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docx" ContentType="application/vnd.openxmlformats-officedocument.wordprocessingml.document"/>
  <Default Extension="wdp" ContentType="image/vnd.ms-photo"/>
  <Default Extension="tif" ContentType="image/tiff"/>
  <Default Extension="gif" ContentType="image/gi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93" r:id="rId1"/>
  </p:sldMasterIdLst>
  <p:notesMasterIdLst>
    <p:notesMasterId r:id="rId88"/>
  </p:notesMasterIdLst>
  <p:handoutMasterIdLst>
    <p:handoutMasterId r:id="rId89"/>
  </p:handoutMasterIdLst>
  <p:sldIdLst>
    <p:sldId id="307" r:id="rId2"/>
    <p:sldId id="533" r:id="rId3"/>
    <p:sldId id="836" r:id="rId4"/>
    <p:sldId id="917" r:id="rId5"/>
    <p:sldId id="852" r:id="rId6"/>
    <p:sldId id="923" r:id="rId7"/>
    <p:sldId id="856" r:id="rId8"/>
    <p:sldId id="921" r:id="rId9"/>
    <p:sldId id="922" r:id="rId10"/>
    <p:sldId id="925" r:id="rId11"/>
    <p:sldId id="926" r:id="rId12"/>
    <p:sldId id="927" r:id="rId13"/>
    <p:sldId id="924" r:id="rId14"/>
    <p:sldId id="909" r:id="rId15"/>
    <p:sldId id="315" r:id="rId16"/>
    <p:sldId id="469" r:id="rId17"/>
    <p:sldId id="618" r:id="rId18"/>
    <p:sldId id="753" r:id="rId19"/>
    <p:sldId id="915" r:id="rId20"/>
    <p:sldId id="910" r:id="rId21"/>
    <p:sldId id="911" r:id="rId22"/>
    <p:sldId id="841" r:id="rId23"/>
    <p:sldId id="918" r:id="rId24"/>
    <p:sldId id="467" r:id="rId25"/>
    <p:sldId id="865" r:id="rId26"/>
    <p:sldId id="864" r:id="rId27"/>
    <p:sldId id="472" r:id="rId28"/>
    <p:sldId id="872" r:id="rId29"/>
    <p:sldId id="913" r:id="rId30"/>
    <p:sldId id="875" r:id="rId31"/>
    <p:sldId id="478" r:id="rId32"/>
    <p:sldId id="784" r:id="rId33"/>
    <p:sldId id="877" r:id="rId34"/>
    <p:sldId id="878" r:id="rId35"/>
    <p:sldId id="635" r:id="rId36"/>
    <p:sldId id="636" r:id="rId37"/>
    <p:sldId id="786" r:id="rId38"/>
    <p:sldId id="879" r:id="rId39"/>
    <p:sldId id="928" r:id="rId40"/>
    <p:sldId id="912" r:id="rId41"/>
    <p:sldId id="788" r:id="rId42"/>
    <p:sldId id="789" r:id="rId43"/>
    <p:sldId id="881" r:id="rId44"/>
    <p:sldId id="657" r:id="rId45"/>
    <p:sldId id="919" r:id="rId46"/>
    <p:sldId id="816" r:id="rId47"/>
    <p:sldId id="817" r:id="rId48"/>
    <p:sldId id="818" r:id="rId49"/>
    <p:sldId id="819" r:id="rId50"/>
    <p:sldId id="882" r:id="rId51"/>
    <p:sldId id="885" r:id="rId52"/>
    <p:sldId id="821" r:id="rId53"/>
    <p:sldId id="887" r:id="rId54"/>
    <p:sldId id="824" r:id="rId55"/>
    <p:sldId id="914" r:id="rId56"/>
    <p:sldId id="825" r:id="rId57"/>
    <p:sldId id="826" r:id="rId58"/>
    <p:sldId id="510" r:id="rId59"/>
    <p:sldId id="920" r:id="rId60"/>
    <p:sldId id="690" r:id="rId61"/>
    <p:sldId id="891" r:id="rId62"/>
    <p:sldId id="693" r:id="rId63"/>
    <p:sldId id="893" r:id="rId64"/>
    <p:sldId id="696" r:id="rId65"/>
    <p:sldId id="697" r:id="rId66"/>
    <p:sldId id="698" r:id="rId67"/>
    <p:sldId id="700" r:id="rId68"/>
    <p:sldId id="894" r:id="rId69"/>
    <p:sldId id="702" r:id="rId70"/>
    <p:sldId id="704" r:id="rId71"/>
    <p:sldId id="895" r:id="rId72"/>
    <p:sldId id="916" r:id="rId73"/>
    <p:sldId id="899" r:id="rId74"/>
    <p:sldId id="900" r:id="rId75"/>
    <p:sldId id="902" r:id="rId76"/>
    <p:sldId id="709" r:id="rId77"/>
    <p:sldId id="710" r:id="rId78"/>
    <p:sldId id="711" r:id="rId79"/>
    <p:sldId id="903" r:id="rId80"/>
    <p:sldId id="904" r:id="rId81"/>
    <p:sldId id="712" r:id="rId82"/>
    <p:sldId id="905" r:id="rId83"/>
    <p:sldId id="906" r:id="rId84"/>
    <p:sldId id="907" r:id="rId85"/>
    <p:sldId id="908" r:id="rId86"/>
    <p:sldId id="441" r:id="rId87"/>
  </p:sldIdLst>
  <p:sldSz cx="12190413" cy="6859588"/>
  <p:notesSz cx="6858000" cy="9144000"/>
  <p:defaultTextStyle>
    <a:defPPr>
      <a:defRPr lang="zh-CN"/>
    </a:defPPr>
    <a:lvl1pPr marL="0" algn="l" defTabSz="1219140" rtl="0" eaLnBrk="1" latinLnBrk="0" hangingPunct="1">
      <a:defRPr sz="2400" kern="1200">
        <a:solidFill>
          <a:schemeClr val="tx1"/>
        </a:solidFill>
        <a:latin typeface="+mn-lt"/>
        <a:ea typeface="+mn-ea"/>
        <a:cs typeface="+mn-cs"/>
      </a:defRPr>
    </a:lvl1pPr>
    <a:lvl2pPr marL="609570" algn="l" defTabSz="1219140" rtl="0" eaLnBrk="1" latinLnBrk="0" hangingPunct="1">
      <a:defRPr sz="2400" kern="1200">
        <a:solidFill>
          <a:schemeClr val="tx1"/>
        </a:solidFill>
        <a:latin typeface="+mn-lt"/>
        <a:ea typeface="+mn-ea"/>
        <a:cs typeface="+mn-cs"/>
      </a:defRPr>
    </a:lvl2pPr>
    <a:lvl3pPr marL="1219140" algn="l" defTabSz="1219140" rtl="0" eaLnBrk="1" latinLnBrk="0" hangingPunct="1">
      <a:defRPr sz="2400" kern="1200">
        <a:solidFill>
          <a:schemeClr val="tx1"/>
        </a:solidFill>
        <a:latin typeface="+mn-lt"/>
        <a:ea typeface="+mn-ea"/>
        <a:cs typeface="+mn-cs"/>
      </a:defRPr>
    </a:lvl3pPr>
    <a:lvl4pPr marL="1828709" algn="l" defTabSz="1219140" rtl="0" eaLnBrk="1" latinLnBrk="0" hangingPunct="1">
      <a:defRPr sz="2400" kern="1200">
        <a:solidFill>
          <a:schemeClr val="tx1"/>
        </a:solidFill>
        <a:latin typeface="+mn-lt"/>
        <a:ea typeface="+mn-ea"/>
        <a:cs typeface="+mn-cs"/>
      </a:defRPr>
    </a:lvl4pPr>
    <a:lvl5pPr marL="2438278" algn="l" defTabSz="1219140" rtl="0" eaLnBrk="1" latinLnBrk="0" hangingPunct="1">
      <a:defRPr sz="2400" kern="1200">
        <a:solidFill>
          <a:schemeClr val="tx1"/>
        </a:solidFill>
        <a:latin typeface="+mn-lt"/>
        <a:ea typeface="+mn-ea"/>
        <a:cs typeface="+mn-cs"/>
      </a:defRPr>
    </a:lvl5pPr>
    <a:lvl6pPr marL="3047848" algn="l" defTabSz="1219140" rtl="0" eaLnBrk="1" latinLnBrk="0" hangingPunct="1">
      <a:defRPr sz="2400" kern="1200">
        <a:solidFill>
          <a:schemeClr val="tx1"/>
        </a:solidFill>
        <a:latin typeface="+mn-lt"/>
        <a:ea typeface="+mn-ea"/>
        <a:cs typeface="+mn-cs"/>
      </a:defRPr>
    </a:lvl6pPr>
    <a:lvl7pPr marL="3657418" algn="l" defTabSz="1219140" rtl="0" eaLnBrk="1" latinLnBrk="0" hangingPunct="1">
      <a:defRPr sz="2400" kern="1200">
        <a:solidFill>
          <a:schemeClr val="tx1"/>
        </a:solidFill>
        <a:latin typeface="+mn-lt"/>
        <a:ea typeface="+mn-ea"/>
        <a:cs typeface="+mn-cs"/>
      </a:defRPr>
    </a:lvl7pPr>
    <a:lvl8pPr marL="4266987" algn="l" defTabSz="1219140" rtl="0" eaLnBrk="1" latinLnBrk="0" hangingPunct="1">
      <a:defRPr sz="2400" kern="1200">
        <a:solidFill>
          <a:schemeClr val="tx1"/>
        </a:solidFill>
        <a:latin typeface="+mn-lt"/>
        <a:ea typeface="+mn-ea"/>
        <a:cs typeface="+mn-cs"/>
      </a:defRPr>
    </a:lvl8pPr>
    <a:lvl9pPr marL="4876557" algn="l" defTabSz="1219140" rtl="0" eaLnBrk="1" latinLnBrk="0" hangingPunct="1">
      <a:defRPr sz="24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00CCFF"/>
    <a:srgbClr val="0000CC"/>
    <a:srgbClr val="0066FF"/>
    <a:srgbClr val="0033CC"/>
    <a:srgbClr val="FFFFFF"/>
    <a:srgbClr val="292929"/>
    <a:srgbClr val="66FFFF"/>
    <a:srgbClr val="FF9900"/>
    <a:srgbClr val="66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浅色样式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8A107856-5554-42FB-B03E-39F5DBC370BA}" styleName="中度样式 4 - 强调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884" autoAdjust="0"/>
    <p:restoredTop sz="92254" autoAdjust="0"/>
  </p:normalViewPr>
  <p:slideViewPr>
    <p:cSldViewPr>
      <p:cViewPr>
        <p:scale>
          <a:sx n="75" d="100"/>
          <a:sy n="75" d="100"/>
        </p:scale>
        <p:origin x="-588" y="-774"/>
      </p:cViewPr>
      <p:guideLst>
        <p:guide orient="horz" pos="2161"/>
        <p:guide pos="3840"/>
      </p:guideLst>
    </p:cSldViewPr>
  </p:slideViewPr>
  <p:notesTextViewPr>
    <p:cViewPr>
      <p:scale>
        <a:sx n="100" d="100"/>
        <a:sy n="100" d="100"/>
      </p:scale>
      <p:origin x="0" y="0"/>
    </p:cViewPr>
  </p:notesTextViewPr>
  <p:sorterViewPr>
    <p:cViewPr>
      <p:scale>
        <a:sx n="100" d="100"/>
        <a:sy n="100" d="100"/>
      </p:scale>
      <p:origin x="0" y="0"/>
    </p:cViewPr>
  </p:sorterViewPr>
  <p:notesViewPr>
    <p:cSldViewPr>
      <p:cViewPr varScale="1">
        <p:scale>
          <a:sx n="63" d="100"/>
          <a:sy n="63" d="100"/>
        </p:scale>
        <p:origin x="-3163" y="-77"/>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handoutMaster" Target="handoutMasters/handoutMaster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presProps" Target="pres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notesMaster" Target="notesMasters/notesMaster1.xml"/><Relationship Id="rId9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heme" Target="theme/theme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1.wmf"/></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62.emf"/><Relationship Id="rId1" Type="http://schemas.openxmlformats.org/officeDocument/2006/relationships/image" Target="../media/image61.e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65.emf"/><Relationship Id="rId2" Type="http://schemas.openxmlformats.org/officeDocument/2006/relationships/image" Target="../media/image64.emf"/><Relationship Id="rId1" Type="http://schemas.openxmlformats.org/officeDocument/2006/relationships/image" Target="../media/image63.emf"/></Relationships>
</file>

<file path=ppt/drawings/_rels/vmlDrawing12.vml.rels><?xml version="1.0" encoding="UTF-8" standalone="yes"?>
<Relationships xmlns="http://schemas.openxmlformats.org/package/2006/relationships"><Relationship Id="rId3" Type="http://schemas.openxmlformats.org/officeDocument/2006/relationships/image" Target="../media/image68.emf"/><Relationship Id="rId2" Type="http://schemas.openxmlformats.org/officeDocument/2006/relationships/image" Target="../media/image67.emf"/><Relationship Id="rId1" Type="http://schemas.openxmlformats.org/officeDocument/2006/relationships/image" Target="../media/image66.e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image" Target="../media/image27.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0.e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image" Target="../media/image32.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34.e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image" Target="../media/image36.emf"/><Relationship Id="rId1" Type="http://schemas.openxmlformats.org/officeDocument/2006/relationships/image" Target="../media/image35.emf"/><Relationship Id="rId4" Type="http://schemas.openxmlformats.org/officeDocument/2006/relationships/image" Target="../media/image38.e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image" Target="../media/image50.emf"/><Relationship Id="rId1" Type="http://schemas.openxmlformats.org/officeDocument/2006/relationships/image" Target="../media/image49.emf"/><Relationship Id="rId4" Type="http://schemas.openxmlformats.org/officeDocument/2006/relationships/image" Target="../media/image52.e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55.emf"/><Relationship Id="rId1" Type="http://schemas.openxmlformats.org/officeDocument/2006/relationships/image" Target="../media/image54.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59.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ED594FB-2808-45A5-BDC8-80C0F481B27E}" type="datetimeFigureOut">
              <a:rPr lang="zh-CN" altLang="en-US" smtClean="0"/>
              <a:t>2016/5/12</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985B4082-C5AE-46D0-A000-D929E8B25956}" type="slidenum">
              <a:rPr lang="zh-CN" altLang="en-US" smtClean="0"/>
              <a:t>‹#›</a:t>
            </a:fld>
            <a:endParaRPr lang="zh-CN" altLang="en-US"/>
          </a:p>
        </p:txBody>
      </p:sp>
    </p:spTree>
    <p:extLst>
      <p:ext uri="{BB962C8B-B14F-4D97-AF65-F5344CB8AC3E}">
        <p14:creationId xmlns:p14="http://schemas.microsoft.com/office/powerpoint/2010/main" val="72366997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29FAA0F-2349-45DA-9EBD-9D94C9A1CFA0}" type="datetimeFigureOut">
              <a:rPr lang="zh-CN" altLang="en-US" smtClean="0"/>
              <a:t>2016/5/12</a:t>
            </a:fld>
            <a:endParaRPr lang="zh-CN" altLang="en-US"/>
          </a:p>
        </p:txBody>
      </p:sp>
      <p:sp>
        <p:nvSpPr>
          <p:cNvPr id="4" name="幻灯片图像占位符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3F37086-15D0-443D-AF17-A3F21825C045}" type="slidenum">
              <a:rPr lang="zh-CN" altLang="en-US" smtClean="0"/>
              <a:t>‹#›</a:t>
            </a:fld>
            <a:endParaRPr lang="zh-CN" altLang="en-US"/>
          </a:p>
        </p:txBody>
      </p:sp>
    </p:spTree>
    <p:extLst>
      <p:ext uri="{BB962C8B-B14F-4D97-AF65-F5344CB8AC3E}">
        <p14:creationId xmlns:p14="http://schemas.microsoft.com/office/powerpoint/2010/main" val="1916352994"/>
      </p:ext>
    </p:extLst>
  </p:cSld>
  <p:clrMap bg1="lt1" tx1="dk1" bg2="lt2" tx2="dk2" accent1="accent1" accent2="accent2" accent3="accent3" accent4="accent4" accent5="accent5" accent6="accent6" hlink="hlink" folHlink="folHlink"/>
  <p:notesStyle>
    <a:lvl1pPr marL="0" algn="l" defTabSz="1219140" rtl="0" eaLnBrk="1" latinLnBrk="0" hangingPunct="1">
      <a:defRPr sz="1600" kern="1200">
        <a:solidFill>
          <a:schemeClr val="tx1"/>
        </a:solidFill>
        <a:latin typeface="+mn-lt"/>
        <a:ea typeface="+mn-ea"/>
        <a:cs typeface="+mn-cs"/>
      </a:defRPr>
    </a:lvl1pPr>
    <a:lvl2pPr marL="609570" algn="l" defTabSz="1219140" rtl="0" eaLnBrk="1" latinLnBrk="0" hangingPunct="1">
      <a:defRPr sz="1600" kern="1200">
        <a:solidFill>
          <a:schemeClr val="tx1"/>
        </a:solidFill>
        <a:latin typeface="+mn-lt"/>
        <a:ea typeface="+mn-ea"/>
        <a:cs typeface="+mn-cs"/>
      </a:defRPr>
    </a:lvl2pPr>
    <a:lvl3pPr marL="1219140" algn="l" defTabSz="1219140" rtl="0" eaLnBrk="1" latinLnBrk="0" hangingPunct="1">
      <a:defRPr sz="1600" kern="1200">
        <a:solidFill>
          <a:schemeClr val="tx1"/>
        </a:solidFill>
        <a:latin typeface="+mn-lt"/>
        <a:ea typeface="+mn-ea"/>
        <a:cs typeface="+mn-cs"/>
      </a:defRPr>
    </a:lvl3pPr>
    <a:lvl4pPr marL="1828709" algn="l" defTabSz="1219140" rtl="0" eaLnBrk="1" latinLnBrk="0" hangingPunct="1">
      <a:defRPr sz="1600" kern="1200">
        <a:solidFill>
          <a:schemeClr val="tx1"/>
        </a:solidFill>
        <a:latin typeface="+mn-lt"/>
        <a:ea typeface="+mn-ea"/>
        <a:cs typeface="+mn-cs"/>
      </a:defRPr>
    </a:lvl4pPr>
    <a:lvl5pPr marL="2438278" algn="l" defTabSz="1219140" rtl="0" eaLnBrk="1" latinLnBrk="0" hangingPunct="1">
      <a:defRPr sz="1600" kern="1200">
        <a:solidFill>
          <a:schemeClr val="tx1"/>
        </a:solidFill>
        <a:latin typeface="+mn-lt"/>
        <a:ea typeface="+mn-ea"/>
        <a:cs typeface="+mn-cs"/>
      </a:defRPr>
    </a:lvl5pPr>
    <a:lvl6pPr marL="3047848" algn="l" defTabSz="1219140" rtl="0" eaLnBrk="1" latinLnBrk="0" hangingPunct="1">
      <a:defRPr sz="1600" kern="1200">
        <a:solidFill>
          <a:schemeClr val="tx1"/>
        </a:solidFill>
        <a:latin typeface="+mn-lt"/>
        <a:ea typeface="+mn-ea"/>
        <a:cs typeface="+mn-cs"/>
      </a:defRPr>
    </a:lvl6pPr>
    <a:lvl7pPr marL="3657418" algn="l" defTabSz="1219140" rtl="0" eaLnBrk="1" latinLnBrk="0" hangingPunct="1">
      <a:defRPr sz="1600" kern="1200">
        <a:solidFill>
          <a:schemeClr val="tx1"/>
        </a:solidFill>
        <a:latin typeface="+mn-lt"/>
        <a:ea typeface="+mn-ea"/>
        <a:cs typeface="+mn-cs"/>
      </a:defRPr>
    </a:lvl7pPr>
    <a:lvl8pPr marL="4266987" algn="l" defTabSz="1219140" rtl="0" eaLnBrk="1" latinLnBrk="0" hangingPunct="1">
      <a:defRPr sz="1600" kern="1200">
        <a:solidFill>
          <a:schemeClr val="tx1"/>
        </a:solidFill>
        <a:latin typeface="+mn-lt"/>
        <a:ea typeface="+mn-ea"/>
        <a:cs typeface="+mn-cs"/>
      </a:defRPr>
    </a:lvl8pPr>
    <a:lvl9pPr marL="4876557" algn="l" defTabSz="121914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3F37086-15D0-443D-AF17-A3F21825C045}" type="slidenum">
              <a:rPr lang="zh-CN" altLang="en-US" smtClean="0"/>
              <a:t>2</a:t>
            </a:fld>
            <a:endParaRPr lang="zh-CN" altLang="en-US"/>
          </a:p>
        </p:txBody>
      </p:sp>
    </p:spTree>
    <p:extLst>
      <p:ext uri="{BB962C8B-B14F-4D97-AF65-F5344CB8AC3E}">
        <p14:creationId xmlns:p14="http://schemas.microsoft.com/office/powerpoint/2010/main" val="28613043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3F37086-15D0-443D-AF17-A3F21825C045}" type="slidenum">
              <a:rPr lang="zh-CN" altLang="en-US" smtClean="0"/>
              <a:t>3</a:t>
            </a:fld>
            <a:endParaRPr lang="zh-CN" altLang="en-US"/>
          </a:p>
        </p:txBody>
      </p:sp>
    </p:spTree>
    <p:extLst>
      <p:ext uri="{BB962C8B-B14F-4D97-AF65-F5344CB8AC3E}">
        <p14:creationId xmlns:p14="http://schemas.microsoft.com/office/powerpoint/2010/main" val="28613043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3F37086-15D0-443D-AF17-A3F21825C045}" type="slidenum">
              <a:rPr lang="zh-CN" altLang="en-US" smtClean="0"/>
              <a:t>4</a:t>
            </a:fld>
            <a:endParaRPr lang="zh-CN" altLang="en-US"/>
          </a:p>
        </p:txBody>
      </p:sp>
    </p:spTree>
    <p:extLst>
      <p:ext uri="{BB962C8B-B14F-4D97-AF65-F5344CB8AC3E}">
        <p14:creationId xmlns:p14="http://schemas.microsoft.com/office/powerpoint/2010/main" val="28613043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hyperlink" Target="http://www.91taoke.com/" TargetMode="Externa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332047224"/>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解题探究">
    <p:spTree>
      <p:nvGrpSpPr>
        <p:cNvPr id="1" name=""/>
        <p:cNvGrpSpPr/>
        <p:nvPr/>
      </p:nvGrpSpPr>
      <p:grpSpPr>
        <a:xfrm>
          <a:off x="0" y="0"/>
          <a:ext cx="0" cy="0"/>
          <a:chOff x="0" y="0"/>
          <a:chExt cx="0" cy="0"/>
        </a:xfrm>
      </p:grpSpPr>
      <p:sp>
        <p:nvSpPr>
          <p:cNvPr id="2" name="矩形 1"/>
          <p:cNvSpPr/>
          <p:nvPr userDrawn="1"/>
        </p:nvSpPr>
        <p:spPr>
          <a:xfrm>
            <a:off x="40905" y="1"/>
            <a:ext cx="12190413" cy="634846"/>
          </a:xfrm>
          <a:prstGeom prst="rect">
            <a:avLst/>
          </a:prstGeom>
          <a:solidFill>
            <a:srgbClr val="C25C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schemeClr val="bg1"/>
              </a:solidFill>
              <a:ea typeface="微软雅黑" panose="020B0503020204020204" pitchFamily="34" charset="-122"/>
            </a:endParaRPr>
          </a:p>
        </p:txBody>
      </p:sp>
      <p:grpSp>
        <p:nvGrpSpPr>
          <p:cNvPr id="3" name="组合 2"/>
          <p:cNvGrpSpPr/>
          <p:nvPr userDrawn="1"/>
        </p:nvGrpSpPr>
        <p:grpSpPr>
          <a:xfrm>
            <a:off x="1" y="-2"/>
            <a:ext cx="1836949" cy="634848"/>
            <a:chOff x="0" y="-2"/>
            <a:chExt cx="1377891" cy="634701"/>
          </a:xfrm>
          <a:solidFill>
            <a:srgbClr val="FFC000"/>
          </a:solidFill>
        </p:grpSpPr>
        <p:sp>
          <p:nvSpPr>
            <p:cNvPr id="4" name="矩形 3"/>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sp>
          <p:nvSpPr>
            <p:cNvPr id="5" name="直角三角形 4"/>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grpSp>
      <p:sp>
        <p:nvSpPr>
          <p:cNvPr id="6" name="矩形 5"/>
          <p:cNvSpPr/>
          <p:nvPr userDrawn="1"/>
        </p:nvSpPr>
        <p:spPr>
          <a:xfrm>
            <a:off x="1774726" y="36707"/>
            <a:ext cx="1826141" cy="584775"/>
          </a:xfrm>
          <a:prstGeom prst="rect">
            <a:avLst/>
          </a:prstGeom>
        </p:spPr>
        <p:txBody>
          <a:bodyPr wrap="none">
            <a:spAutoFit/>
          </a:bodyPr>
          <a:lstStyle/>
          <a:p>
            <a:pPr>
              <a:defRPr/>
            </a:pPr>
            <a:r>
              <a:rPr lang="zh-CN" altLang="en-US" sz="3200" b="1" dirty="0" smtClean="0">
                <a:solidFill>
                  <a:schemeClr val="bg1"/>
                </a:solidFill>
                <a:latin typeface="+mj-ea"/>
                <a:ea typeface="+mj-ea"/>
              </a:rPr>
              <a:t>解题探究</a:t>
            </a:r>
            <a:endParaRPr lang="zh-CN" altLang="en-US" sz="3200" b="1" dirty="0">
              <a:solidFill>
                <a:schemeClr val="bg1"/>
              </a:solidFill>
              <a:latin typeface="+mj-ea"/>
              <a:ea typeface="+mj-ea"/>
            </a:endParaRPr>
          </a:p>
        </p:txBody>
      </p:sp>
      <p:sp>
        <p:nvSpPr>
          <p:cNvPr id="7" name="文本框 39"/>
          <p:cNvSpPr txBox="1"/>
          <p:nvPr userDrawn="1"/>
        </p:nvSpPr>
        <p:spPr>
          <a:xfrm>
            <a:off x="190550" y="-87271"/>
            <a:ext cx="648072" cy="830997"/>
          </a:xfrm>
          <a:prstGeom prst="rect">
            <a:avLst/>
          </a:prstGeom>
          <a:noFill/>
        </p:spPr>
        <p:txBody>
          <a:bodyPr wrap="square" rtlCol="0">
            <a:spAutoFit/>
          </a:bodyPr>
          <a:lstStyle/>
          <a:p>
            <a:r>
              <a:rPr lang="en-US" altLang="zh-CN" sz="4800" b="1" dirty="0" smtClean="0">
                <a:solidFill>
                  <a:srgbClr val="C25C17"/>
                </a:solidFill>
                <a:latin typeface="Impact" panose="020B0806030902050204" pitchFamily="34" charset="0"/>
                <a:ea typeface="微软雅黑" panose="020B0503020204020204" pitchFamily="34" charset="-122"/>
              </a:rPr>
              <a:t>2</a:t>
            </a:r>
            <a:endParaRPr lang="zh-CN" altLang="en-US" sz="4800" b="1" dirty="0">
              <a:solidFill>
                <a:srgbClr val="C25C17"/>
              </a:solidFill>
              <a:latin typeface="Impact" panose="020B0806030902050204" pitchFamily="34" charset="0"/>
              <a:ea typeface="微软雅黑" panose="020B0503020204020204" pitchFamily="34" charset="-122"/>
            </a:endParaRPr>
          </a:p>
        </p:txBody>
      </p:sp>
    </p:spTree>
    <p:extLst>
      <p:ext uri="{BB962C8B-B14F-4D97-AF65-F5344CB8AC3E}">
        <p14:creationId xmlns:p14="http://schemas.microsoft.com/office/powerpoint/2010/main" val="814195755"/>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归纳总结">
    <p:spTree>
      <p:nvGrpSpPr>
        <p:cNvPr id="1" name=""/>
        <p:cNvGrpSpPr/>
        <p:nvPr/>
      </p:nvGrpSpPr>
      <p:grpSpPr>
        <a:xfrm>
          <a:off x="0" y="0"/>
          <a:ext cx="0" cy="0"/>
          <a:chOff x="0" y="0"/>
          <a:chExt cx="0" cy="0"/>
        </a:xfrm>
      </p:grpSpPr>
      <p:sp>
        <p:nvSpPr>
          <p:cNvPr id="2" name="矩形 1"/>
          <p:cNvSpPr/>
          <p:nvPr userDrawn="1"/>
        </p:nvSpPr>
        <p:spPr>
          <a:xfrm>
            <a:off x="40905" y="1"/>
            <a:ext cx="12190413" cy="634846"/>
          </a:xfrm>
          <a:prstGeom prst="rect">
            <a:avLst/>
          </a:prstGeom>
          <a:solidFill>
            <a:srgbClr val="C25C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schemeClr val="bg1"/>
              </a:solidFill>
              <a:ea typeface="微软雅黑" panose="020B0503020204020204" pitchFamily="34" charset="-122"/>
            </a:endParaRPr>
          </a:p>
        </p:txBody>
      </p:sp>
      <p:grpSp>
        <p:nvGrpSpPr>
          <p:cNvPr id="3" name="组合 2"/>
          <p:cNvGrpSpPr/>
          <p:nvPr userDrawn="1"/>
        </p:nvGrpSpPr>
        <p:grpSpPr>
          <a:xfrm>
            <a:off x="1" y="-2"/>
            <a:ext cx="1836949" cy="634848"/>
            <a:chOff x="0" y="-2"/>
            <a:chExt cx="1377891" cy="634701"/>
          </a:xfrm>
          <a:solidFill>
            <a:srgbClr val="FFC000"/>
          </a:solidFill>
        </p:grpSpPr>
        <p:sp>
          <p:nvSpPr>
            <p:cNvPr id="4" name="矩形 3"/>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sp>
          <p:nvSpPr>
            <p:cNvPr id="5" name="直角三角形 4"/>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grpSp>
      <p:sp>
        <p:nvSpPr>
          <p:cNvPr id="6" name="矩形 5"/>
          <p:cNvSpPr/>
          <p:nvPr userDrawn="1"/>
        </p:nvSpPr>
        <p:spPr>
          <a:xfrm>
            <a:off x="1774726" y="36707"/>
            <a:ext cx="1826141" cy="584775"/>
          </a:xfrm>
          <a:prstGeom prst="rect">
            <a:avLst/>
          </a:prstGeom>
        </p:spPr>
        <p:txBody>
          <a:bodyPr wrap="none">
            <a:spAutoFit/>
          </a:bodyPr>
          <a:lstStyle/>
          <a:p>
            <a:pPr>
              <a:defRPr/>
            </a:pPr>
            <a:r>
              <a:rPr lang="zh-CN" altLang="en-US" sz="3200" b="1" dirty="0" smtClean="0">
                <a:solidFill>
                  <a:schemeClr val="bg1"/>
                </a:solidFill>
                <a:latin typeface="+mj-ea"/>
                <a:ea typeface="+mj-ea"/>
              </a:rPr>
              <a:t>归纳总结</a:t>
            </a:r>
            <a:endParaRPr lang="zh-CN" altLang="en-US" sz="3200" b="1" dirty="0">
              <a:solidFill>
                <a:schemeClr val="bg1"/>
              </a:solidFill>
              <a:latin typeface="+mj-ea"/>
              <a:ea typeface="+mj-ea"/>
            </a:endParaRPr>
          </a:p>
        </p:txBody>
      </p:sp>
      <p:sp>
        <p:nvSpPr>
          <p:cNvPr id="7" name="文本框 39"/>
          <p:cNvSpPr txBox="1"/>
          <p:nvPr userDrawn="1"/>
        </p:nvSpPr>
        <p:spPr>
          <a:xfrm>
            <a:off x="190550" y="-87271"/>
            <a:ext cx="648072" cy="830997"/>
          </a:xfrm>
          <a:prstGeom prst="rect">
            <a:avLst/>
          </a:prstGeom>
          <a:noFill/>
        </p:spPr>
        <p:txBody>
          <a:bodyPr wrap="square" rtlCol="0">
            <a:spAutoFit/>
          </a:bodyPr>
          <a:lstStyle/>
          <a:p>
            <a:r>
              <a:rPr lang="en-US" altLang="zh-CN" sz="4800" b="1" dirty="0" smtClean="0">
                <a:solidFill>
                  <a:srgbClr val="C25C17"/>
                </a:solidFill>
                <a:latin typeface="Impact" panose="020B0806030902050204" pitchFamily="34" charset="0"/>
                <a:ea typeface="微软雅黑" panose="020B0503020204020204" pitchFamily="34" charset="-122"/>
              </a:rPr>
              <a:t>3</a:t>
            </a:r>
            <a:endParaRPr lang="zh-CN" altLang="en-US" sz="4800" b="1" dirty="0">
              <a:solidFill>
                <a:srgbClr val="C25C17"/>
              </a:solidFill>
              <a:latin typeface="Impact" panose="020B0806030902050204" pitchFamily="34" charset="0"/>
              <a:ea typeface="微软雅黑" panose="020B0503020204020204" pitchFamily="34" charset="-122"/>
            </a:endParaRPr>
          </a:p>
        </p:txBody>
      </p:sp>
    </p:spTree>
    <p:extLst>
      <p:ext uri="{BB962C8B-B14F-4D97-AF65-F5344CB8AC3E}">
        <p14:creationId xmlns:p14="http://schemas.microsoft.com/office/powerpoint/2010/main" val="1671753054"/>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反思归纳">
    <p:spTree>
      <p:nvGrpSpPr>
        <p:cNvPr id="1" name=""/>
        <p:cNvGrpSpPr/>
        <p:nvPr/>
      </p:nvGrpSpPr>
      <p:grpSpPr>
        <a:xfrm>
          <a:off x="0" y="0"/>
          <a:ext cx="0" cy="0"/>
          <a:chOff x="0" y="0"/>
          <a:chExt cx="0" cy="0"/>
        </a:xfrm>
      </p:grpSpPr>
      <p:sp>
        <p:nvSpPr>
          <p:cNvPr id="2" name="矩形 1"/>
          <p:cNvSpPr/>
          <p:nvPr userDrawn="1"/>
        </p:nvSpPr>
        <p:spPr>
          <a:xfrm>
            <a:off x="40905" y="1"/>
            <a:ext cx="12190413" cy="634846"/>
          </a:xfrm>
          <a:prstGeom prst="rect">
            <a:avLst/>
          </a:prstGeom>
          <a:solidFill>
            <a:srgbClr val="C25C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schemeClr val="bg1"/>
              </a:solidFill>
              <a:ea typeface="微软雅黑" panose="020B0503020204020204" pitchFamily="34" charset="-122"/>
            </a:endParaRPr>
          </a:p>
        </p:txBody>
      </p:sp>
      <p:grpSp>
        <p:nvGrpSpPr>
          <p:cNvPr id="3" name="组合 2"/>
          <p:cNvGrpSpPr/>
          <p:nvPr userDrawn="1"/>
        </p:nvGrpSpPr>
        <p:grpSpPr>
          <a:xfrm>
            <a:off x="1" y="-2"/>
            <a:ext cx="1836949" cy="634848"/>
            <a:chOff x="0" y="-2"/>
            <a:chExt cx="1377891" cy="634701"/>
          </a:xfrm>
          <a:solidFill>
            <a:srgbClr val="FFC000"/>
          </a:solidFill>
        </p:grpSpPr>
        <p:sp>
          <p:nvSpPr>
            <p:cNvPr id="4" name="矩形 3"/>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sp>
          <p:nvSpPr>
            <p:cNvPr id="5" name="直角三角形 4"/>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grpSp>
    </p:spTree>
    <p:extLst>
      <p:ext uri="{BB962C8B-B14F-4D97-AF65-F5344CB8AC3E}">
        <p14:creationId xmlns:p14="http://schemas.microsoft.com/office/powerpoint/2010/main" val="3355330953"/>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19_两栏内容">
    <p:spTree>
      <p:nvGrpSpPr>
        <p:cNvPr id="1" name=""/>
        <p:cNvGrpSpPr/>
        <p:nvPr/>
      </p:nvGrpSpPr>
      <p:grpSpPr>
        <a:xfrm>
          <a:off x="0" y="0"/>
          <a:ext cx="0" cy="0"/>
          <a:chOff x="0" y="0"/>
          <a:chExt cx="0" cy="0"/>
        </a:xfrm>
      </p:grpSpPr>
      <p:sp>
        <p:nvSpPr>
          <p:cNvPr id="2" name="Rectangle 17"/>
          <p:cNvSpPr>
            <a:spLocks noChangeArrowheads="1"/>
          </p:cNvSpPr>
          <p:nvPr userDrawn="1"/>
        </p:nvSpPr>
        <p:spPr bwMode="gray">
          <a:xfrm>
            <a:off x="0" y="2216059"/>
            <a:ext cx="12190413" cy="2223023"/>
          </a:xfrm>
          <a:prstGeom prst="rect">
            <a:avLst/>
          </a:prstGeom>
          <a:solidFill>
            <a:srgbClr val="00CCFF"/>
          </a:solidFill>
          <a:ln w="9525">
            <a:noFill/>
            <a:miter lim="800000"/>
            <a:headEnd/>
            <a:tailEnd/>
          </a:ln>
        </p:spPr>
        <p:txBody>
          <a:bodyPr wrap="none" lIns="91375" tIns="45688" rIns="91375" bIns="45688" anchor="ctr"/>
          <a:lstStyle/>
          <a:p>
            <a:pPr>
              <a:defRPr/>
            </a:pPr>
            <a:endParaRPr lang="zh-CN" altLang="en-US" kern="0">
              <a:solidFill>
                <a:sysClr val="windowText" lastClr="000000"/>
              </a:solidFill>
              <a:latin typeface="Arial"/>
            </a:endParaRPr>
          </a:p>
        </p:txBody>
      </p:sp>
      <p:sp>
        <p:nvSpPr>
          <p:cNvPr id="3" name="矩形 2"/>
          <p:cNvSpPr/>
          <p:nvPr userDrawn="1"/>
        </p:nvSpPr>
        <p:spPr>
          <a:xfrm>
            <a:off x="3790218" y="2235464"/>
            <a:ext cx="5113300" cy="1410354"/>
          </a:xfrm>
          <a:prstGeom prst="rect">
            <a:avLst/>
          </a:prstGeom>
        </p:spPr>
        <p:txBody>
          <a:bodyPr wrap="square" lIns="91410" tIns="45704" rIns="91410" bIns="45704">
            <a:spAutoFit/>
          </a:bodyPr>
          <a:lstStyle/>
          <a:p>
            <a:pPr>
              <a:lnSpc>
                <a:spcPct val="130000"/>
              </a:lnSpc>
              <a:defRPr/>
            </a:pPr>
            <a:r>
              <a:rPr lang="zh-CN" altLang="en-US" sz="7300" b="1" dirty="0" smtClean="0">
                <a:solidFill>
                  <a:schemeClr val="accent6">
                    <a:lumMod val="75000"/>
                  </a:schemeClr>
                </a:solidFill>
                <a:effectLst>
                  <a:outerShdw blurRad="38100" dist="38100" dir="2700000" algn="tl">
                    <a:srgbClr val="000000">
                      <a:alpha val="43137"/>
                    </a:srgbClr>
                  </a:outerShdw>
                  <a:reflection blurRad="25400" stA="30000" endPos="30000" dist="50800" dir="5400000" sy="-100000" algn="bl" rotWithShape="0"/>
                </a:effectLst>
                <a:latin typeface="微软雅黑" pitchFamily="34" charset="-122"/>
                <a:ea typeface="微软雅黑" pitchFamily="34" charset="-122"/>
              </a:rPr>
              <a:t>本课结束</a:t>
            </a:r>
            <a:endParaRPr lang="zh-CN" altLang="en-US" sz="7300" b="1" dirty="0">
              <a:solidFill>
                <a:schemeClr val="accent6">
                  <a:lumMod val="75000"/>
                </a:schemeClr>
              </a:solidFill>
              <a:effectLst>
                <a:outerShdw blurRad="38100" dist="38100" dir="2700000" algn="tl">
                  <a:srgbClr val="000000">
                    <a:alpha val="43137"/>
                  </a:srgbClr>
                </a:outerShdw>
                <a:reflection blurRad="25400" stA="30000" endPos="30000" dist="50800" dir="5400000" sy="-100000" algn="bl" rotWithShape="0"/>
              </a:effectLst>
              <a:latin typeface="微软雅黑" pitchFamily="34" charset="-122"/>
              <a:ea typeface="微软雅黑" pitchFamily="34" charset="-122"/>
            </a:endParaRPr>
          </a:p>
        </p:txBody>
      </p:sp>
      <p:sp>
        <p:nvSpPr>
          <p:cNvPr id="4" name="标题 1"/>
          <p:cNvSpPr txBox="1">
            <a:spLocks/>
          </p:cNvSpPr>
          <p:nvPr userDrawn="1"/>
        </p:nvSpPr>
        <p:spPr>
          <a:xfrm>
            <a:off x="2793174" y="3468210"/>
            <a:ext cx="5471896" cy="1215276"/>
          </a:xfrm>
          <a:prstGeom prst="rect">
            <a:avLst/>
          </a:prstGeom>
        </p:spPr>
        <p:txBody>
          <a:bodyPr vert="horz" lIns="91412" tIns="45707" rIns="91412" bIns="45707"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2400" b="1" dirty="0">
                <a:solidFill>
                  <a:schemeClr val="bg1"/>
                </a:solidFill>
                <a:latin typeface="微软雅黑" pitchFamily="34" charset="-122"/>
                <a:ea typeface="微软雅黑" pitchFamily="34" charset="-122"/>
              </a:rPr>
              <a:t>更多精彩内容请登录：</a:t>
            </a:r>
          </a:p>
        </p:txBody>
      </p:sp>
      <p:sp>
        <p:nvSpPr>
          <p:cNvPr id="5" name="标题 1">
            <a:hlinkClick r:id="rId2"/>
          </p:cNvPr>
          <p:cNvSpPr txBox="1">
            <a:spLocks/>
          </p:cNvSpPr>
          <p:nvPr userDrawn="1"/>
        </p:nvSpPr>
        <p:spPr>
          <a:xfrm>
            <a:off x="5896103" y="3429794"/>
            <a:ext cx="3968431" cy="1215276"/>
          </a:xfrm>
          <a:prstGeom prst="rect">
            <a:avLst/>
          </a:prstGeom>
        </p:spPr>
        <p:txBody>
          <a:bodyPr vert="horz" lIns="91412" tIns="45707" rIns="91412" bIns="45707"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2700" b="1" dirty="0">
                <a:solidFill>
                  <a:schemeClr val="bg1"/>
                </a:solidFill>
                <a:latin typeface="微软雅黑" pitchFamily="34" charset="-122"/>
                <a:ea typeface="微软雅黑" pitchFamily="34" charset="-122"/>
              </a:rPr>
              <a:t>www.91taoke.com</a:t>
            </a:r>
            <a:endParaRPr lang="zh-CN" altLang="en-US" sz="2700" b="1"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2347940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435">
                                          <p:stCondLst>
                                            <p:cond delay="0"/>
                                          </p:stCondLst>
                                        </p:cTn>
                                        <p:tgtEl>
                                          <p:spTgt spid="4"/>
                                        </p:tgtEl>
                                      </p:cBhvr>
                                    </p:animEffect>
                                    <p:anim calcmode="lin" valueType="num">
                                      <p:cBhvr>
                                        <p:cTn id="8" dur="1367"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9" dur="498"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10" dur="498" tmFilter="0, 0; 0.125,0.2665; 0.25,0.4; 0.375,0.465; 0.5,0.5;  0.625,0.535; 0.75,0.6; 0.875,0.7335; 1,1">
                                          <p:stCondLst>
                                            <p:cond delay="498"/>
                                          </p:stCondLst>
                                        </p:cTn>
                                        <p:tgtEl>
                                          <p:spTgt spid="4"/>
                                        </p:tgtEl>
                                        <p:attrNameLst>
                                          <p:attrName>ppt_y</p:attrName>
                                        </p:attrNameLst>
                                      </p:cBhvr>
                                      <p:tavLst>
                                        <p:tav tm="0" fmla="#ppt_y-sin(pi*$)/9">
                                          <p:val>
                                            <p:fltVal val="0"/>
                                          </p:val>
                                        </p:tav>
                                        <p:tav tm="100000">
                                          <p:val>
                                            <p:fltVal val="1"/>
                                          </p:val>
                                        </p:tav>
                                      </p:tavLst>
                                    </p:anim>
                                    <p:anim calcmode="lin" valueType="num">
                                      <p:cBhvr>
                                        <p:cTn id="11" dur="249" tmFilter="0, 0; 0.125,0.2665; 0.25,0.4; 0.375,0.465; 0.5,0.5;  0.625,0.535; 0.75,0.6; 0.875,0.7335; 1,1">
                                          <p:stCondLst>
                                            <p:cond delay="993"/>
                                          </p:stCondLst>
                                        </p:cTn>
                                        <p:tgtEl>
                                          <p:spTgt spid="4"/>
                                        </p:tgtEl>
                                        <p:attrNameLst>
                                          <p:attrName>ppt_y</p:attrName>
                                        </p:attrNameLst>
                                      </p:cBhvr>
                                      <p:tavLst>
                                        <p:tav tm="0" fmla="#ppt_y-sin(pi*$)/27">
                                          <p:val>
                                            <p:fltVal val="0"/>
                                          </p:val>
                                        </p:tav>
                                        <p:tav tm="100000">
                                          <p:val>
                                            <p:fltVal val="1"/>
                                          </p:val>
                                        </p:tav>
                                      </p:tavLst>
                                    </p:anim>
                                    <p:anim calcmode="lin" valueType="num">
                                      <p:cBhvr>
                                        <p:cTn id="12" dur="123" tmFilter="0, 0; 0.125,0.2665; 0.25,0.4; 0.375,0.465; 0.5,0.5;  0.625,0.535; 0.75,0.6; 0.875,0.7335; 1,1">
                                          <p:stCondLst>
                                            <p:cond delay="1242"/>
                                          </p:stCondLst>
                                        </p:cTn>
                                        <p:tgtEl>
                                          <p:spTgt spid="4"/>
                                        </p:tgtEl>
                                        <p:attrNameLst>
                                          <p:attrName>ppt_y</p:attrName>
                                        </p:attrNameLst>
                                      </p:cBhvr>
                                      <p:tavLst>
                                        <p:tav tm="0" fmla="#ppt_y-sin(pi*$)/81">
                                          <p:val>
                                            <p:fltVal val="0"/>
                                          </p:val>
                                        </p:tav>
                                        <p:tav tm="100000">
                                          <p:val>
                                            <p:fltVal val="1"/>
                                          </p:val>
                                        </p:tav>
                                      </p:tavLst>
                                    </p:anim>
                                    <p:animScale>
                                      <p:cBhvr>
                                        <p:cTn id="13" dur="20">
                                          <p:stCondLst>
                                            <p:cond delay="487"/>
                                          </p:stCondLst>
                                        </p:cTn>
                                        <p:tgtEl>
                                          <p:spTgt spid="4"/>
                                        </p:tgtEl>
                                      </p:cBhvr>
                                      <p:to x="100000" y="60000"/>
                                    </p:animScale>
                                    <p:animScale>
                                      <p:cBhvr>
                                        <p:cTn id="14" dur="124" decel="50000">
                                          <p:stCondLst>
                                            <p:cond delay="507"/>
                                          </p:stCondLst>
                                        </p:cTn>
                                        <p:tgtEl>
                                          <p:spTgt spid="4"/>
                                        </p:tgtEl>
                                      </p:cBhvr>
                                      <p:to x="100000" y="100000"/>
                                    </p:animScale>
                                    <p:animScale>
                                      <p:cBhvr>
                                        <p:cTn id="15" dur="20">
                                          <p:stCondLst>
                                            <p:cond delay="984"/>
                                          </p:stCondLst>
                                        </p:cTn>
                                        <p:tgtEl>
                                          <p:spTgt spid="4"/>
                                        </p:tgtEl>
                                      </p:cBhvr>
                                      <p:to x="100000" y="80000"/>
                                    </p:animScale>
                                    <p:animScale>
                                      <p:cBhvr>
                                        <p:cTn id="16" dur="124" decel="50000">
                                          <p:stCondLst>
                                            <p:cond delay="1004"/>
                                          </p:stCondLst>
                                        </p:cTn>
                                        <p:tgtEl>
                                          <p:spTgt spid="4"/>
                                        </p:tgtEl>
                                      </p:cBhvr>
                                      <p:to x="100000" y="100000"/>
                                    </p:animScale>
                                    <p:animScale>
                                      <p:cBhvr>
                                        <p:cTn id="17" dur="20">
                                          <p:stCondLst>
                                            <p:cond delay="1231"/>
                                          </p:stCondLst>
                                        </p:cTn>
                                        <p:tgtEl>
                                          <p:spTgt spid="4"/>
                                        </p:tgtEl>
                                      </p:cBhvr>
                                      <p:to x="100000" y="90000"/>
                                    </p:animScale>
                                    <p:animScale>
                                      <p:cBhvr>
                                        <p:cTn id="18" dur="124" decel="50000">
                                          <p:stCondLst>
                                            <p:cond delay="1251"/>
                                          </p:stCondLst>
                                        </p:cTn>
                                        <p:tgtEl>
                                          <p:spTgt spid="4"/>
                                        </p:tgtEl>
                                      </p:cBhvr>
                                      <p:to x="100000" y="100000"/>
                                    </p:animScale>
                                    <p:animScale>
                                      <p:cBhvr>
                                        <p:cTn id="19" dur="20">
                                          <p:stCondLst>
                                            <p:cond delay="1356"/>
                                          </p:stCondLst>
                                        </p:cTn>
                                        <p:tgtEl>
                                          <p:spTgt spid="4"/>
                                        </p:tgtEl>
                                      </p:cBhvr>
                                      <p:to x="100000" y="95000"/>
                                    </p:animScale>
                                    <p:animScale>
                                      <p:cBhvr>
                                        <p:cTn id="20" dur="124" decel="50000">
                                          <p:stCondLst>
                                            <p:cond delay="1376"/>
                                          </p:stCondLst>
                                        </p:cTn>
                                        <p:tgtEl>
                                          <p:spTgt spid="4"/>
                                        </p:tgtEl>
                                      </p:cBhvr>
                                      <p:to x="100000" y="100000"/>
                                    </p:animScale>
                                  </p:childTnLst>
                                </p:cTn>
                              </p:par>
                              <p:par>
                                <p:cTn id="21" presetID="26"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wipe(down)">
                                      <p:cBhvr>
                                        <p:cTn id="23" dur="435">
                                          <p:stCondLst>
                                            <p:cond delay="0"/>
                                          </p:stCondLst>
                                        </p:cTn>
                                        <p:tgtEl>
                                          <p:spTgt spid="5"/>
                                        </p:tgtEl>
                                      </p:cBhvr>
                                    </p:animEffect>
                                    <p:anim calcmode="lin" valueType="num">
                                      <p:cBhvr>
                                        <p:cTn id="24" dur="1367"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25" dur="498"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26" dur="498" tmFilter="0, 0; 0.125,0.2665; 0.25,0.4; 0.375,0.465; 0.5,0.5;  0.625,0.535; 0.75,0.6; 0.875,0.7335; 1,1">
                                          <p:stCondLst>
                                            <p:cond delay="498"/>
                                          </p:stCondLst>
                                        </p:cTn>
                                        <p:tgtEl>
                                          <p:spTgt spid="5"/>
                                        </p:tgtEl>
                                        <p:attrNameLst>
                                          <p:attrName>ppt_y</p:attrName>
                                        </p:attrNameLst>
                                      </p:cBhvr>
                                      <p:tavLst>
                                        <p:tav tm="0" fmla="#ppt_y-sin(pi*$)/9">
                                          <p:val>
                                            <p:fltVal val="0"/>
                                          </p:val>
                                        </p:tav>
                                        <p:tav tm="100000">
                                          <p:val>
                                            <p:fltVal val="1"/>
                                          </p:val>
                                        </p:tav>
                                      </p:tavLst>
                                    </p:anim>
                                    <p:anim calcmode="lin" valueType="num">
                                      <p:cBhvr>
                                        <p:cTn id="27" dur="249" tmFilter="0, 0; 0.125,0.2665; 0.25,0.4; 0.375,0.465; 0.5,0.5;  0.625,0.535; 0.75,0.6; 0.875,0.7335; 1,1">
                                          <p:stCondLst>
                                            <p:cond delay="993"/>
                                          </p:stCondLst>
                                        </p:cTn>
                                        <p:tgtEl>
                                          <p:spTgt spid="5"/>
                                        </p:tgtEl>
                                        <p:attrNameLst>
                                          <p:attrName>ppt_y</p:attrName>
                                        </p:attrNameLst>
                                      </p:cBhvr>
                                      <p:tavLst>
                                        <p:tav tm="0" fmla="#ppt_y-sin(pi*$)/27">
                                          <p:val>
                                            <p:fltVal val="0"/>
                                          </p:val>
                                        </p:tav>
                                        <p:tav tm="100000">
                                          <p:val>
                                            <p:fltVal val="1"/>
                                          </p:val>
                                        </p:tav>
                                      </p:tavLst>
                                    </p:anim>
                                    <p:anim calcmode="lin" valueType="num">
                                      <p:cBhvr>
                                        <p:cTn id="28" dur="123" tmFilter="0, 0; 0.125,0.2665; 0.25,0.4; 0.375,0.465; 0.5,0.5;  0.625,0.535; 0.75,0.6; 0.875,0.7335; 1,1">
                                          <p:stCondLst>
                                            <p:cond delay="1242"/>
                                          </p:stCondLst>
                                        </p:cTn>
                                        <p:tgtEl>
                                          <p:spTgt spid="5"/>
                                        </p:tgtEl>
                                        <p:attrNameLst>
                                          <p:attrName>ppt_y</p:attrName>
                                        </p:attrNameLst>
                                      </p:cBhvr>
                                      <p:tavLst>
                                        <p:tav tm="0" fmla="#ppt_y-sin(pi*$)/81">
                                          <p:val>
                                            <p:fltVal val="0"/>
                                          </p:val>
                                        </p:tav>
                                        <p:tav tm="100000">
                                          <p:val>
                                            <p:fltVal val="1"/>
                                          </p:val>
                                        </p:tav>
                                      </p:tavLst>
                                    </p:anim>
                                    <p:animScale>
                                      <p:cBhvr>
                                        <p:cTn id="29" dur="20">
                                          <p:stCondLst>
                                            <p:cond delay="487"/>
                                          </p:stCondLst>
                                        </p:cTn>
                                        <p:tgtEl>
                                          <p:spTgt spid="5"/>
                                        </p:tgtEl>
                                      </p:cBhvr>
                                      <p:to x="100000" y="60000"/>
                                    </p:animScale>
                                    <p:animScale>
                                      <p:cBhvr>
                                        <p:cTn id="30" dur="124" decel="50000">
                                          <p:stCondLst>
                                            <p:cond delay="507"/>
                                          </p:stCondLst>
                                        </p:cTn>
                                        <p:tgtEl>
                                          <p:spTgt spid="5"/>
                                        </p:tgtEl>
                                      </p:cBhvr>
                                      <p:to x="100000" y="100000"/>
                                    </p:animScale>
                                    <p:animScale>
                                      <p:cBhvr>
                                        <p:cTn id="31" dur="20">
                                          <p:stCondLst>
                                            <p:cond delay="984"/>
                                          </p:stCondLst>
                                        </p:cTn>
                                        <p:tgtEl>
                                          <p:spTgt spid="5"/>
                                        </p:tgtEl>
                                      </p:cBhvr>
                                      <p:to x="100000" y="80000"/>
                                    </p:animScale>
                                    <p:animScale>
                                      <p:cBhvr>
                                        <p:cTn id="32" dur="124" decel="50000">
                                          <p:stCondLst>
                                            <p:cond delay="1004"/>
                                          </p:stCondLst>
                                        </p:cTn>
                                        <p:tgtEl>
                                          <p:spTgt spid="5"/>
                                        </p:tgtEl>
                                      </p:cBhvr>
                                      <p:to x="100000" y="100000"/>
                                    </p:animScale>
                                    <p:animScale>
                                      <p:cBhvr>
                                        <p:cTn id="33" dur="20">
                                          <p:stCondLst>
                                            <p:cond delay="1231"/>
                                          </p:stCondLst>
                                        </p:cTn>
                                        <p:tgtEl>
                                          <p:spTgt spid="5"/>
                                        </p:tgtEl>
                                      </p:cBhvr>
                                      <p:to x="100000" y="90000"/>
                                    </p:animScale>
                                    <p:animScale>
                                      <p:cBhvr>
                                        <p:cTn id="34" dur="124" decel="50000">
                                          <p:stCondLst>
                                            <p:cond delay="1251"/>
                                          </p:stCondLst>
                                        </p:cTn>
                                        <p:tgtEl>
                                          <p:spTgt spid="5"/>
                                        </p:tgtEl>
                                      </p:cBhvr>
                                      <p:to x="100000" y="100000"/>
                                    </p:animScale>
                                    <p:animScale>
                                      <p:cBhvr>
                                        <p:cTn id="35" dur="20">
                                          <p:stCondLst>
                                            <p:cond delay="1356"/>
                                          </p:stCondLst>
                                        </p:cTn>
                                        <p:tgtEl>
                                          <p:spTgt spid="5"/>
                                        </p:tgtEl>
                                      </p:cBhvr>
                                      <p:to x="100000" y="95000"/>
                                    </p:animScale>
                                    <p:animScale>
                                      <p:cBhvr>
                                        <p:cTn id="36" dur="124" decel="50000">
                                          <p:stCondLst>
                                            <p:cond delay="1376"/>
                                          </p:stCondLst>
                                        </p:cTn>
                                        <p:tgtEl>
                                          <p:spTgt spid="5"/>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1_两栏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1717464022"/>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8_两栏内容">
    <p:spTree>
      <p:nvGrpSpPr>
        <p:cNvPr id="1" name=""/>
        <p:cNvGrpSpPr/>
        <p:nvPr/>
      </p:nvGrpSpPr>
      <p:grpSpPr>
        <a:xfrm>
          <a:off x="0" y="0"/>
          <a:ext cx="0" cy="0"/>
          <a:chOff x="0" y="0"/>
          <a:chExt cx="0" cy="0"/>
        </a:xfrm>
      </p:grpSpPr>
      <p:sp>
        <p:nvSpPr>
          <p:cNvPr id="2" name="AutoShape 46"/>
          <p:cNvSpPr>
            <a:spLocks noChangeArrowheads="1"/>
          </p:cNvSpPr>
          <p:nvPr userDrawn="1"/>
        </p:nvSpPr>
        <p:spPr bwMode="gray">
          <a:xfrm>
            <a:off x="-370369" y="10718"/>
            <a:ext cx="12880358" cy="616092"/>
          </a:xfrm>
          <a:prstGeom prst="roundRect">
            <a:avLst>
              <a:gd name="adj" fmla="val 50000"/>
            </a:avLst>
          </a:prstGeom>
          <a:gradFill rotWithShape="1">
            <a:gsLst>
              <a:gs pos="0">
                <a:srgbClr val="F8F8F8"/>
              </a:gs>
              <a:gs pos="100000">
                <a:srgbClr val="F8F8F8">
                  <a:gamma/>
                  <a:shade val="76471"/>
                  <a:invGamma/>
                </a:srgbClr>
              </a:gs>
            </a:gsLst>
            <a:lin ang="5400000" scaled="1"/>
          </a:gradFill>
          <a:ln w="19050">
            <a:solidFill>
              <a:srgbClr val="C0C0C0"/>
            </a:solidFill>
            <a:round/>
            <a:headEnd/>
            <a:tailEnd/>
          </a:ln>
          <a:effectLst>
            <a:outerShdw dist="53882" dir="2700000" algn="ctr" rotWithShape="0">
              <a:srgbClr val="292929">
                <a:alpha val="50000"/>
              </a:srgbClr>
            </a:outerShdw>
          </a:effectLst>
        </p:spPr>
        <p:txBody>
          <a:bodyPr wrap="none" lIns="121898" tIns="60948" rIns="121898" bIns="60948" anchor="ctr"/>
          <a:lstStyle/>
          <a:p>
            <a:pPr algn="ctr">
              <a:defRPr/>
            </a:pPr>
            <a:endParaRPr lang="zh-CN" altLang="en-US" sz="2400" b="1">
              <a:solidFill>
                <a:schemeClr val="tx1"/>
              </a:solidFill>
              <a:latin typeface="Times New Roman" pitchFamily="18" charset="0"/>
              <a:cs typeface="Times New Roman" pitchFamily="18" charset="0"/>
            </a:endParaRPr>
          </a:p>
        </p:txBody>
      </p:sp>
      <p:graphicFrame>
        <p:nvGraphicFramePr>
          <p:cNvPr id="3" name="表格 2"/>
          <p:cNvGraphicFramePr>
            <a:graphicFrameLocks noGrp="1"/>
          </p:cNvGraphicFramePr>
          <p:nvPr userDrawn="1">
            <p:extLst>
              <p:ext uri="{D42A27DB-BD31-4B8C-83A1-F6EECF244321}">
                <p14:modId xmlns:p14="http://schemas.microsoft.com/office/powerpoint/2010/main" val="497922553"/>
              </p:ext>
            </p:extLst>
          </p:nvPr>
        </p:nvGraphicFramePr>
        <p:xfrm>
          <a:off x="201223" y="43238"/>
          <a:ext cx="11653880" cy="519643"/>
        </p:xfrm>
        <a:graphic>
          <a:graphicData uri="http://schemas.openxmlformats.org/drawingml/2006/table">
            <a:tbl>
              <a:tblPr firstRow="1" bandRow="1">
                <a:tableStyleId>{5C22544A-7EE6-4342-B048-85BDC9FD1C3A}</a:tableStyleId>
              </a:tblPr>
              <a:tblGrid>
                <a:gridCol w="832420"/>
                <a:gridCol w="832420"/>
                <a:gridCol w="832420"/>
                <a:gridCol w="832420"/>
                <a:gridCol w="832420"/>
                <a:gridCol w="832420"/>
                <a:gridCol w="832420"/>
                <a:gridCol w="832420"/>
                <a:gridCol w="832420"/>
                <a:gridCol w="832420"/>
                <a:gridCol w="832420"/>
                <a:gridCol w="832420"/>
                <a:gridCol w="832420"/>
                <a:gridCol w="832420"/>
              </a:tblGrid>
              <a:tr h="519643">
                <a:tc>
                  <a:txBody>
                    <a:bodyPr/>
                    <a:lstStyle/>
                    <a:p>
                      <a:pPr>
                        <a:lnSpc>
                          <a:spcPct val="50000"/>
                        </a:lnSpc>
                      </a:pPr>
                      <a:endParaRPr lang="zh-CN" altLang="en-US" sz="1900" baseline="0" dirty="0"/>
                    </a:p>
                  </a:txBody>
                  <a:tcPr marL="121904" marR="121904" marT="60974" marB="60974">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50000"/>
                        </a:lnSpc>
                      </a:pPr>
                      <a:endParaRPr lang="zh-CN" altLang="en-US" sz="1900" baseline="0" dirty="0"/>
                    </a:p>
                  </a:txBody>
                  <a:tcPr marL="121904" marR="121904" marT="60974" marB="60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50000"/>
                        </a:lnSpc>
                      </a:pPr>
                      <a:endParaRPr lang="zh-CN" altLang="en-US" sz="1900" baseline="0" dirty="0"/>
                    </a:p>
                  </a:txBody>
                  <a:tcPr marL="121904" marR="121904" marT="60974" marB="60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50000"/>
                        </a:lnSpc>
                      </a:pPr>
                      <a:endParaRPr lang="zh-CN" altLang="en-US" sz="1900" baseline="0" dirty="0"/>
                    </a:p>
                  </a:txBody>
                  <a:tcPr marL="121904" marR="121904" marT="60974" marB="60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50000"/>
                        </a:lnSpc>
                      </a:pPr>
                      <a:endParaRPr lang="zh-CN" altLang="en-US" sz="1900" baseline="0" dirty="0"/>
                    </a:p>
                  </a:txBody>
                  <a:tcPr marL="121904" marR="121904" marT="60974" marB="60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50000"/>
                        </a:lnSpc>
                      </a:pPr>
                      <a:endParaRPr lang="zh-CN" altLang="en-US" sz="1900" baseline="0" dirty="0"/>
                    </a:p>
                  </a:txBody>
                  <a:tcPr marL="121904" marR="121904" marT="60974" marB="60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50000"/>
                        </a:lnSpc>
                      </a:pPr>
                      <a:endParaRPr lang="zh-CN" altLang="en-US" sz="1900" baseline="0" dirty="0"/>
                    </a:p>
                  </a:txBody>
                  <a:tcPr marL="121904" marR="121904" marT="60974" marB="60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50000"/>
                        </a:lnSpc>
                      </a:pPr>
                      <a:endParaRPr lang="zh-CN" altLang="en-US" sz="1900" baseline="0" dirty="0"/>
                    </a:p>
                  </a:txBody>
                  <a:tcPr marL="121904" marR="121904" marT="60974" marB="60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50000"/>
                        </a:lnSpc>
                      </a:pPr>
                      <a:endParaRPr lang="zh-CN" altLang="en-US" sz="1900" baseline="0" dirty="0"/>
                    </a:p>
                  </a:txBody>
                  <a:tcPr marL="121904" marR="121904" marT="60974" marB="60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50000"/>
                        </a:lnSpc>
                      </a:pPr>
                      <a:endParaRPr lang="zh-CN" altLang="en-US" sz="1900" baseline="0" dirty="0"/>
                    </a:p>
                  </a:txBody>
                  <a:tcPr marL="121904" marR="121904" marT="60974" marB="60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50000"/>
                        </a:lnSpc>
                      </a:pPr>
                      <a:endParaRPr lang="zh-CN" altLang="en-US" sz="1900" baseline="0" dirty="0"/>
                    </a:p>
                  </a:txBody>
                  <a:tcPr marL="121904" marR="121904" marT="60974" marB="60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50000"/>
                        </a:lnSpc>
                      </a:pPr>
                      <a:endParaRPr lang="zh-CN" altLang="en-US" sz="1900" baseline="0" dirty="0"/>
                    </a:p>
                  </a:txBody>
                  <a:tcPr marL="121904" marR="121904" marT="60974" marB="60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50000"/>
                        </a:lnSpc>
                      </a:pPr>
                      <a:endParaRPr lang="zh-CN" altLang="en-US" sz="1900" baseline="0" dirty="0"/>
                    </a:p>
                  </a:txBody>
                  <a:tcPr marL="121904" marR="121904" marT="60974" marB="60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50000"/>
                        </a:lnSpc>
                      </a:pPr>
                      <a:endParaRPr lang="zh-CN" altLang="en-US" sz="1900" baseline="0" dirty="0"/>
                    </a:p>
                  </a:txBody>
                  <a:tcPr marL="121904" marR="121904" marT="60974" marB="60974">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Tree>
    <p:extLst>
      <p:ext uri="{BB962C8B-B14F-4D97-AF65-F5344CB8AC3E}">
        <p14:creationId xmlns:p14="http://schemas.microsoft.com/office/powerpoint/2010/main" val="2357907710"/>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5_两栏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316142"/>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7_两栏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3402833319"/>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userDrawn="1">
  <p:cSld name="4_两栏内容">
    <p:spTree>
      <p:nvGrpSpPr>
        <p:cNvPr id="1" name=""/>
        <p:cNvGrpSpPr/>
        <p:nvPr/>
      </p:nvGrpSpPr>
      <p:grpSpPr>
        <a:xfrm>
          <a:off x="0" y="0"/>
          <a:ext cx="0" cy="0"/>
          <a:chOff x="0" y="0"/>
          <a:chExt cx="0" cy="0"/>
        </a:xfrm>
      </p:grpSpPr>
      <p:pic>
        <p:nvPicPr>
          <p:cNvPr id="2" name="Picture 4" descr="F:\张丽\2015\一轮\化学\新建文件夹 (5)\第二章  第1讲-1-.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473" y="13259"/>
            <a:ext cx="12190413" cy="68595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687785"/>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userDrawn="1">
  <p:cSld name="3_两栏内容">
    <p:spTree>
      <p:nvGrpSpPr>
        <p:cNvPr id="1" name=""/>
        <p:cNvGrpSpPr/>
        <p:nvPr/>
      </p:nvGrpSpPr>
      <p:grpSpPr>
        <a:xfrm>
          <a:off x="0" y="0"/>
          <a:ext cx="0" cy="0"/>
          <a:chOff x="0" y="0"/>
          <a:chExt cx="0" cy="0"/>
        </a:xfrm>
      </p:grpSpPr>
      <p:pic>
        <p:nvPicPr>
          <p:cNvPr id="44034" name="Picture 2" descr="F:\张丽\2015\一轮\化学\新建文件夹 (5)\第二章  第1讲-2-.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90413" cy="68595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7667189"/>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userDrawn="1">
  <p:cSld name="2_两栏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1683428764"/>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考试标准">
    <p:spTree>
      <p:nvGrpSpPr>
        <p:cNvPr id="1" name=""/>
        <p:cNvGrpSpPr/>
        <p:nvPr/>
      </p:nvGrpSpPr>
      <p:grpSpPr>
        <a:xfrm>
          <a:off x="0" y="0"/>
          <a:ext cx="0" cy="0"/>
          <a:chOff x="0" y="0"/>
          <a:chExt cx="0" cy="0"/>
        </a:xfrm>
      </p:grpSpPr>
      <p:pic>
        <p:nvPicPr>
          <p:cNvPr id="5"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475" y="-26590"/>
            <a:ext cx="12215887" cy="68861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9379" name="Picture 3" descr="\\莫成程\e\一轮幻灯片用人教\6.jpg"/>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t="4476" b="17828"/>
          <a:stretch/>
        </p:blipFill>
        <p:spPr bwMode="auto">
          <a:xfrm>
            <a:off x="-30727" y="-23772"/>
            <a:ext cx="12260747" cy="6886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1543485"/>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_考试标准">
    <p:spTree>
      <p:nvGrpSpPr>
        <p:cNvPr id="1" name=""/>
        <p:cNvGrpSpPr/>
        <p:nvPr/>
      </p:nvGrpSpPr>
      <p:grpSpPr>
        <a:xfrm>
          <a:off x="0" y="0"/>
          <a:ext cx="0" cy="0"/>
          <a:chOff x="0" y="0"/>
          <a:chExt cx="0" cy="0"/>
        </a:xfrm>
      </p:grpSpPr>
      <p:grpSp>
        <p:nvGrpSpPr>
          <p:cNvPr id="2" name="组合 1"/>
          <p:cNvGrpSpPr/>
          <p:nvPr userDrawn="1"/>
        </p:nvGrpSpPr>
        <p:grpSpPr>
          <a:xfrm>
            <a:off x="10036559" y="-26590"/>
            <a:ext cx="1891295" cy="880109"/>
            <a:chOff x="11613" y="920823"/>
            <a:chExt cx="1443037" cy="733424"/>
          </a:xfrm>
        </p:grpSpPr>
        <p:pic>
          <p:nvPicPr>
            <p:cNvPr id="3" name="图片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613" y="920823"/>
              <a:ext cx="1443037" cy="733424"/>
            </a:xfrm>
            <a:prstGeom prst="rect">
              <a:avLst/>
            </a:prstGeom>
          </p:spPr>
        </p:pic>
        <p:sp>
          <p:nvSpPr>
            <p:cNvPr id="4" name="TextBox 3"/>
            <p:cNvSpPr txBox="1"/>
            <p:nvPr userDrawn="1"/>
          </p:nvSpPr>
          <p:spPr>
            <a:xfrm>
              <a:off x="26176" y="991413"/>
              <a:ext cx="1315049" cy="461665"/>
            </a:xfrm>
            <a:prstGeom prst="rect">
              <a:avLst/>
            </a:prstGeom>
            <a:noFill/>
          </p:spPr>
          <p:txBody>
            <a:bodyPr wrap="none" rtlCol="0">
              <a:spAutoFit/>
            </a:bodyPr>
            <a:lstStyle/>
            <a:p>
              <a:r>
                <a:rPr lang="zh-CN" altLang="en-US" sz="3000" dirty="0" smtClean="0">
                  <a:solidFill>
                    <a:schemeClr val="bg1"/>
                  </a:solidFill>
                  <a:latin typeface="黑体" panose="02010600030101010101" pitchFamily="2" charset="-122"/>
                  <a:ea typeface="黑体" panose="02010600030101010101" pitchFamily="2" charset="-122"/>
                </a:rPr>
                <a:t>考试标准</a:t>
              </a:r>
              <a:endParaRPr lang="zh-CN" altLang="en-US" sz="3000" dirty="0">
                <a:solidFill>
                  <a:schemeClr val="bg1"/>
                </a:solidFill>
                <a:latin typeface="黑体" panose="02010600030101010101" pitchFamily="2" charset="-122"/>
                <a:ea typeface="黑体" panose="02010600030101010101" pitchFamily="2" charset="-122"/>
              </a:endParaRPr>
            </a:p>
          </p:txBody>
        </p:sp>
      </p:grpSp>
    </p:spTree>
    <p:extLst>
      <p:ext uri="{BB962C8B-B14F-4D97-AF65-F5344CB8AC3E}">
        <p14:creationId xmlns:p14="http://schemas.microsoft.com/office/powerpoint/2010/main" val="3453504350"/>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考纲要求">
    <p:spTree>
      <p:nvGrpSpPr>
        <p:cNvPr id="1" name=""/>
        <p:cNvGrpSpPr/>
        <p:nvPr/>
      </p:nvGrpSpPr>
      <p:grpSpPr>
        <a:xfrm>
          <a:off x="0" y="0"/>
          <a:ext cx="0" cy="0"/>
          <a:chOff x="0" y="0"/>
          <a:chExt cx="0" cy="0"/>
        </a:xfrm>
      </p:grpSpPr>
      <p:grpSp>
        <p:nvGrpSpPr>
          <p:cNvPr id="2" name="组合 1"/>
          <p:cNvGrpSpPr/>
          <p:nvPr userDrawn="1"/>
        </p:nvGrpSpPr>
        <p:grpSpPr>
          <a:xfrm>
            <a:off x="10036559" y="-26590"/>
            <a:ext cx="1891295" cy="880109"/>
            <a:chOff x="11613" y="920823"/>
            <a:chExt cx="1443037" cy="733424"/>
          </a:xfrm>
        </p:grpSpPr>
        <p:pic>
          <p:nvPicPr>
            <p:cNvPr id="3" name="图片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613" y="920823"/>
              <a:ext cx="1443037" cy="733424"/>
            </a:xfrm>
            <a:prstGeom prst="rect">
              <a:avLst/>
            </a:prstGeom>
          </p:spPr>
        </p:pic>
        <p:sp>
          <p:nvSpPr>
            <p:cNvPr id="4" name="TextBox 3"/>
            <p:cNvSpPr txBox="1"/>
            <p:nvPr userDrawn="1"/>
          </p:nvSpPr>
          <p:spPr>
            <a:xfrm>
              <a:off x="26176" y="991413"/>
              <a:ext cx="1315049" cy="461665"/>
            </a:xfrm>
            <a:prstGeom prst="rect">
              <a:avLst/>
            </a:prstGeom>
            <a:noFill/>
          </p:spPr>
          <p:txBody>
            <a:bodyPr wrap="none" rtlCol="0">
              <a:spAutoFit/>
            </a:bodyPr>
            <a:lstStyle/>
            <a:p>
              <a:r>
                <a:rPr lang="zh-CN" altLang="en-US" sz="3000" dirty="0" smtClean="0">
                  <a:solidFill>
                    <a:schemeClr val="bg1"/>
                  </a:solidFill>
                  <a:latin typeface="黑体" panose="02010600030101010101" pitchFamily="2" charset="-122"/>
                  <a:ea typeface="黑体" panose="02010600030101010101" pitchFamily="2" charset="-122"/>
                </a:rPr>
                <a:t>考纲要求</a:t>
              </a:r>
              <a:endParaRPr lang="zh-CN" altLang="en-US" sz="3000" dirty="0">
                <a:solidFill>
                  <a:schemeClr val="bg1"/>
                </a:solidFill>
                <a:latin typeface="黑体" panose="02010600030101010101" pitchFamily="2" charset="-122"/>
                <a:ea typeface="黑体" panose="02010600030101010101" pitchFamily="2" charset="-122"/>
              </a:endParaRPr>
            </a:p>
          </p:txBody>
        </p:sp>
      </p:grpSp>
    </p:spTree>
    <p:extLst>
      <p:ext uri="{BB962C8B-B14F-4D97-AF65-F5344CB8AC3E}">
        <p14:creationId xmlns:p14="http://schemas.microsoft.com/office/powerpoint/2010/main" val="2522743468"/>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9_两栏内容">
    <p:spTree>
      <p:nvGrpSpPr>
        <p:cNvPr id="1" name=""/>
        <p:cNvGrpSpPr/>
        <p:nvPr/>
      </p:nvGrpSpPr>
      <p:grpSpPr>
        <a:xfrm>
          <a:off x="0" y="0"/>
          <a:ext cx="0" cy="0"/>
          <a:chOff x="0" y="0"/>
          <a:chExt cx="0" cy="0"/>
        </a:xfrm>
      </p:grpSpPr>
      <p:sp>
        <p:nvSpPr>
          <p:cNvPr id="5" name="矩形 4"/>
          <p:cNvSpPr/>
          <p:nvPr userDrawn="1"/>
        </p:nvSpPr>
        <p:spPr>
          <a:xfrm>
            <a:off x="0" y="0"/>
            <a:ext cx="12190413" cy="685958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mj-ea"/>
              <a:ea typeface="+mj-ea"/>
            </a:endParaRPr>
          </a:p>
        </p:txBody>
      </p:sp>
    </p:spTree>
    <p:extLst>
      <p:ext uri="{BB962C8B-B14F-4D97-AF65-F5344CB8AC3E}">
        <p14:creationId xmlns:p14="http://schemas.microsoft.com/office/powerpoint/2010/main" val="3590558637"/>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知识梳理">
    <p:spTree>
      <p:nvGrpSpPr>
        <p:cNvPr id="1" name=""/>
        <p:cNvGrpSpPr/>
        <p:nvPr/>
      </p:nvGrpSpPr>
      <p:grpSpPr>
        <a:xfrm>
          <a:off x="0" y="0"/>
          <a:ext cx="0" cy="0"/>
          <a:chOff x="0" y="0"/>
          <a:chExt cx="0" cy="0"/>
        </a:xfrm>
      </p:grpSpPr>
      <p:sp>
        <p:nvSpPr>
          <p:cNvPr id="2" name="矩形 1"/>
          <p:cNvSpPr/>
          <p:nvPr userDrawn="1"/>
        </p:nvSpPr>
        <p:spPr>
          <a:xfrm>
            <a:off x="0" y="1"/>
            <a:ext cx="12190413" cy="634846"/>
          </a:xfrm>
          <a:prstGeom prst="rect">
            <a:avLst/>
          </a:prstGeom>
          <a:solidFill>
            <a:srgbClr val="C25C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schemeClr val="bg1"/>
              </a:solidFill>
              <a:ea typeface="微软雅黑" panose="020B0503020204020204" pitchFamily="34" charset="-122"/>
            </a:endParaRPr>
          </a:p>
        </p:txBody>
      </p:sp>
      <p:grpSp>
        <p:nvGrpSpPr>
          <p:cNvPr id="3" name="组合 2"/>
          <p:cNvGrpSpPr/>
          <p:nvPr userDrawn="1"/>
        </p:nvGrpSpPr>
        <p:grpSpPr>
          <a:xfrm>
            <a:off x="1" y="-2"/>
            <a:ext cx="1836949" cy="634848"/>
            <a:chOff x="0" y="-2"/>
            <a:chExt cx="1377891" cy="634701"/>
          </a:xfrm>
          <a:solidFill>
            <a:srgbClr val="FFC000"/>
          </a:solidFill>
        </p:grpSpPr>
        <p:sp>
          <p:nvSpPr>
            <p:cNvPr id="4" name="矩形 3"/>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sp>
          <p:nvSpPr>
            <p:cNvPr id="5" name="直角三角形 4"/>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grpSp>
      <p:sp>
        <p:nvSpPr>
          <p:cNvPr id="6" name="矩形 5"/>
          <p:cNvSpPr/>
          <p:nvPr userDrawn="1"/>
        </p:nvSpPr>
        <p:spPr>
          <a:xfrm>
            <a:off x="1774726" y="36707"/>
            <a:ext cx="1826141" cy="584775"/>
          </a:xfrm>
          <a:prstGeom prst="rect">
            <a:avLst/>
          </a:prstGeom>
        </p:spPr>
        <p:txBody>
          <a:bodyPr wrap="none">
            <a:spAutoFit/>
          </a:bodyPr>
          <a:lstStyle/>
          <a:p>
            <a:pPr>
              <a:defRPr/>
            </a:pPr>
            <a:r>
              <a:rPr lang="zh-CN" altLang="en-US" sz="3200" b="1" dirty="0" smtClean="0">
                <a:solidFill>
                  <a:schemeClr val="bg1"/>
                </a:solidFill>
                <a:latin typeface="+mj-ea"/>
                <a:ea typeface="+mj-ea"/>
              </a:rPr>
              <a:t>知识梳理</a:t>
            </a:r>
            <a:endParaRPr lang="zh-CN" altLang="en-US" sz="3200" b="1" dirty="0">
              <a:solidFill>
                <a:schemeClr val="bg1"/>
              </a:solidFill>
              <a:latin typeface="+mj-ea"/>
              <a:ea typeface="+mj-ea"/>
            </a:endParaRPr>
          </a:p>
        </p:txBody>
      </p:sp>
      <p:sp>
        <p:nvSpPr>
          <p:cNvPr id="7" name="文本框 39"/>
          <p:cNvSpPr txBox="1"/>
          <p:nvPr userDrawn="1"/>
        </p:nvSpPr>
        <p:spPr>
          <a:xfrm>
            <a:off x="190550" y="-87271"/>
            <a:ext cx="648072" cy="830997"/>
          </a:xfrm>
          <a:prstGeom prst="rect">
            <a:avLst/>
          </a:prstGeom>
          <a:noFill/>
        </p:spPr>
        <p:txBody>
          <a:bodyPr wrap="square" rtlCol="0">
            <a:spAutoFit/>
          </a:bodyPr>
          <a:lstStyle/>
          <a:p>
            <a:r>
              <a:rPr lang="en-US" altLang="zh-CN" sz="4800" b="1" dirty="0" smtClean="0">
                <a:solidFill>
                  <a:srgbClr val="C25C17"/>
                </a:solidFill>
                <a:latin typeface="Impact" panose="020B0806030902050204" pitchFamily="34" charset="0"/>
                <a:ea typeface="微软雅黑" panose="020B0503020204020204" pitchFamily="34" charset="-122"/>
              </a:rPr>
              <a:t>1</a:t>
            </a:r>
            <a:endParaRPr lang="zh-CN" altLang="en-US" sz="4800" b="1" dirty="0">
              <a:solidFill>
                <a:srgbClr val="C25C17"/>
              </a:solidFill>
              <a:latin typeface="Impact" panose="020B0806030902050204" pitchFamily="34" charset="0"/>
              <a:ea typeface="微软雅黑" panose="020B0503020204020204" pitchFamily="34" charset="-122"/>
            </a:endParaRPr>
          </a:p>
        </p:txBody>
      </p:sp>
    </p:spTree>
    <p:extLst>
      <p:ext uri="{BB962C8B-B14F-4D97-AF65-F5344CB8AC3E}">
        <p14:creationId xmlns:p14="http://schemas.microsoft.com/office/powerpoint/2010/main" val="2791570685"/>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7427958"/>
      </p:ext>
    </p:extLst>
  </p:cSld>
  <p:clrMap bg1="lt1" tx1="dk1" bg2="lt2" tx2="dk2" accent1="accent1" accent2="accent2" accent3="accent3" accent4="accent4" accent5="accent5" accent6="accent6" hlink="hlink" folHlink="folHlink"/>
  <p:sldLayoutIdLst>
    <p:sldLayoutId id="2147483794" r:id="rId1"/>
    <p:sldLayoutId id="2147483810" r:id="rId2"/>
    <p:sldLayoutId id="2147483811" r:id="rId3"/>
    <p:sldLayoutId id="2147483812" r:id="rId4"/>
    <p:sldLayoutId id="2147483818" r:id="rId5"/>
    <p:sldLayoutId id="2147483819" r:id="rId6"/>
    <p:sldLayoutId id="2147483826" r:id="rId7"/>
    <p:sldLayoutId id="2147483820" r:id="rId8"/>
    <p:sldLayoutId id="2147483821" r:id="rId9"/>
    <p:sldLayoutId id="2147483822" r:id="rId10"/>
    <p:sldLayoutId id="2147483823" r:id="rId11"/>
    <p:sldLayoutId id="2147483824" r:id="rId12"/>
    <p:sldLayoutId id="2147483825" r:id="rId13"/>
    <p:sldLayoutId id="2147483813" r:id="rId14"/>
    <p:sldLayoutId id="2147483817" r:id="rId15"/>
    <p:sldLayoutId id="2147483815" r:id="rId16"/>
    <p:sldLayoutId id="2147483816" r:id="rId17"/>
  </p:sldLayoutIdLst>
  <p:timing>
    <p:tnLst>
      <p:par>
        <p:cTn id="1" dur="indefinite" restart="never" nodeType="tmRoot"/>
      </p:par>
    </p:tnLst>
  </p:timing>
  <p:txStyles>
    <p:titleStyle>
      <a:lvl1pPr algn="ctr" defTabSz="1219140" rtl="0" eaLnBrk="1" latinLnBrk="0" hangingPunct="1">
        <a:spcBef>
          <a:spcPct val="0"/>
        </a:spcBef>
        <a:buNone/>
        <a:defRPr sz="5900" kern="1200">
          <a:solidFill>
            <a:schemeClr val="tx1"/>
          </a:solidFill>
          <a:latin typeface="+mj-lt"/>
          <a:ea typeface="+mj-ea"/>
          <a:cs typeface="+mj-cs"/>
        </a:defRPr>
      </a:lvl1pPr>
    </p:titleStyle>
    <p:bodyStyle>
      <a:lvl1pPr marL="457178" indent="-457178" algn="l" defTabSz="1219140" rtl="0" eaLnBrk="1" latinLnBrk="0" hangingPunct="1">
        <a:spcBef>
          <a:spcPct val="20000"/>
        </a:spcBef>
        <a:buFont typeface="Arial" pitchFamily="34" charset="0"/>
        <a:buChar char="•"/>
        <a:defRPr sz="4300" kern="1200">
          <a:solidFill>
            <a:schemeClr val="tx1"/>
          </a:solidFill>
          <a:latin typeface="+mn-lt"/>
          <a:ea typeface="+mn-ea"/>
          <a:cs typeface="+mn-cs"/>
        </a:defRPr>
      </a:lvl1pPr>
      <a:lvl2pPr marL="990550" indent="-380981" algn="l" defTabSz="1219140" rtl="0" eaLnBrk="1" latinLnBrk="0" hangingPunct="1">
        <a:spcBef>
          <a:spcPct val="20000"/>
        </a:spcBef>
        <a:buFont typeface="Arial" pitchFamily="34" charset="0"/>
        <a:buChar char="–"/>
        <a:defRPr sz="3700" kern="1200">
          <a:solidFill>
            <a:schemeClr val="tx1"/>
          </a:solidFill>
          <a:latin typeface="+mn-lt"/>
          <a:ea typeface="+mn-ea"/>
          <a:cs typeface="+mn-cs"/>
        </a:defRPr>
      </a:lvl2pPr>
      <a:lvl3pPr marL="1523925" indent="-304784" algn="l" defTabSz="1219140" rtl="0" eaLnBrk="1" latinLnBrk="0" hangingPunct="1">
        <a:spcBef>
          <a:spcPct val="20000"/>
        </a:spcBef>
        <a:buFont typeface="Arial" pitchFamily="34" charset="0"/>
        <a:buChar char="•"/>
        <a:defRPr sz="3200" kern="1200">
          <a:solidFill>
            <a:schemeClr val="tx1"/>
          </a:solidFill>
          <a:latin typeface="+mn-lt"/>
          <a:ea typeface="+mn-ea"/>
          <a:cs typeface="+mn-cs"/>
        </a:defRPr>
      </a:lvl3pPr>
      <a:lvl4pPr marL="2133493" indent="-304784" algn="l" defTabSz="1219140" rtl="0" eaLnBrk="1" latinLnBrk="0" hangingPunct="1">
        <a:spcBef>
          <a:spcPct val="20000"/>
        </a:spcBef>
        <a:buFont typeface="Arial" pitchFamily="34" charset="0"/>
        <a:buChar char="–"/>
        <a:defRPr sz="2700" kern="1200">
          <a:solidFill>
            <a:schemeClr val="tx1"/>
          </a:solidFill>
          <a:latin typeface="+mn-lt"/>
          <a:ea typeface="+mn-ea"/>
          <a:cs typeface="+mn-cs"/>
        </a:defRPr>
      </a:lvl4pPr>
      <a:lvl5pPr marL="2743062" indent="-304784" algn="l" defTabSz="1219140" rtl="0" eaLnBrk="1" latinLnBrk="0" hangingPunct="1">
        <a:spcBef>
          <a:spcPct val="20000"/>
        </a:spcBef>
        <a:buFont typeface="Arial" pitchFamily="34" charset="0"/>
        <a:buChar char="»"/>
        <a:defRPr sz="2700" kern="1200">
          <a:solidFill>
            <a:schemeClr val="tx1"/>
          </a:solidFill>
          <a:latin typeface="+mn-lt"/>
          <a:ea typeface="+mn-ea"/>
          <a:cs typeface="+mn-cs"/>
        </a:defRPr>
      </a:lvl5pPr>
      <a:lvl6pPr marL="3352632" indent="-304784" algn="l" defTabSz="1219140"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2202" indent="-304784" algn="l" defTabSz="1219140"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772" indent="-304784" algn="l" defTabSz="1219140"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1341" indent="-304784" algn="l" defTabSz="1219140"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zh-CN"/>
      </a:defPPr>
      <a:lvl1pPr marL="0" algn="l" defTabSz="1219140" rtl="0" eaLnBrk="1" latinLnBrk="0" hangingPunct="1">
        <a:defRPr sz="2400" kern="1200">
          <a:solidFill>
            <a:schemeClr val="tx1"/>
          </a:solidFill>
          <a:latin typeface="+mn-lt"/>
          <a:ea typeface="+mn-ea"/>
          <a:cs typeface="+mn-cs"/>
        </a:defRPr>
      </a:lvl1pPr>
      <a:lvl2pPr marL="609570" algn="l" defTabSz="1219140" rtl="0" eaLnBrk="1" latinLnBrk="0" hangingPunct="1">
        <a:defRPr sz="2400" kern="1200">
          <a:solidFill>
            <a:schemeClr val="tx1"/>
          </a:solidFill>
          <a:latin typeface="+mn-lt"/>
          <a:ea typeface="+mn-ea"/>
          <a:cs typeface="+mn-cs"/>
        </a:defRPr>
      </a:lvl2pPr>
      <a:lvl3pPr marL="1219140" algn="l" defTabSz="1219140" rtl="0" eaLnBrk="1" latinLnBrk="0" hangingPunct="1">
        <a:defRPr sz="2400" kern="1200">
          <a:solidFill>
            <a:schemeClr val="tx1"/>
          </a:solidFill>
          <a:latin typeface="+mn-lt"/>
          <a:ea typeface="+mn-ea"/>
          <a:cs typeface="+mn-cs"/>
        </a:defRPr>
      </a:lvl3pPr>
      <a:lvl4pPr marL="1828709" algn="l" defTabSz="1219140" rtl="0" eaLnBrk="1" latinLnBrk="0" hangingPunct="1">
        <a:defRPr sz="2400" kern="1200">
          <a:solidFill>
            <a:schemeClr val="tx1"/>
          </a:solidFill>
          <a:latin typeface="+mn-lt"/>
          <a:ea typeface="+mn-ea"/>
          <a:cs typeface="+mn-cs"/>
        </a:defRPr>
      </a:lvl4pPr>
      <a:lvl5pPr marL="2438278" algn="l" defTabSz="1219140" rtl="0" eaLnBrk="1" latinLnBrk="0" hangingPunct="1">
        <a:defRPr sz="2400" kern="1200">
          <a:solidFill>
            <a:schemeClr val="tx1"/>
          </a:solidFill>
          <a:latin typeface="+mn-lt"/>
          <a:ea typeface="+mn-ea"/>
          <a:cs typeface="+mn-cs"/>
        </a:defRPr>
      </a:lvl5pPr>
      <a:lvl6pPr marL="3047848" algn="l" defTabSz="1219140" rtl="0" eaLnBrk="1" latinLnBrk="0" hangingPunct="1">
        <a:defRPr sz="2400" kern="1200">
          <a:solidFill>
            <a:schemeClr val="tx1"/>
          </a:solidFill>
          <a:latin typeface="+mn-lt"/>
          <a:ea typeface="+mn-ea"/>
          <a:cs typeface="+mn-cs"/>
        </a:defRPr>
      </a:lvl6pPr>
      <a:lvl7pPr marL="3657418" algn="l" defTabSz="1219140" rtl="0" eaLnBrk="1" latinLnBrk="0" hangingPunct="1">
        <a:defRPr sz="2400" kern="1200">
          <a:solidFill>
            <a:schemeClr val="tx1"/>
          </a:solidFill>
          <a:latin typeface="+mn-lt"/>
          <a:ea typeface="+mn-ea"/>
          <a:cs typeface="+mn-cs"/>
        </a:defRPr>
      </a:lvl7pPr>
      <a:lvl8pPr marL="4266987" algn="l" defTabSz="1219140" rtl="0" eaLnBrk="1" latinLnBrk="0" hangingPunct="1">
        <a:defRPr sz="2400" kern="1200">
          <a:solidFill>
            <a:schemeClr val="tx1"/>
          </a:solidFill>
          <a:latin typeface="+mn-lt"/>
          <a:ea typeface="+mn-ea"/>
          <a:cs typeface="+mn-cs"/>
        </a:defRPr>
      </a:lvl8pPr>
      <a:lvl9pPr marL="4876557" algn="l" defTabSz="121914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tif"/><Relationship Id="rId1" Type="http://schemas.openxmlformats.org/officeDocument/2006/relationships/slideLayout" Target="../slideLayouts/slideLayout14.xml"/><Relationship Id="rId5" Type="http://schemas.openxmlformats.org/officeDocument/2006/relationships/image" Target="../media/image15.jpeg"/><Relationship Id="rId4" Type="http://schemas.openxmlformats.org/officeDocument/2006/relationships/image" Target="../media/image14.jpeg"/></Relationships>
</file>

<file path=ppt/slides/_rels/slide1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2" Type="http://schemas.openxmlformats.org/officeDocument/2006/relationships/image" Target="../media/image17.tif"/><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19.tif"/><Relationship Id="rId2" Type="http://schemas.openxmlformats.org/officeDocument/2006/relationships/image" Target="../media/image18.tif"/><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slide" Target="slide16.xml"/><Relationship Id="rId2" Type="http://schemas.openxmlformats.org/officeDocument/2006/relationships/slide" Target="slide15.xml"/><Relationship Id="rId1" Type="http://schemas.openxmlformats.org/officeDocument/2006/relationships/slideLayout" Target="../slideLayouts/slideLayout10.xml"/><Relationship Id="rId5" Type="http://schemas.openxmlformats.org/officeDocument/2006/relationships/slide" Target="slide20.xml"/><Relationship Id="rId4" Type="http://schemas.openxmlformats.org/officeDocument/2006/relationships/slide" Target="slide17.xml"/></Relationships>
</file>

<file path=ppt/slides/_rels/slide16.xml.rels><?xml version="1.0" encoding="UTF-8" standalone="yes"?>
<Relationships xmlns="http://schemas.openxmlformats.org/package/2006/relationships"><Relationship Id="rId3" Type="http://schemas.openxmlformats.org/officeDocument/2006/relationships/slide" Target="slide16.xml"/><Relationship Id="rId2" Type="http://schemas.openxmlformats.org/officeDocument/2006/relationships/slide" Target="slide15.xml"/><Relationship Id="rId1" Type="http://schemas.openxmlformats.org/officeDocument/2006/relationships/slideLayout" Target="../slideLayouts/slideLayout14.xml"/><Relationship Id="rId5" Type="http://schemas.openxmlformats.org/officeDocument/2006/relationships/slide" Target="slide20.xml"/><Relationship Id="rId4" Type="http://schemas.openxmlformats.org/officeDocument/2006/relationships/slide" Target="slide17.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slide" Target="slide20.xml"/><Relationship Id="rId2" Type="http://schemas.openxmlformats.org/officeDocument/2006/relationships/image" Target="../media/image20.png"/><Relationship Id="rId1" Type="http://schemas.openxmlformats.org/officeDocument/2006/relationships/slideLayout" Target="../slideLayouts/slideLayout14.xml"/><Relationship Id="rId6" Type="http://schemas.openxmlformats.org/officeDocument/2006/relationships/slide" Target="slide17.xml"/><Relationship Id="rId5" Type="http://schemas.openxmlformats.org/officeDocument/2006/relationships/slide" Target="slide16.xml"/><Relationship Id="rId4" Type="http://schemas.openxmlformats.org/officeDocument/2006/relationships/slide" Target="slide15.xml"/></Relationships>
</file>

<file path=ppt/slides/_rels/slide18.xml.rels><?xml version="1.0" encoding="UTF-8" standalone="yes"?>
<Relationships xmlns="http://schemas.openxmlformats.org/package/2006/relationships"><Relationship Id="rId3" Type="http://schemas.openxmlformats.org/officeDocument/2006/relationships/slide" Target="slide16.xml"/><Relationship Id="rId2" Type="http://schemas.openxmlformats.org/officeDocument/2006/relationships/slide" Target="slide15.xml"/><Relationship Id="rId1" Type="http://schemas.openxmlformats.org/officeDocument/2006/relationships/slideLayout" Target="../slideLayouts/slideLayout14.xml"/><Relationship Id="rId5" Type="http://schemas.openxmlformats.org/officeDocument/2006/relationships/slide" Target="slide20.xml"/><Relationship Id="rId4" Type="http://schemas.openxmlformats.org/officeDocument/2006/relationships/slide" Target="slide17.xml"/></Relationships>
</file>

<file path=ppt/slides/_rels/slide19.xml.rels><?xml version="1.0" encoding="UTF-8" standalone="yes"?>
<Relationships xmlns="http://schemas.openxmlformats.org/package/2006/relationships"><Relationship Id="rId3" Type="http://schemas.openxmlformats.org/officeDocument/2006/relationships/slide" Target="slide16.xml"/><Relationship Id="rId2" Type="http://schemas.openxmlformats.org/officeDocument/2006/relationships/slide" Target="slide15.xml"/><Relationship Id="rId1" Type="http://schemas.openxmlformats.org/officeDocument/2006/relationships/slideLayout" Target="../slideLayouts/slideLayout14.xml"/><Relationship Id="rId5" Type="http://schemas.openxmlformats.org/officeDocument/2006/relationships/slide" Target="slide20.xml"/><Relationship Id="rId4" Type="http://schemas.openxmlformats.org/officeDocument/2006/relationships/slide" Target="slide17.xml"/></Relationships>
</file>

<file path=ppt/slides/_rels/slide2.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slide" Target="slide58.xml"/><Relationship Id="rId5" Type="http://schemas.openxmlformats.org/officeDocument/2006/relationships/slide" Target="slide44.xml"/><Relationship Id="rId4" Type="http://schemas.openxmlformats.org/officeDocument/2006/relationships/slide" Target="slide22.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slide" Target="slide20.xml"/><Relationship Id="rId2" Type="http://schemas.openxmlformats.org/officeDocument/2006/relationships/image" Target="../media/image22.png"/><Relationship Id="rId1" Type="http://schemas.openxmlformats.org/officeDocument/2006/relationships/slideLayout" Target="../slideLayouts/slideLayout14.xml"/><Relationship Id="rId6" Type="http://schemas.openxmlformats.org/officeDocument/2006/relationships/slide" Target="slide17.xml"/><Relationship Id="rId5" Type="http://schemas.openxmlformats.org/officeDocument/2006/relationships/slide" Target="slide16.xml"/><Relationship Id="rId4" Type="http://schemas.openxmlformats.org/officeDocument/2006/relationships/slide" Target="slide1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image" Target="../media/image26.tif"/><Relationship Id="rId2" Type="http://schemas.openxmlformats.org/officeDocument/2006/relationships/image" Target="../media/image25.png"/><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8" Type="http://schemas.openxmlformats.org/officeDocument/2006/relationships/image" Target="../media/image28.emf"/><Relationship Id="rId3" Type="http://schemas.openxmlformats.org/officeDocument/2006/relationships/oleObject" Target="../embeddings/oleObject2.bin"/><Relationship Id="rId7" Type="http://schemas.openxmlformats.org/officeDocument/2006/relationships/package" Target="../embeddings/Microsoft_Word_Document2.docx"/><Relationship Id="rId2" Type="http://schemas.openxmlformats.org/officeDocument/2006/relationships/slideLayout" Target="../slideLayouts/slideLayout14.xml"/><Relationship Id="rId1" Type="http://schemas.openxmlformats.org/officeDocument/2006/relationships/vmlDrawing" Target="../drawings/vmlDrawing2.vml"/><Relationship Id="rId6" Type="http://schemas.openxmlformats.org/officeDocument/2006/relationships/oleObject" Target="../embeddings/oleObject3.bin"/><Relationship Id="rId5" Type="http://schemas.openxmlformats.org/officeDocument/2006/relationships/image" Target="../media/image27.emf"/><Relationship Id="rId4" Type="http://schemas.openxmlformats.org/officeDocument/2006/relationships/package" Target="../embeddings/Microsoft_Word_Document1.docx"/></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openxmlformats.org/officeDocument/2006/relationships/slide" Target="slide32.xml"/><Relationship Id="rId7" Type="http://schemas.openxmlformats.org/officeDocument/2006/relationships/slide" Target="slide37.xml"/><Relationship Id="rId2" Type="http://schemas.openxmlformats.org/officeDocument/2006/relationships/slide" Target="slide30.xml"/><Relationship Id="rId1" Type="http://schemas.openxmlformats.org/officeDocument/2006/relationships/slideLayout" Target="../slideLayouts/slideLayout10.xml"/><Relationship Id="rId6" Type="http://schemas.openxmlformats.org/officeDocument/2006/relationships/slide" Target="slide35.xml"/><Relationship Id="rId5" Type="http://schemas.openxmlformats.org/officeDocument/2006/relationships/slide" Target="slide34.xml"/><Relationship Id="rId4" Type="http://schemas.openxmlformats.org/officeDocument/2006/relationships/slide" Target="slide33.xml"/></Relationships>
</file>

<file path=ppt/slides/_rels/slide31.xml.rels><?xml version="1.0" encoding="UTF-8" standalone="yes"?>
<Relationships xmlns="http://schemas.openxmlformats.org/package/2006/relationships"><Relationship Id="rId3" Type="http://schemas.openxmlformats.org/officeDocument/2006/relationships/slide" Target="slide32.xml"/><Relationship Id="rId7" Type="http://schemas.openxmlformats.org/officeDocument/2006/relationships/slide" Target="slide37.xml"/><Relationship Id="rId2" Type="http://schemas.openxmlformats.org/officeDocument/2006/relationships/slide" Target="slide30.xml"/><Relationship Id="rId1" Type="http://schemas.openxmlformats.org/officeDocument/2006/relationships/slideLayout" Target="../slideLayouts/slideLayout14.xml"/><Relationship Id="rId6" Type="http://schemas.openxmlformats.org/officeDocument/2006/relationships/slide" Target="slide35.xml"/><Relationship Id="rId5" Type="http://schemas.openxmlformats.org/officeDocument/2006/relationships/slide" Target="slide34.xml"/><Relationship Id="rId4" Type="http://schemas.openxmlformats.org/officeDocument/2006/relationships/slide" Target="slide33.xml"/></Relationships>
</file>

<file path=ppt/slides/_rels/slide32.xml.rels><?xml version="1.0" encoding="UTF-8" standalone="yes"?>
<Relationships xmlns="http://schemas.openxmlformats.org/package/2006/relationships"><Relationship Id="rId3" Type="http://schemas.openxmlformats.org/officeDocument/2006/relationships/slide" Target="slide32.xml"/><Relationship Id="rId7" Type="http://schemas.openxmlformats.org/officeDocument/2006/relationships/slide" Target="slide37.xml"/><Relationship Id="rId2" Type="http://schemas.openxmlformats.org/officeDocument/2006/relationships/slide" Target="slide30.xml"/><Relationship Id="rId1" Type="http://schemas.openxmlformats.org/officeDocument/2006/relationships/slideLayout" Target="../slideLayouts/slideLayout14.xml"/><Relationship Id="rId6" Type="http://schemas.openxmlformats.org/officeDocument/2006/relationships/slide" Target="slide35.xml"/><Relationship Id="rId5" Type="http://schemas.openxmlformats.org/officeDocument/2006/relationships/slide" Target="slide34.xml"/><Relationship Id="rId4" Type="http://schemas.openxmlformats.org/officeDocument/2006/relationships/slide" Target="slide33.xml"/></Relationships>
</file>

<file path=ppt/slides/_rels/slide33.xml.rels><?xml version="1.0" encoding="UTF-8" standalone="yes"?>
<Relationships xmlns="http://schemas.openxmlformats.org/package/2006/relationships"><Relationship Id="rId3" Type="http://schemas.openxmlformats.org/officeDocument/2006/relationships/slide" Target="slide32.xml"/><Relationship Id="rId7" Type="http://schemas.openxmlformats.org/officeDocument/2006/relationships/slide" Target="slide37.xml"/><Relationship Id="rId2" Type="http://schemas.openxmlformats.org/officeDocument/2006/relationships/slide" Target="slide30.xml"/><Relationship Id="rId1" Type="http://schemas.openxmlformats.org/officeDocument/2006/relationships/slideLayout" Target="../slideLayouts/slideLayout14.xml"/><Relationship Id="rId6" Type="http://schemas.openxmlformats.org/officeDocument/2006/relationships/slide" Target="slide35.xml"/><Relationship Id="rId5" Type="http://schemas.openxmlformats.org/officeDocument/2006/relationships/slide" Target="slide34.xml"/><Relationship Id="rId4" Type="http://schemas.openxmlformats.org/officeDocument/2006/relationships/slide" Target="slide33.xml"/></Relationships>
</file>

<file path=ppt/slides/_rels/slide34.xml.rels><?xml version="1.0" encoding="UTF-8" standalone="yes"?>
<Relationships xmlns="http://schemas.openxmlformats.org/package/2006/relationships"><Relationship Id="rId3" Type="http://schemas.openxmlformats.org/officeDocument/2006/relationships/slide" Target="slide32.xml"/><Relationship Id="rId7" Type="http://schemas.openxmlformats.org/officeDocument/2006/relationships/slide" Target="slide37.xml"/><Relationship Id="rId2" Type="http://schemas.openxmlformats.org/officeDocument/2006/relationships/slide" Target="slide30.xml"/><Relationship Id="rId1" Type="http://schemas.openxmlformats.org/officeDocument/2006/relationships/slideLayout" Target="../slideLayouts/slideLayout14.xml"/><Relationship Id="rId6" Type="http://schemas.openxmlformats.org/officeDocument/2006/relationships/slide" Target="slide35.xml"/><Relationship Id="rId5" Type="http://schemas.openxmlformats.org/officeDocument/2006/relationships/slide" Target="slide34.xml"/><Relationship Id="rId4" Type="http://schemas.openxmlformats.org/officeDocument/2006/relationships/slide" Target="slide33.xml"/></Relationships>
</file>

<file path=ppt/slides/_rels/slide35.xml.rels><?xml version="1.0" encoding="UTF-8" standalone="yes"?>
<Relationships xmlns="http://schemas.openxmlformats.org/package/2006/relationships"><Relationship Id="rId8" Type="http://schemas.openxmlformats.org/officeDocument/2006/relationships/slide" Target="slide37.xml"/><Relationship Id="rId3" Type="http://schemas.openxmlformats.org/officeDocument/2006/relationships/slide" Target="slide30.xml"/><Relationship Id="rId7" Type="http://schemas.openxmlformats.org/officeDocument/2006/relationships/slide" Target="slide35.xml"/><Relationship Id="rId2" Type="http://schemas.openxmlformats.org/officeDocument/2006/relationships/image" Target="../media/image29.png"/><Relationship Id="rId1" Type="http://schemas.openxmlformats.org/officeDocument/2006/relationships/slideLayout" Target="../slideLayouts/slideLayout14.xml"/><Relationship Id="rId6" Type="http://schemas.openxmlformats.org/officeDocument/2006/relationships/slide" Target="slide34.xml"/><Relationship Id="rId5" Type="http://schemas.openxmlformats.org/officeDocument/2006/relationships/slide" Target="slide33.xml"/><Relationship Id="rId4" Type="http://schemas.openxmlformats.org/officeDocument/2006/relationships/slide" Target="slide32.xml"/></Relationships>
</file>

<file path=ppt/slides/_rels/slide36.xml.rels><?xml version="1.0" encoding="UTF-8" standalone="yes"?>
<Relationships xmlns="http://schemas.openxmlformats.org/package/2006/relationships"><Relationship Id="rId3" Type="http://schemas.openxmlformats.org/officeDocument/2006/relationships/slide" Target="slide32.xml"/><Relationship Id="rId7" Type="http://schemas.openxmlformats.org/officeDocument/2006/relationships/slide" Target="slide37.xml"/><Relationship Id="rId2" Type="http://schemas.openxmlformats.org/officeDocument/2006/relationships/slide" Target="slide30.xml"/><Relationship Id="rId1" Type="http://schemas.openxmlformats.org/officeDocument/2006/relationships/slideLayout" Target="../slideLayouts/slideLayout14.xml"/><Relationship Id="rId6" Type="http://schemas.openxmlformats.org/officeDocument/2006/relationships/slide" Target="slide35.xml"/><Relationship Id="rId5" Type="http://schemas.openxmlformats.org/officeDocument/2006/relationships/slide" Target="slide34.xml"/><Relationship Id="rId4" Type="http://schemas.openxmlformats.org/officeDocument/2006/relationships/slide" Target="slide33.xml"/></Relationships>
</file>

<file path=ppt/slides/_rels/slide37.xml.rels><?xml version="1.0" encoding="UTF-8" standalone="yes"?>
<Relationships xmlns="http://schemas.openxmlformats.org/package/2006/relationships"><Relationship Id="rId8" Type="http://schemas.openxmlformats.org/officeDocument/2006/relationships/slide" Target="slide32.xml"/><Relationship Id="rId3" Type="http://schemas.openxmlformats.org/officeDocument/2006/relationships/oleObject" Target="../embeddings/oleObject4.bin"/><Relationship Id="rId7" Type="http://schemas.openxmlformats.org/officeDocument/2006/relationships/slide" Target="slide30.xml"/><Relationship Id="rId12" Type="http://schemas.openxmlformats.org/officeDocument/2006/relationships/slide" Target="slide37.xml"/><Relationship Id="rId2" Type="http://schemas.openxmlformats.org/officeDocument/2006/relationships/slideLayout" Target="../slideLayouts/slideLayout14.xml"/><Relationship Id="rId1" Type="http://schemas.openxmlformats.org/officeDocument/2006/relationships/vmlDrawing" Target="../drawings/vmlDrawing3.vml"/><Relationship Id="rId6" Type="http://schemas.openxmlformats.org/officeDocument/2006/relationships/image" Target="../media/image31.png"/><Relationship Id="rId11" Type="http://schemas.openxmlformats.org/officeDocument/2006/relationships/slide" Target="slide35.xml"/><Relationship Id="rId5" Type="http://schemas.openxmlformats.org/officeDocument/2006/relationships/image" Target="../media/image30.emf"/><Relationship Id="rId10" Type="http://schemas.openxmlformats.org/officeDocument/2006/relationships/slide" Target="slide34.xml"/><Relationship Id="rId4" Type="http://schemas.openxmlformats.org/officeDocument/2006/relationships/package" Target="../embeddings/Microsoft_Word_Document3.docx"/><Relationship Id="rId9" Type="http://schemas.openxmlformats.org/officeDocument/2006/relationships/slide" Target="slide33.xml"/></Relationships>
</file>

<file path=ppt/slides/_rels/slide38.xml.rels><?xml version="1.0" encoding="UTF-8" standalone="yes"?>
<Relationships xmlns="http://schemas.openxmlformats.org/package/2006/relationships"><Relationship Id="rId8" Type="http://schemas.openxmlformats.org/officeDocument/2006/relationships/image" Target="../media/image33.emf"/><Relationship Id="rId13" Type="http://schemas.openxmlformats.org/officeDocument/2006/relationships/slide" Target="slide35.xml"/><Relationship Id="rId3" Type="http://schemas.openxmlformats.org/officeDocument/2006/relationships/oleObject" Target="../embeddings/oleObject5.bin"/><Relationship Id="rId7" Type="http://schemas.openxmlformats.org/officeDocument/2006/relationships/package" Target="../embeddings/Microsoft_Word_Document5.docx"/><Relationship Id="rId12" Type="http://schemas.openxmlformats.org/officeDocument/2006/relationships/slide" Target="slide34.xml"/><Relationship Id="rId2" Type="http://schemas.openxmlformats.org/officeDocument/2006/relationships/slideLayout" Target="../slideLayouts/slideLayout14.xml"/><Relationship Id="rId1" Type="http://schemas.openxmlformats.org/officeDocument/2006/relationships/vmlDrawing" Target="../drawings/vmlDrawing4.vml"/><Relationship Id="rId6" Type="http://schemas.openxmlformats.org/officeDocument/2006/relationships/oleObject" Target="../embeddings/oleObject6.bin"/><Relationship Id="rId11" Type="http://schemas.openxmlformats.org/officeDocument/2006/relationships/slide" Target="slide33.xml"/><Relationship Id="rId5" Type="http://schemas.openxmlformats.org/officeDocument/2006/relationships/image" Target="../media/image32.emf"/><Relationship Id="rId10" Type="http://schemas.openxmlformats.org/officeDocument/2006/relationships/slide" Target="slide32.xml"/><Relationship Id="rId4" Type="http://schemas.openxmlformats.org/officeDocument/2006/relationships/package" Target="../embeddings/Microsoft_Word_Document4.docx"/><Relationship Id="rId9" Type="http://schemas.openxmlformats.org/officeDocument/2006/relationships/slide" Target="slide30.xml"/><Relationship Id="rId14" Type="http://schemas.openxmlformats.org/officeDocument/2006/relationships/slide" Target="slide3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8" Type="http://schemas.openxmlformats.org/officeDocument/2006/relationships/oleObject" Target="../embeddings/oleObject9.bin"/><Relationship Id="rId3" Type="http://schemas.openxmlformats.org/officeDocument/2006/relationships/oleObject" Target="../embeddings/oleObject7.bin"/><Relationship Id="rId7" Type="http://schemas.openxmlformats.org/officeDocument/2006/relationships/package" Target="../embeddings/Microsoft_Word_Document7.docx"/><Relationship Id="rId2" Type="http://schemas.openxmlformats.org/officeDocument/2006/relationships/slideLayout" Target="../slideLayouts/slideLayout14.xml"/><Relationship Id="rId1" Type="http://schemas.openxmlformats.org/officeDocument/2006/relationships/vmlDrawing" Target="../drawings/vmlDrawing5.vml"/><Relationship Id="rId6" Type="http://schemas.openxmlformats.org/officeDocument/2006/relationships/oleObject" Target="../embeddings/oleObject8.bin"/><Relationship Id="rId5" Type="http://schemas.openxmlformats.org/officeDocument/2006/relationships/image" Target="../media/image34.emf"/><Relationship Id="rId4" Type="http://schemas.openxmlformats.org/officeDocument/2006/relationships/package" Target="../embeddings/Microsoft_Word_Document6.docx"/><Relationship Id="rId9" Type="http://schemas.openxmlformats.org/officeDocument/2006/relationships/package" Target="../embeddings/Microsoft_Word_Document8.docx"/></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8" Type="http://schemas.openxmlformats.org/officeDocument/2006/relationships/slide" Target="slide46.xml"/><Relationship Id="rId3" Type="http://schemas.openxmlformats.org/officeDocument/2006/relationships/slide" Target="slide47.xml"/><Relationship Id="rId7" Type="http://schemas.openxmlformats.org/officeDocument/2006/relationships/slide" Target="slide56.xml"/><Relationship Id="rId2" Type="http://schemas.openxmlformats.org/officeDocument/2006/relationships/slide" Target="slide45.xml"/><Relationship Id="rId1" Type="http://schemas.openxmlformats.org/officeDocument/2006/relationships/slideLayout" Target="../slideLayouts/slideLayout1.xml"/><Relationship Id="rId6" Type="http://schemas.openxmlformats.org/officeDocument/2006/relationships/slide" Target="slide53.xml"/><Relationship Id="rId5" Type="http://schemas.openxmlformats.org/officeDocument/2006/relationships/slide" Target="slide51.xml"/><Relationship Id="rId4" Type="http://schemas.openxmlformats.org/officeDocument/2006/relationships/slide" Target="slide49.xml"/></Relationships>
</file>

<file path=ppt/slides/_rels/slide46.xml.rels><?xml version="1.0" encoding="UTF-8" standalone="yes"?>
<Relationships xmlns="http://schemas.openxmlformats.org/package/2006/relationships"><Relationship Id="rId3" Type="http://schemas.openxmlformats.org/officeDocument/2006/relationships/slide" Target="slide47.xml"/><Relationship Id="rId7" Type="http://schemas.openxmlformats.org/officeDocument/2006/relationships/slide" Target="slide56.xml"/><Relationship Id="rId2" Type="http://schemas.openxmlformats.org/officeDocument/2006/relationships/slide" Target="slide45.xml"/><Relationship Id="rId1" Type="http://schemas.openxmlformats.org/officeDocument/2006/relationships/slideLayout" Target="../slideLayouts/slideLayout1.xml"/><Relationship Id="rId6" Type="http://schemas.openxmlformats.org/officeDocument/2006/relationships/slide" Target="slide53.xml"/><Relationship Id="rId5" Type="http://schemas.openxmlformats.org/officeDocument/2006/relationships/slide" Target="slide51.xml"/><Relationship Id="rId4" Type="http://schemas.openxmlformats.org/officeDocument/2006/relationships/slide" Target="slide49.xml"/></Relationships>
</file>

<file path=ppt/slides/_rels/slide47.xml.rels><?xml version="1.0" encoding="UTF-8" standalone="yes"?>
<Relationships xmlns="http://schemas.openxmlformats.org/package/2006/relationships"><Relationship Id="rId8" Type="http://schemas.openxmlformats.org/officeDocument/2006/relationships/slide" Target="slide48.xml"/><Relationship Id="rId3" Type="http://schemas.openxmlformats.org/officeDocument/2006/relationships/slide" Target="slide47.xml"/><Relationship Id="rId7" Type="http://schemas.openxmlformats.org/officeDocument/2006/relationships/slide" Target="slide56.xml"/><Relationship Id="rId2" Type="http://schemas.openxmlformats.org/officeDocument/2006/relationships/slide" Target="slide45.xml"/><Relationship Id="rId1" Type="http://schemas.openxmlformats.org/officeDocument/2006/relationships/slideLayout" Target="../slideLayouts/slideLayout1.xml"/><Relationship Id="rId6" Type="http://schemas.openxmlformats.org/officeDocument/2006/relationships/slide" Target="slide53.xml"/><Relationship Id="rId5" Type="http://schemas.openxmlformats.org/officeDocument/2006/relationships/slide" Target="slide51.xml"/><Relationship Id="rId4" Type="http://schemas.openxmlformats.org/officeDocument/2006/relationships/slide" Target="slide49.xml"/></Relationships>
</file>

<file path=ppt/slides/_rels/slide48.xml.rels><?xml version="1.0" encoding="UTF-8" standalone="yes"?>
<Relationships xmlns="http://schemas.openxmlformats.org/package/2006/relationships"><Relationship Id="rId8" Type="http://schemas.openxmlformats.org/officeDocument/2006/relationships/image" Target="../media/image36.emf"/><Relationship Id="rId13" Type="http://schemas.openxmlformats.org/officeDocument/2006/relationships/package" Target="../embeddings/Microsoft_Word_Document12.docx"/><Relationship Id="rId18" Type="http://schemas.openxmlformats.org/officeDocument/2006/relationships/slide" Target="slide51.xml"/><Relationship Id="rId3" Type="http://schemas.openxmlformats.org/officeDocument/2006/relationships/oleObject" Target="../embeddings/oleObject10.bin"/><Relationship Id="rId7" Type="http://schemas.openxmlformats.org/officeDocument/2006/relationships/package" Target="../embeddings/Microsoft_Word_Document10.docx"/><Relationship Id="rId12" Type="http://schemas.openxmlformats.org/officeDocument/2006/relationships/oleObject" Target="../embeddings/oleObject13.bin"/><Relationship Id="rId17" Type="http://schemas.openxmlformats.org/officeDocument/2006/relationships/slide" Target="slide49.xml"/><Relationship Id="rId2" Type="http://schemas.openxmlformats.org/officeDocument/2006/relationships/slideLayout" Target="../slideLayouts/slideLayout1.xml"/><Relationship Id="rId16" Type="http://schemas.openxmlformats.org/officeDocument/2006/relationships/slide" Target="slide47.xml"/><Relationship Id="rId20" Type="http://schemas.openxmlformats.org/officeDocument/2006/relationships/slide" Target="slide56.xml"/><Relationship Id="rId1" Type="http://schemas.openxmlformats.org/officeDocument/2006/relationships/vmlDrawing" Target="../drawings/vmlDrawing6.vml"/><Relationship Id="rId6" Type="http://schemas.openxmlformats.org/officeDocument/2006/relationships/oleObject" Target="../embeddings/oleObject11.bin"/><Relationship Id="rId11" Type="http://schemas.openxmlformats.org/officeDocument/2006/relationships/image" Target="../media/image37.emf"/><Relationship Id="rId5" Type="http://schemas.openxmlformats.org/officeDocument/2006/relationships/image" Target="../media/image35.emf"/><Relationship Id="rId15" Type="http://schemas.openxmlformats.org/officeDocument/2006/relationships/slide" Target="slide45.xml"/><Relationship Id="rId10" Type="http://schemas.openxmlformats.org/officeDocument/2006/relationships/package" Target="../embeddings/Microsoft_Word_Document11.docx"/><Relationship Id="rId19" Type="http://schemas.openxmlformats.org/officeDocument/2006/relationships/slide" Target="slide53.xml"/><Relationship Id="rId4" Type="http://schemas.openxmlformats.org/officeDocument/2006/relationships/package" Target="../embeddings/Microsoft_Word_Document9.docx"/><Relationship Id="rId9" Type="http://schemas.openxmlformats.org/officeDocument/2006/relationships/oleObject" Target="../embeddings/oleObject12.bin"/><Relationship Id="rId14" Type="http://schemas.openxmlformats.org/officeDocument/2006/relationships/image" Target="../media/image38.emf"/></Relationships>
</file>

<file path=ppt/slides/_rels/slide49.xml.rels><?xml version="1.0" encoding="UTF-8" standalone="yes"?>
<Relationships xmlns="http://schemas.openxmlformats.org/package/2006/relationships"><Relationship Id="rId8" Type="http://schemas.openxmlformats.org/officeDocument/2006/relationships/slide" Target="slide56.xml"/><Relationship Id="rId3" Type="http://schemas.openxmlformats.org/officeDocument/2006/relationships/slide" Target="slide45.xml"/><Relationship Id="rId7" Type="http://schemas.openxmlformats.org/officeDocument/2006/relationships/slide" Target="slide53.xml"/><Relationship Id="rId2" Type="http://schemas.openxmlformats.org/officeDocument/2006/relationships/image" Target="../media/image39.png"/><Relationship Id="rId1" Type="http://schemas.openxmlformats.org/officeDocument/2006/relationships/slideLayout" Target="../slideLayouts/slideLayout1.xml"/><Relationship Id="rId6" Type="http://schemas.openxmlformats.org/officeDocument/2006/relationships/slide" Target="slide51.xml"/><Relationship Id="rId5" Type="http://schemas.openxmlformats.org/officeDocument/2006/relationships/slide" Target="slide49.xml"/><Relationship Id="rId4" Type="http://schemas.openxmlformats.org/officeDocument/2006/relationships/slide" Target="slide47.xml"/><Relationship Id="rId9" Type="http://schemas.openxmlformats.org/officeDocument/2006/relationships/slide" Target="slide50.xml"/></Relationships>
</file>

<file path=ppt/slides/_rels/slide5.xml.rels><?xml version="1.0" encoding="UTF-8" standalone="yes"?>
<Relationships xmlns="http://schemas.openxmlformats.org/package/2006/relationships"><Relationship Id="rId2" Type="http://schemas.openxmlformats.org/officeDocument/2006/relationships/image" Target="../media/image6.tif"/><Relationship Id="rId1" Type="http://schemas.openxmlformats.org/officeDocument/2006/relationships/slideLayout" Target="../slideLayouts/slideLayout14.xml"/></Relationships>
</file>

<file path=ppt/slides/_rels/slide50.xml.rels><?xml version="1.0" encoding="UTF-8" standalone="yes"?>
<Relationships xmlns="http://schemas.openxmlformats.org/package/2006/relationships"><Relationship Id="rId3" Type="http://schemas.openxmlformats.org/officeDocument/2006/relationships/slide" Target="slide47.xml"/><Relationship Id="rId7" Type="http://schemas.openxmlformats.org/officeDocument/2006/relationships/slide" Target="slide56.xml"/><Relationship Id="rId2" Type="http://schemas.openxmlformats.org/officeDocument/2006/relationships/slide" Target="slide45.xml"/><Relationship Id="rId1" Type="http://schemas.openxmlformats.org/officeDocument/2006/relationships/slideLayout" Target="../slideLayouts/slideLayout1.xml"/><Relationship Id="rId6" Type="http://schemas.openxmlformats.org/officeDocument/2006/relationships/slide" Target="slide53.xml"/><Relationship Id="rId5" Type="http://schemas.openxmlformats.org/officeDocument/2006/relationships/slide" Target="slide51.xml"/><Relationship Id="rId4" Type="http://schemas.openxmlformats.org/officeDocument/2006/relationships/slide" Target="slide49.xml"/></Relationships>
</file>

<file path=ppt/slides/_rels/slide51.xml.rels><?xml version="1.0" encoding="UTF-8" standalone="yes"?>
<Relationships xmlns="http://schemas.openxmlformats.org/package/2006/relationships"><Relationship Id="rId8" Type="http://schemas.openxmlformats.org/officeDocument/2006/relationships/slide" Target="slide51.xml"/><Relationship Id="rId3" Type="http://schemas.openxmlformats.org/officeDocument/2006/relationships/image" Target="../media/image41.tif"/><Relationship Id="rId7" Type="http://schemas.openxmlformats.org/officeDocument/2006/relationships/slide" Target="slide49.xml"/><Relationship Id="rId2" Type="http://schemas.openxmlformats.org/officeDocument/2006/relationships/image" Target="../media/image40.tif"/><Relationship Id="rId1" Type="http://schemas.openxmlformats.org/officeDocument/2006/relationships/slideLayout" Target="../slideLayouts/slideLayout1.xml"/><Relationship Id="rId6" Type="http://schemas.openxmlformats.org/officeDocument/2006/relationships/slide" Target="slide47.xml"/><Relationship Id="rId11" Type="http://schemas.openxmlformats.org/officeDocument/2006/relationships/slide" Target="slide52.xml"/><Relationship Id="rId5" Type="http://schemas.openxmlformats.org/officeDocument/2006/relationships/slide" Target="slide45.xml"/><Relationship Id="rId10" Type="http://schemas.openxmlformats.org/officeDocument/2006/relationships/slide" Target="slide56.xml"/><Relationship Id="rId4" Type="http://schemas.openxmlformats.org/officeDocument/2006/relationships/image" Target="../media/image42.tif"/><Relationship Id="rId9" Type="http://schemas.openxmlformats.org/officeDocument/2006/relationships/slide" Target="slide53.xml"/></Relationships>
</file>

<file path=ppt/slides/_rels/slide52.xml.rels><?xml version="1.0" encoding="UTF-8" standalone="yes"?>
<Relationships xmlns="http://schemas.openxmlformats.org/package/2006/relationships"><Relationship Id="rId3" Type="http://schemas.openxmlformats.org/officeDocument/2006/relationships/slide" Target="slide47.xml"/><Relationship Id="rId7" Type="http://schemas.openxmlformats.org/officeDocument/2006/relationships/slide" Target="slide56.xml"/><Relationship Id="rId2" Type="http://schemas.openxmlformats.org/officeDocument/2006/relationships/slide" Target="slide45.xml"/><Relationship Id="rId1" Type="http://schemas.openxmlformats.org/officeDocument/2006/relationships/slideLayout" Target="../slideLayouts/slideLayout1.xml"/><Relationship Id="rId6" Type="http://schemas.openxmlformats.org/officeDocument/2006/relationships/slide" Target="slide53.xml"/><Relationship Id="rId5" Type="http://schemas.openxmlformats.org/officeDocument/2006/relationships/slide" Target="slide51.xml"/><Relationship Id="rId4" Type="http://schemas.openxmlformats.org/officeDocument/2006/relationships/slide" Target="slide49.xml"/></Relationships>
</file>

<file path=ppt/slides/_rels/slide53.xml.rels><?xml version="1.0" encoding="UTF-8" standalone="yes"?>
<Relationships xmlns="http://schemas.openxmlformats.org/package/2006/relationships"><Relationship Id="rId8" Type="http://schemas.openxmlformats.org/officeDocument/2006/relationships/slide" Target="slide53.xml"/><Relationship Id="rId3" Type="http://schemas.openxmlformats.org/officeDocument/2006/relationships/image" Target="../media/image44.png"/><Relationship Id="rId7" Type="http://schemas.openxmlformats.org/officeDocument/2006/relationships/slide" Target="slide51.xml"/><Relationship Id="rId2" Type="http://schemas.openxmlformats.org/officeDocument/2006/relationships/image" Target="../media/image43.png"/><Relationship Id="rId1" Type="http://schemas.openxmlformats.org/officeDocument/2006/relationships/slideLayout" Target="../slideLayouts/slideLayout1.xml"/><Relationship Id="rId6" Type="http://schemas.openxmlformats.org/officeDocument/2006/relationships/slide" Target="slide49.xml"/><Relationship Id="rId5" Type="http://schemas.openxmlformats.org/officeDocument/2006/relationships/slide" Target="slide47.xml"/><Relationship Id="rId4" Type="http://schemas.openxmlformats.org/officeDocument/2006/relationships/slide" Target="slide45.xml"/><Relationship Id="rId9" Type="http://schemas.openxmlformats.org/officeDocument/2006/relationships/slide" Target="slide56.xml"/></Relationships>
</file>

<file path=ppt/slides/_rels/slide54.xml.rels><?xml version="1.0" encoding="UTF-8" standalone="yes"?>
<Relationships xmlns="http://schemas.openxmlformats.org/package/2006/relationships"><Relationship Id="rId8" Type="http://schemas.openxmlformats.org/officeDocument/2006/relationships/slide" Target="slide55.xml"/><Relationship Id="rId3" Type="http://schemas.openxmlformats.org/officeDocument/2006/relationships/slide" Target="slide47.xml"/><Relationship Id="rId7" Type="http://schemas.openxmlformats.org/officeDocument/2006/relationships/slide" Target="slide56.xml"/><Relationship Id="rId2" Type="http://schemas.openxmlformats.org/officeDocument/2006/relationships/slide" Target="slide45.xml"/><Relationship Id="rId1" Type="http://schemas.openxmlformats.org/officeDocument/2006/relationships/slideLayout" Target="../slideLayouts/slideLayout1.xml"/><Relationship Id="rId6" Type="http://schemas.openxmlformats.org/officeDocument/2006/relationships/slide" Target="slide53.xml"/><Relationship Id="rId5" Type="http://schemas.openxmlformats.org/officeDocument/2006/relationships/slide" Target="slide51.xml"/><Relationship Id="rId4" Type="http://schemas.openxmlformats.org/officeDocument/2006/relationships/slide" Target="slide49.xml"/></Relationships>
</file>

<file path=ppt/slides/_rels/slide55.xml.rels><?xml version="1.0" encoding="UTF-8" standalone="yes"?>
<Relationships xmlns="http://schemas.openxmlformats.org/package/2006/relationships"><Relationship Id="rId3" Type="http://schemas.openxmlformats.org/officeDocument/2006/relationships/slide" Target="slide47.xml"/><Relationship Id="rId7" Type="http://schemas.openxmlformats.org/officeDocument/2006/relationships/slide" Target="slide56.xml"/><Relationship Id="rId2" Type="http://schemas.openxmlformats.org/officeDocument/2006/relationships/slide" Target="slide45.xml"/><Relationship Id="rId1" Type="http://schemas.openxmlformats.org/officeDocument/2006/relationships/slideLayout" Target="../slideLayouts/slideLayout1.xml"/><Relationship Id="rId6" Type="http://schemas.openxmlformats.org/officeDocument/2006/relationships/slide" Target="slide53.xml"/><Relationship Id="rId5" Type="http://schemas.openxmlformats.org/officeDocument/2006/relationships/slide" Target="slide51.xml"/><Relationship Id="rId4" Type="http://schemas.openxmlformats.org/officeDocument/2006/relationships/slide" Target="slide49.xml"/></Relationships>
</file>

<file path=ppt/slides/_rels/slide56.xml.rels><?xml version="1.0" encoding="UTF-8" standalone="yes"?>
<Relationships xmlns="http://schemas.openxmlformats.org/package/2006/relationships"><Relationship Id="rId8" Type="http://schemas.openxmlformats.org/officeDocument/2006/relationships/slide" Target="slide56.xml"/><Relationship Id="rId3" Type="http://schemas.openxmlformats.org/officeDocument/2006/relationships/slide" Target="slide45.xml"/><Relationship Id="rId7" Type="http://schemas.openxmlformats.org/officeDocument/2006/relationships/slide" Target="slide53.xml"/><Relationship Id="rId2" Type="http://schemas.openxmlformats.org/officeDocument/2006/relationships/image" Target="../media/image45.png"/><Relationship Id="rId1" Type="http://schemas.openxmlformats.org/officeDocument/2006/relationships/slideLayout" Target="../slideLayouts/slideLayout1.xml"/><Relationship Id="rId6" Type="http://schemas.openxmlformats.org/officeDocument/2006/relationships/slide" Target="slide51.xml"/><Relationship Id="rId5" Type="http://schemas.openxmlformats.org/officeDocument/2006/relationships/slide" Target="slide49.xml"/><Relationship Id="rId10" Type="http://schemas.openxmlformats.org/officeDocument/2006/relationships/slide" Target="slide57.xml"/><Relationship Id="rId4" Type="http://schemas.openxmlformats.org/officeDocument/2006/relationships/slide" Target="slide47.xml"/><Relationship Id="rId9" Type="http://schemas.openxmlformats.org/officeDocument/2006/relationships/slide" Target="slide2.xml"/></Relationships>
</file>

<file path=ppt/slides/_rels/slide57.xml.rels><?xml version="1.0" encoding="UTF-8" standalone="yes"?>
<Relationships xmlns="http://schemas.openxmlformats.org/package/2006/relationships"><Relationship Id="rId8" Type="http://schemas.openxmlformats.org/officeDocument/2006/relationships/slide" Target="slide2.xml"/><Relationship Id="rId3" Type="http://schemas.openxmlformats.org/officeDocument/2006/relationships/slide" Target="slide47.xml"/><Relationship Id="rId7" Type="http://schemas.openxmlformats.org/officeDocument/2006/relationships/slide" Target="slide56.xml"/><Relationship Id="rId2" Type="http://schemas.openxmlformats.org/officeDocument/2006/relationships/slide" Target="slide45.xml"/><Relationship Id="rId1" Type="http://schemas.openxmlformats.org/officeDocument/2006/relationships/slideLayout" Target="../slideLayouts/slideLayout1.xml"/><Relationship Id="rId6" Type="http://schemas.openxmlformats.org/officeDocument/2006/relationships/slide" Target="slide53.xml"/><Relationship Id="rId5" Type="http://schemas.openxmlformats.org/officeDocument/2006/relationships/slide" Target="slide51.xml"/><Relationship Id="rId4" Type="http://schemas.openxmlformats.org/officeDocument/2006/relationships/slide" Target="slide49.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8" Type="http://schemas.openxmlformats.org/officeDocument/2006/relationships/slide" Target="slide69.xml"/><Relationship Id="rId13" Type="http://schemas.openxmlformats.org/officeDocument/2006/relationships/slide" Target="slide81.xml"/><Relationship Id="rId3" Type="http://schemas.openxmlformats.org/officeDocument/2006/relationships/slide" Target="slide60.xml"/><Relationship Id="rId7" Type="http://schemas.openxmlformats.org/officeDocument/2006/relationships/slide" Target="slide67.xml"/><Relationship Id="rId12" Type="http://schemas.openxmlformats.org/officeDocument/2006/relationships/slide" Target="slide77.xml"/><Relationship Id="rId2" Type="http://schemas.openxmlformats.org/officeDocument/2006/relationships/slide" Target="slide59.xml"/><Relationship Id="rId1" Type="http://schemas.openxmlformats.org/officeDocument/2006/relationships/slideLayout" Target="../slideLayouts/slideLayout1.xml"/><Relationship Id="rId6" Type="http://schemas.openxmlformats.org/officeDocument/2006/relationships/slide" Target="slide65.xml"/><Relationship Id="rId11" Type="http://schemas.openxmlformats.org/officeDocument/2006/relationships/slide" Target="slide75.xml"/><Relationship Id="rId5" Type="http://schemas.openxmlformats.org/officeDocument/2006/relationships/slide" Target="slide63.xml"/><Relationship Id="rId10" Type="http://schemas.openxmlformats.org/officeDocument/2006/relationships/slide" Target="slide73.xml"/><Relationship Id="rId4" Type="http://schemas.openxmlformats.org/officeDocument/2006/relationships/slide" Target="slide61.xml"/><Relationship Id="rId9" Type="http://schemas.openxmlformats.org/officeDocument/2006/relationships/slide" Target="slide70.xml"/><Relationship Id="rId14" Type="http://schemas.openxmlformats.org/officeDocument/2006/relationships/image" Target="../media/image46.png"/></Relationships>
</file>

<file path=ppt/slides/_rels/slide6.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image" Target="../media/image7.tif"/><Relationship Id="rId1" Type="http://schemas.openxmlformats.org/officeDocument/2006/relationships/slideLayout" Target="../slideLayouts/slideLayout14.xml"/></Relationships>
</file>

<file path=ppt/slides/_rels/slide60.xml.rels><?xml version="1.0" encoding="UTF-8" standalone="yes"?>
<Relationships xmlns="http://schemas.openxmlformats.org/package/2006/relationships"><Relationship Id="rId8" Type="http://schemas.openxmlformats.org/officeDocument/2006/relationships/slide" Target="slide69.xml"/><Relationship Id="rId13" Type="http://schemas.openxmlformats.org/officeDocument/2006/relationships/slide" Target="slide81.xml"/><Relationship Id="rId3" Type="http://schemas.openxmlformats.org/officeDocument/2006/relationships/slide" Target="slide60.xml"/><Relationship Id="rId7" Type="http://schemas.openxmlformats.org/officeDocument/2006/relationships/slide" Target="slide67.xml"/><Relationship Id="rId12" Type="http://schemas.openxmlformats.org/officeDocument/2006/relationships/slide" Target="slide77.xml"/><Relationship Id="rId2" Type="http://schemas.openxmlformats.org/officeDocument/2006/relationships/slide" Target="slide59.xml"/><Relationship Id="rId1" Type="http://schemas.openxmlformats.org/officeDocument/2006/relationships/slideLayout" Target="../slideLayouts/slideLayout1.xml"/><Relationship Id="rId6" Type="http://schemas.openxmlformats.org/officeDocument/2006/relationships/slide" Target="slide65.xml"/><Relationship Id="rId11" Type="http://schemas.openxmlformats.org/officeDocument/2006/relationships/slide" Target="slide75.xml"/><Relationship Id="rId5" Type="http://schemas.openxmlformats.org/officeDocument/2006/relationships/slide" Target="slide63.xml"/><Relationship Id="rId10" Type="http://schemas.openxmlformats.org/officeDocument/2006/relationships/slide" Target="slide73.xml"/><Relationship Id="rId4" Type="http://schemas.openxmlformats.org/officeDocument/2006/relationships/slide" Target="slide61.xml"/><Relationship Id="rId9" Type="http://schemas.openxmlformats.org/officeDocument/2006/relationships/slide" Target="slide70.xml"/></Relationships>
</file>

<file path=ppt/slides/_rels/slide61.xml.rels><?xml version="1.0" encoding="UTF-8" standalone="yes"?>
<Relationships xmlns="http://schemas.openxmlformats.org/package/2006/relationships"><Relationship Id="rId8" Type="http://schemas.openxmlformats.org/officeDocument/2006/relationships/slide" Target="slide69.xml"/><Relationship Id="rId13" Type="http://schemas.openxmlformats.org/officeDocument/2006/relationships/slide" Target="slide81.xml"/><Relationship Id="rId3" Type="http://schemas.openxmlformats.org/officeDocument/2006/relationships/slide" Target="slide60.xml"/><Relationship Id="rId7" Type="http://schemas.openxmlformats.org/officeDocument/2006/relationships/slide" Target="slide67.xml"/><Relationship Id="rId12" Type="http://schemas.openxmlformats.org/officeDocument/2006/relationships/slide" Target="slide77.xml"/><Relationship Id="rId2" Type="http://schemas.openxmlformats.org/officeDocument/2006/relationships/slide" Target="slide59.xml"/><Relationship Id="rId1" Type="http://schemas.openxmlformats.org/officeDocument/2006/relationships/slideLayout" Target="../slideLayouts/slideLayout1.xml"/><Relationship Id="rId6" Type="http://schemas.openxmlformats.org/officeDocument/2006/relationships/slide" Target="slide65.xml"/><Relationship Id="rId11" Type="http://schemas.openxmlformats.org/officeDocument/2006/relationships/slide" Target="slide75.xml"/><Relationship Id="rId5" Type="http://schemas.openxmlformats.org/officeDocument/2006/relationships/slide" Target="slide63.xml"/><Relationship Id="rId10" Type="http://schemas.openxmlformats.org/officeDocument/2006/relationships/slide" Target="slide73.xml"/><Relationship Id="rId4" Type="http://schemas.openxmlformats.org/officeDocument/2006/relationships/slide" Target="slide61.xml"/><Relationship Id="rId9" Type="http://schemas.openxmlformats.org/officeDocument/2006/relationships/slide" Target="slide70.xml"/><Relationship Id="rId14" Type="http://schemas.openxmlformats.org/officeDocument/2006/relationships/slide" Target="slide62.xml"/></Relationships>
</file>

<file path=ppt/slides/_rels/slide62.xml.rels><?xml version="1.0" encoding="UTF-8" standalone="yes"?>
<Relationships xmlns="http://schemas.openxmlformats.org/package/2006/relationships"><Relationship Id="rId8" Type="http://schemas.openxmlformats.org/officeDocument/2006/relationships/slide" Target="slide69.xml"/><Relationship Id="rId13" Type="http://schemas.openxmlformats.org/officeDocument/2006/relationships/slide" Target="slide81.xml"/><Relationship Id="rId3" Type="http://schemas.openxmlformats.org/officeDocument/2006/relationships/slide" Target="slide60.xml"/><Relationship Id="rId7" Type="http://schemas.openxmlformats.org/officeDocument/2006/relationships/slide" Target="slide67.xml"/><Relationship Id="rId12" Type="http://schemas.openxmlformats.org/officeDocument/2006/relationships/slide" Target="slide77.xml"/><Relationship Id="rId2" Type="http://schemas.openxmlformats.org/officeDocument/2006/relationships/slide" Target="slide59.xml"/><Relationship Id="rId1" Type="http://schemas.openxmlformats.org/officeDocument/2006/relationships/slideLayout" Target="../slideLayouts/slideLayout1.xml"/><Relationship Id="rId6" Type="http://schemas.openxmlformats.org/officeDocument/2006/relationships/slide" Target="slide65.xml"/><Relationship Id="rId11" Type="http://schemas.openxmlformats.org/officeDocument/2006/relationships/slide" Target="slide75.xml"/><Relationship Id="rId5" Type="http://schemas.openxmlformats.org/officeDocument/2006/relationships/slide" Target="slide63.xml"/><Relationship Id="rId10" Type="http://schemas.openxmlformats.org/officeDocument/2006/relationships/slide" Target="slide73.xml"/><Relationship Id="rId4" Type="http://schemas.openxmlformats.org/officeDocument/2006/relationships/slide" Target="slide61.xml"/><Relationship Id="rId9" Type="http://schemas.openxmlformats.org/officeDocument/2006/relationships/slide" Target="slide70.xml"/></Relationships>
</file>

<file path=ppt/slides/_rels/slide63.xml.rels><?xml version="1.0" encoding="UTF-8" standalone="yes"?>
<Relationships xmlns="http://schemas.openxmlformats.org/package/2006/relationships"><Relationship Id="rId8" Type="http://schemas.openxmlformats.org/officeDocument/2006/relationships/slide" Target="slide69.xml"/><Relationship Id="rId13" Type="http://schemas.openxmlformats.org/officeDocument/2006/relationships/slide" Target="slide81.xml"/><Relationship Id="rId3" Type="http://schemas.openxmlformats.org/officeDocument/2006/relationships/slide" Target="slide60.xml"/><Relationship Id="rId7" Type="http://schemas.openxmlformats.org/officeDocument/2006/relationships/slide" Target="slide67.xml"/><Relationship Id="rId12" Type="http://schemas.openxmlformats.org/officeDocument/2006/relationships/slide" Target="slide77.xml"/><Relationship Id="rId2" Type="http://schemas.openxmlformats.org/officeDocument/2006/relationships/slide" Target="slide59.xml"/><Relationship Id="rId1" Type="http://schemas.openxmlformats.org/officeDocument/2006/relationships/slideLayout" Target="../slideLayouts/slideLayout1.xml"/><Relationship Id="rId6" Type="http://schemas.openxmlformats.org/officeDocument/2006/relationships/slide" Target="slide65.xml"/><Relationship Id="rId11" Type="http://schemas.openxmlformats.org/officeDocument/2006/relationships/slide" Target="slide75.xml"/><Relationship Id="rId5" Type="http://schemas.openxmlformats.org/officeDocument/2006/relationships/slide" Target="slide63.xml"/><Relationship Id="rId10" Type="http://schemas.openxmlformats.org/officeDocument/2006/relationships/slide" Target="slide73.xml"/><Relationship Id="rId4" Type="http://schemas.openxmlformats.org/officeDocument/2006/relationships/slide" Target="slide61.xml"/><Relationship Id="rId9" Type="http://schemas.openxmlformats.org/officeDocument/2006/relationships/slide" Target="slide70.xml"/><Relationship Id="rId14" Type="http://schemas.openxmlformats.org/officeDocument/2006/relationships/slide" Target="slide64.xml"/></Relationships>
</file>

<file path=ppt/slides/_rels/slide64.xml.rels><?xml version="1.0" encoding="UTF-8" standalone="yes"?>
<Relationships xmlns="http://schemas.openxmlformats.org/package/2006/relationships"><Relationship Id="rId8" Type="http://schemas.openxmlformats.org/officeDocument/2006/relationships/slide" Target="slide69.xml"/><Relationship Id="rId13" Type="http://schemas.openxmlformats.org/officeDocument/2006/relationships/slide" Target="slide81.xml"/><Relationship Id="rId3" Type="http://schemas.openxmlformats.org/officeDocument/2006/relationships/slide" Target="slide60.xml"/><Relationship Id="rId7" Type="http://schemas.openxmlformats.org/officeDocument/2006/relationships/slide" Target="slide67.xml"/><Relationship Id="rId12" Type="http://schemas.openxmlformats.org/officeDocument/2006/relationships/slide" Target="slide77.xml"/><Relationship Id="rId2" Type="http://schemas.openxmlformats.org/officeDocument/2006/relationships/slide" Target="slide59.xml"/><Relationship Id="rId1" Type="http://schemas.openxmlformats.org/officeDocument/2006/relationships/slideLayout" Target="../slideLayouts/slideLayout1.xml"/><Relationship Id="rId6" Type="http://schemas.openxmlformats.org/officeDocument/2006/relationships/slide" Target="slide65.xml"/><Relationship Id="rId11" Type="http://schemas.openxmlformats.org/officeDocument/2006/relationships/slide" Target="slide75.xml"/><Relationship Id="rId5" Type="http://schemas.openxmlformats.org/officeDocument/2006/relationships/slide" Target="slide63.xml"/><Relationship Id="rId10" Type="http://schemas.openxmlformats.org/officeDocument/2006/relationships/slide" Target="slide73.xml"/><Relationship Id="rId4" Type="http://schemas.openxmlformats.org/officeDocument/2006/relationships/slide" Target="slide61.xml"/><Relationship Id="rId9" Type="http://schemas.openxmlformats.org/officeDocument/2006/relationships/slide" Target="slide70.xml"/></Relationships>
</file>

<file path=ppt/slides/_rels/slide65.xml.rels><?xml version="1.0" encoding="UTF-8" standalone="yes"?>
<Relationships xmlns="http://schemas.openxmlformats.org/package/2006/relationships"><Relationship Id="rId8" Type="http://schemas.openxmlformats.org/officeDocument/2006/relationships/slide" Target="slide67.xml"/><Relationship Id="rId13" Type="http://schemas.openxmlformats.org/officeDocument/2006/relationships/slide" Target="slide77.xml"/><Relationship Id="rId3" Type="http://schemas.openxmlformats.org/officeDocument/2006/relationships/slide" Target="slide59.xml"/><Relationship Id="rId7" Type="http://schemas.openxmlformats.org/officeDocument/2006/relationships/slide" Target="slide65.xml"/><Relationship Id="rId12" Type="http://schemas.openxmlformats.org/officeDocument/2006/relationships/slide" Target="slide75.xml"/><Relationship Id="rId2" Type="http://schemas.openxmlformats.org/officeDocument/2006/relationships/image" Target="../media/image47.png"/><Relationship Id="rId1" Type="http://schemas.openxmlformats.org/officeDocument/2006/relationships/slideLayout" Target="../slideLayouts/slideLayout1.xml"/><Relationship Id="rId6" Type="http://schemas.openxmlformats.org/officeDocument/2006/relationships/slide" Target="slide63.xml"/><Relationship Id="rId11" Type="http://schemas.openxmlformats.org/officeDocument/2006/relationships/slide" Target="slide73.xml"/><Relationship Id="rId5" Type="http://schemas.openxmlformats.org/officeDocument/2006/relationships/slide" Target="slide61.xml"/><Relationship Id="rId15" Type="http://schemas.openxmlformats.org/officeDocument/2006/relationships/slide" Target="slide66.xml"/><Relationship Id="rId10" Type="http://schemas.openxmlformats.org/officeDocument/2006/relationships/slide" Target="slide70.xml"/><Relationship Id="rId4" Type="http://schemas.openxmlformats.org/officeDocument/2006/relationships/slide" Target="slide60.xml"/><Relationship Id="rId9" Type="http://schemas.openxmlformats.org/officeDocument/2006/relationships/slide" Target="slide69.xml"/><Relationship Id="rId14" Type="http://schemas.openxmlformats.org/officeDocument/2006/relationships/slide" Target="slide81.xml"/></Relationships>
</file>

<file path=ppt/slides/_rels/slide66.xml.rels><?xml version="1.0" encoding="UTF-8" standalone="yes"?>
<Relationships xmlns="http://schemas.openxmlformats.org/package/2006/relationships"><Relationship Id="rId8" Type="http://schemas.openxmlformats.org/officeDocument/2006/relationships/slide" Target="slide69.xml"/><Relationship Id="rId13" Type="http://schemas.openxmlformats.org/officeDocument/2006/relationships/slide" Target="slide81.xml"/><Relationship Id="rId3" Type="http://schemas.openxmlformats.org/officeDocument/2006/relationships/slide" Target="slide60.xml"/><Relationship Id="rId7" Type="http://schemas.openxmlformats.org/officeDocument/2006/relationships/slide" Target="slide67.xml"/><Relationship Id="rId12" Type="http://schemas.openxmlformats.org/officeDocument/2006/relationships/slide" Target="slide77.xml"/><Relationship Id="rId2" Type="http://schemas.openxmlformats.org/officeDocument/2006/relationships/slide" Target="slide59.xml"/><Relationship Id="rId1" Type="http://schemas.openxmlformats.org/officeDocument/2006/relationships/slideLayout" Target="../slideLayouts/slideLayout1.xml"/><Relationship Id="rId6" Type="http://schemas.openxmlformats.org/officeDocument/2006/relationships/slide" Target="slide65.xml"/><Relationship Id="rId11" Type="http://schemas.openxmlformats.org/officeDocument/2006/relationships/slide" Target="slide75.xml"/><Relationship Id="rId5" Type="http://schemas.openxmlformats.org/officeDocument/2006/relationships/slide" Target="slide63.xml"/><Relationship Id="rId10" Type="http://schemas.openxmlformats.org/officeDocument/2006/relationships/slide" Target="slide73.xml"/><Relationship Id="rId4" Type="http://schemas.openxmlformats.org/officeDocument/2006/relationships/slide" Target="slide61.xml"/><Relationship Id="rId9" Type="http://schemas.openxmlformats.org/officeDocument/2006/relationships/slide" Target="slide70.xml"/></Relationships>
</file>

<file path=ppt/slides/_rels/slide67.xml.rels><?xml version="1.0" encoding="UTF-8" standalone="yes"?>
<Relationships xmlns="http://schemas.openxmlformats.org/package/2006/relationships"><Relationship Id="rId8" Type="http://schemas.openxmlformats.org/officeDocument/2006/relationships/slide" Target="slide69.xml"/><Relationship Id="rId13" Type="http://schemas.openxmlformats.org/officeDocument/2006/relationships/slide" Target="slide81.xml"/><Relationship Id="rId3" Type="http://schemas.openxmlformats.org/officeDocument/2006/relationships/slide" Target="slide60.xml"/><Relationship Id="rId7" Type="http://schemas.openxmlformats.org/officeDocument/2006/relationships/slide" Target="slide67.xml"/><Relationship Id="rId12" Type="http://schemas.openxmlformats.org/officeDocument/2006/relationships/slide" Target="slide77.xml"/><Relationship Id="rId2" Type="http://schemas.openxmlformats.org/officeDocument/2006/relationships/slide" Target="slide59.xml"/><Relationship Id="rId1" Type="http://schemas.openxmlformats.org/officeDocument/2006/relationships/slideLayout" Target="../slideLayouts/slideLayout1.xml"/><Relationship Id="rId6" Type="http://schemas.openxmlformats.org/officeDocument/2006/relationships/slide" Target="slide65.xml"/><Relationship Id="rId11" Type="http://schemas.openxmlformats.org/officeDocument/2006/relationships/slide" Target="slide75.xml"/><Relationship Id="rId5" Type="http://schemas.openxmlformats.org/officeDocument/2006/relationships/slide" Target="slide63.xml"/><Relationship Id="rId10" Type="http://schemas.openxmlformats.org/officeDocument/2006/relationships/slide" Target="slide73.xml"/><Relationship Id="rId4" Type="http://schemas.openxmlformats.org/officeDocument/2006/relationships/slide" Target="slide61.xml"/><Relationship Id="rId9" Type="http://schemas.openxmlformats.org/officeDocument/2006/relationships/slide" Target="slide70.xml"/><Relationship Id="rId14" Type="http://schemas.openxmlformats.org/officeDocument/2006/relationships/slide" Target="slide68.xml"/></Relationships>
</file>

<file path=ppt/slides/_rels/slide68.xml.rels><?xml version="1.0" encoding="UTF-8" standalone="yes"?>
<Relationships xmlns="http://schemas.openxmlformats.org/package/2006/relationships"><Relationship Id="rId8" Type="http://schemas.openxmlformats.org/officeDocument/2006/relationships/slide" Target="slide69.xml"/><Relationship Id="rId13" Type="http://schemas.openxmlformats.org/officeDocument/2006/relationships/slide" Target="slide81.xml"/><Relationship Id="rId3" Type="http://schemas.openxmlformats.org/officeDocument/2006/relationships/slide" Target="slide60.xml"/><Relationship Id="rId7" Type="http://schemas.openxmlformats.org/officeDocument/2006/relationships/slide" Target="slide67.xml"/><Relationship Id="rId12" Type="http://schemas.openxmlformats.org/officeDocument/2006/relationships/slide" Target="slide77.xml"/><Relationship Id="rId2" Type="http://schemas.openxmlformats.org/officeDocument/2006/relationships/slide" Target="slide59.xml"/><Relationship Id="rId1" Type="http://schemas.openxmlformats.org/officeDocument/2006/relationships/slideLayout" Target="../slideLayouts/slideLayout1.xml"/><Relationship Id="rId6" Type="http://schemas.openxmlformats.org/officeDocument/2006/relationships/slide" Target="slide65.xml"/><Relationship Id="rId11" Type="http://schemas.openxmlformats.org/officeDocument/2006/relationships/slide" Target="slide75.xml"/><Relationship Id="rId5" Type="http://schemas.openxmlformats.org/officeDocument/2006/relationships/slide" Target="slide63.xml"/><Relationship Id="rId10" Type="http://schemas.openxmlformats.org/officeDocument/2006/relationships/slide" Target="slide73.xml"/><Relationship Id="rId4" Type="http://schemas.openxmlformats.org/officeDocument/2006/relationships/slide" Target="slide61.xml"/><Relationship Id="rId9" Type="http://schemas.openxmlformats.org/officeDocument/2006/relationships/slide" Target="slide70.xml"/></Relationships>
</file>

<file path=ppt/slides/_rels/slide69.xml.rels><?xml version="1.0" encoding="UTF-8" standalone="yes"?>
<Relationships xmlns="http://schemas.openxmlformats.org/package/2006/relationships"><Relationship Id="rId8" Type="http://schemas.openxmlformats.org/officeDocument/2006/relationships/slide" Target="slide69.xml"/><Relationship Id="rId13" Type="http://schemas.openxmlformats.org/officeDocument/2006/relationships/slide" Target="slide81.xml"/><Relationship Id="rId3" Type="http://schemas.openxmlformats.org/officeDocument/2006/relationships/slide" Target="slide60.xml"/><Relationship Id="rId7" Type="http://schemas.openxmlformats.org/officeDocument/2006/relationships/slide" Target="slide67.xml"/><Relationship Id="rId12" Type="http://schemas.openxmlformats.org/officeDocument/2006/relationships/slide" Target="slide77.xml"/><Relationship Id="rId2" Type="http://schemas.openxmlformats.org/officeDocument/2006/relationships/slide" Target="slide59.xml"/><Relationship Id="rId1" Type="http://schemas.openxmlformats.org/officeDocument/2006/relationships/slideLayout" Target="../slideLayouts/slideLayout1.xml"/><Relationship Id="rId6" Type="http://schemas.openxmlformats.org/officeDocument/2006/relationships/slide" Target="slide65.xml"/><Relationship Id="rId11" Type="http://schemas.openxmlformats.org/officeDocument/2006/relationships/slide" Target="slide75.xml"/><Relationship Id="rId5" Type="http://schemas.openxmlformats.org/officeDocument/2006/relationships/slide" Target="slide63.xml"/><Relationship Id="rId10" Type="http://schemas.openxmlformats.org/officeDocument/2006/relationships/slide" Target="slide73.xml"/><Relationship Id="rId4" Type="http://schemas.openxmlformats.org/officeDocument/2006/relationships/slide" Target="slide61.xml"/><Relationship Id="rId9" Type="http://schemas.openxmlformats.org/officeDocument/2006/relationships/slide" Target="slide70.xml"/></Relationships>
</file>

<file path=ppt/slides/_rels/slide7.xml.rels><?xml version="1.0" encoding="UTF-8" standalone="yes"?>
<Relationships xmlns="http://schemas.openxmlformats.org/package/2006/relationships"><Relationship Id="rId2" Type="http://schemas.openxmlformats.org/officeDocument/2006/relationships/image" Target="../media/image9.tif"/><Relationship Id="rId1" Type="http://schemas.openxmlformats.org/officeDocument/2006/relationships/slideLayout" Target="../slideLayouts/slideLayout14.xml"/></Relationships>
</file>

<file path=ppt/slides/_rels/slide70.xml.rels><?xml version="1.0" encoding="UTF-8" standalone="yes"?>
<Relationships xmlns="http://schemas.openxmlformats.org/package/2006/relationships"><Relationship Id="rId8" Type="http://schemas.openxmlformats.org/officeDocument/2006/relationships/slide" Target="slide67.xml"/><Relationship Id="rId13" Type="http://schemas.openxmlformats.org/officeDocument/2006/relationships/slide" Target="slide77.xml"/><Relationship Id="rId3" Type="http://schemas.openxmlformats.org/officeDocument/2006/relationships/slide" Target="slide59.xml"/><Relationship Id="rId7" Type="http://schemas.openxmlformats.org/officeDocument/2006/relationships/slide" Target="slide65.xml"/><Relationship Id="rId12" Type="http://schemas.openxmlformats.org/officeDocument/2006/relationships/slide" Target="slide75.xml"/><Relationship Id="rId2" Type="http://schemas.openxmlformats.org/officeDocument/2006/relationships/image" Target="../media/image48.png"/><Relationship Id="rId1" Type="http://schemas.openxmlformats.org/officeDocument/2006/relationships/slideLayout" Target="../slideLayouts/slideLayout1.xml"/><Relationship Id="rId6" Type="http://schemas.openxmlformats.org/officeDocument/2006/relationships/slide" Target="slide63.xml"/><Relationship Id="rId11" Type="http://schemas.openxmlformats.org/officeDocument/2006/relationships/slide" Target="slide73.xml"/><Relationship Id="rId5" Type="http://schemas.openxmlformats.org/officeDocument/2006/relationships/slide" Target="slide61.xml"/><Relationship Id="rId10" Type="http://schemas.openxmlformats.org/officeDocument/2006/relationships/slide" Target="slide70.xml"/><Relationship Id="rId4" Type="http://schemas.openxmlformats.org/officeDocument/2006/relationships/slide" Target="slide60.xml"/><Relationship Id="rId9" Type="http://schemas.openxmlformats.org/officeDocument/2006/relationships/slide" Target="slide69.xml"/><Relationship Id="rId14" Type="http://schemas.openxmlformats.org/officeDocument/2006/relationships/slide" Target="slide81.xml"/></Relationships>
</file>

<file path=ppt/slides/_rels/slide71.xml.rels><?xml version="1.0" encoding="UTF-8" standalone="yes"?>
<Relationships xmlns="http://schemas.openxmlformats.org/package/2006/relationships"><Relationship Id="rId8" Type="http://schemas.openxmlformats.org/officeDocument/2006/relationships/slide" Target="slide69.xml"/><Relationship Id="rId13" Type="http://schemas.openxmlformats.org/officeDocument/2006/relationships/slide" Target="slide81.xml"/><Relationship Id="rId3" Type="http://schemas.openxmlformats.org/officeDocument/2006/relationships/slide" Target="slide60.xml"/><Relationship Id="rId7" Type="http://schemas.openxmlformats.org/officeDocument/2006/relationships/slide" Target="slide67.xml"/><Relationship Id="rId12" Type="http://schemas.openxmlformats.org/officeDocument/2006/relationships/slide" Target="slide77.xml"/><Relationship Id="rId2" Type="http://schemas.openxmlformats.org/officeDocument/2006/relationships/slide" Target="slide59.xml"/><Relationship Id="rId1" Type="http://schemas.openxmlformats.org/officeDocument/2006/relationships/slideLayout" Target="../slideLayouts/slideLayout1.xml"/><Relationship Id="rId6" Type="http://schemas.openxmlformats.org/officeDocument/2006/relationships/slide" Target="slide65.xml"/><Relationship Id="rId11" Type="http://schemas.openxmlformats.org/officeDocument/2006/relationships/slide" Target="slide75.xml"/><Relationship Id="rId5" Type="http://schemas.openxmlformats.org/officeDocument/2006/relationships/slide" Target="slide63.xml"/><Relationship Id="rId10" Type="http://schemas.openxmlformats.org/officeDocument/2006/relationships/slide" Target="slide73.xml"/><Relationship Id="rId4" Type="http://schemas.openxmlformats.org/officeDocument/2006/relationships/slide" Target="slide61.xml"/><Relationship Id="rId9" Type="http://schemas.openxmlformats.org/officeDocument/2006/relationships/slide" Target="slide70.xml"/><Relationship Id="rId14" Type="http://schemas.openxmlformats.org/officeDocument/2006/relationships/slide" Target="slide72.xml"/></Relationships>
</file>

<file path=ppt/slides/_rels/slide72.xml.rels><?xml version="1.0" encoding="UTF-8" standalone="yes"?>
<Relationships xmlns="http://schemas.openxmlformats.org/package/2006/relationships"><Relationship Id="rId8" Type="http://schemas.openxmlformats.org/officeDocument/2006/relationships/image" Target="../media/image50.emf"/><Relationship Id="rId13" Type="http://schemas.openxmlformats.org/officeDocument/2006/relationships/package" Target="../embeddings/Microsoft_Word_Document16.docx"/><Relationship Id="rId18" Type="http://schemas.openxmlformats.org/officeDocument/2006/relationships/slide" Target="slide63.xml"/><Relationship Id="rId26" Type="http://schemas.openxmlformats.org/officeDocument/2006/relationships/slide" Target="slide81.xml"/><Relationship Id="rId3" Type="http://schemas.openxmlformats.org/officeDocument/2006/relationships/oleObject" Target="../embeddings/oleObject14.bin"/><Relationship Id="rId21" Type="http://schemas.openxmlformats.org/officeDocument/2006/relationships/slide" Target="slide69.xml"/><Relationship Id="rId7" Type="http://schemas.openxmlformats.org/officeDocument/2006/relationships/package" Target="../embeddings/Microsoft_Word_Document14.docx"/><Relationship Id="rId12" Type="http://schemas.openxmlformats.org/officeDocument/2006/relationships/oleObject" Target="../embeddings/oleObject17.bin"/><Relationship Id="rId17" Type="http://schemas.openxmlformats.org/officeDocument/2006/relationships/slide" Target="slide61.xml"/><Relationship Id="rId25" Type="http://schemas.openxmlformats.org/officeDocument/2006/relationships/slide" Target="slide77.xml"/><Relationship Id="rId2" Type="http://schemas.openxmlformats.org/officeDocument/2006/relationships/slideLayout" Target="../slideLayouts/slideLayout1.xml"/><Relationship Id="rId16" Type="http://schemas.openxmlformats.org/officeDocument/2006/relationships/slide" Target="slide60.xml"/><Relationship Id="rId20" Type="http://schemas.openxmlformats.org/officeDocument/2006/relationships/slide" Target="slide67.xml"/><Relationship Id="rId1" Type="http://schemas.openxmlformats.org/officeDocument/2006/relationships/vmlDrawing" Target="../drawings/vmlDrawing7.vml"/><Relationship Id="rId6" Type="http://schemas.openxmlformats.org/officeDocument/2006/relationships/oleObject" Target="../embeddings/oleObject15.bin"/><Relationship Id="rId11" Type="http://schemas.openxmlformats.org/officeDocument/2006/relationships/image" Target="../media/image51.emf"/><Relationship Id="rId24" Type="http://schemas.openxmlformats.org/officeDocument/2006/relationships/slide" Target="slide75.xml"/><Relationship Id="rId5" Type="http://schemas.openxmlformats.org/officeDocument/2006/relationships/image" Target="../media/image49.emf"/><Relationship Id="rId15" Type="http://schemas.openxmlformats.org/officeDocument/2006/relationships/slide" Target="slide59.xml"/><Relationship Id="rId23" Type="http://schemas.openxmlformats.org/officeDocument/2006/relationships/slide" Target="slide73.xml"/><Relationship Id="rId10" Type="http://schemas.openxmlformats.org/officeDocument/2006/relationships/package" Target="../embeddings/Microsoft_Word_Document15.docx"/><Relationship Id="rId19" Type="http://schemas.openxmlformats.org/officeDocument/2006/relationships/slide" Target="slide65.xml"/><Relationship Id="rId4" Type="http://schemas.openxmlformats.org/officeDocument/2006/relationships/package" Target="../embeddings/Microsoft_Word_Document13.docx"/><Relationship Id="rId9" Type="http://schemas.openxmlformats.org/officeDocument/2006/relationships/oleObject" Target="../embeddings/oleObject16.bin"/><Relationship Id="rId14" Type="http://schemas.openxmlformats.org/officeDocument/2006/relationships/image" Target="../media/image52.emf"/><Relationship Id="rId22" Type="http://schemas.openxmlformats.org/officeDocument/2006/relationships/slide" Target="slide70.xml"/></Relationships>
</file>

<file path=ppt/slides/_rels/slide73.xml.rels><?xml version="1.0" encoding="UTF-8" standalone="yes"?>
<Relationships xmlns="http://schemas.openxmlformats.org/package/2006/relationships"><Relationship Id="rId8" Type="http://schemas.openxmlformats.org/officeDocument/2006/relationships/slide" Target="slide67.xml"/><Relationship Id="rId13" Type="http://schemas.openxmlformats.org/officeDocument/2006/relationships/slide" Target="slide77.xml"/><Relationship Id="rId3" Type="http://schemas.openxmlformats.org/officeDocument/2006/relationships/slide" Target="slide59.xml"/><Relationship Id="rId7" Type="http://schemas.openxmlformats.org/officeDocument/2006/relationships/slide" Target="slide65.xml"/><Relationship Id="rId12" Type="http://schemas.openxmlformats.org/officeDocument/2006/relationships/slide" Target="slide75.xml"/><Relationship Id="rId2" Type="http://schemas.openxmlformats.org/officeDocument/2006/relationships/image" Target="../media/image53.png"/><Relationship Id="rId1" Type="http://schemas.openxmlformats.org/officeDocument/2006/relationships/slideLayout" Target="../slideLayouts/slideLayout1.xml"/><Relationship Id="rId6" Type="http://schemas.openxmlformats.org/officeDocument/2006/relationships/slide" Target="slide63.xml"/><Relationship Id="rId11" Type="http://schemas.openxmlformats.org/officeDocument/2006/relationships/slide" Target="slide73.xml"/><Relationship Id="rId5" Type="http://schemas.openxmlformats.org/officeDocument/2006/relationships/slide" Target="slide61.xml"/><Relationship Id="rId15" Type="http://schemas.openxmlformats.org/officeDocument/2006/relationships/slide" Target="slide74.xml"/><Relationship Id="rId10" Type="http://schemas.openxmlformats.org/officeDocument/2006/relationships/slide" Target="slide70.xml"/><Relationship Id="rId4" Type="http://schemas.openxmlformats.org/officeDocument/2006/relationships/slide" Target="slide60.xml"/><Relationship Id="rId9" Type="http://schemas.openxmlformats.org/officeDocument/2006/relationships/slide" Target="slide69.xml"/><Relationship Id="rId14" Type="http://schemas.openxmlformats.org/officeDocument/2006/relationships/slide" Target="slide81.xml"/></Relationships>
</file>

<file path=ppt/slides/_rels/slide74.xml.rels><?xml version="1.0" encoding="UTF-8" standalone="yes"?>
<Relationships xmlns="http://schemas.openxmlformats.org/package/2006/relationships"><Relationship Id="rId8" Type="http://schemas.openxmlformats.org/officeDocument/2006/relationships/slide" Target="slide69.xml"/><Relationship Id="rId13" Type="http://schemas.openxmlformats.org/officeDocument/2006/relationships/slide" Target="slide81.xml"/><Relationship Id="rId3" Type="http://schemas.openxmlformats.org/officeDocument/2006/relationships/slide" Target="slide60.xml"/><Relationship Id="rId7" Type="http://schemas.openxmlformats.org/officeDocument/2006/relationships/slide" Target="slide67.xml"/><Relationship Id="rId12" Type="http://schemas.openxmlformats.org/officeDocument/2006/relationships/slide" Target="slide77.xml"/><Relationship Id="rId2" Type="http://schemas.openxmlformats.org/officeDocument/2006/relationships/slide" Target="slide59.xml"/><Relationship Id="rId1" Type="http://schemas.openxmlformats.org/officeDocument/2006/relationships/slideLayout" Target="../slideLayouts/slideLayout1.xml"/><Relationship Id="rId6" Type="http://schemas.openxmlformats.org/officeDocument/2006/relationships/slide" Target="slide65.xml"/><Relationship Id="rId11" Type="http://schemas.openxmlformats.org/officeDocument/2006/relationships/slide" Target="slide75.xml"/><Relationship Id="rId5" Type="http://schemas.openxmlformats.org/officeDocument/2006/relationships/slide" Target="slide63.xml"/><Relationship Id="rId10" Type="http://schemas.openxmlformats.org/officeDocument/2006/relationships/slide" Target="slide73.xml"/><Relationship Id="rId4" Type="http://schemas.openxmlformats.org/officeDocument/2006/relationships/slide" Target="slide61.xml"/><Relationship Id="rId9" Type="http://schemas.openxmlformats.org/officeDocument/2006/relationships/slide" Target="slide70.xml"/></Relationships>
</file>

<file path=ppt/slides/_rels/slide75.xml.rels><?xml version="1.0" encoding="UTF-8" standalone="yes"?>
<Relationships xmlns="http://schemas.openxmlformats.org/package/2006/relationships"><Relationship Id="rId8" Type="http://schemas.openxmlformats.org/officeDocument/2006/relationships/slide" Target="slide69.xml"/><Relationship Id="rId13" Type="http://schemas.openxmlformats.org/officeDocument/2006/relationships/slide" Target="slide81.xml"/><Relationship Id="rId3" Type="http://schemas.openxmlformats.org/officeDocument/2006/relationships/slide" Target="slide60.xml"/><Relationship Id="rId7" Type="http://schemas.openxmlformats.org/officeDocument/2006/relationships/slide" Target="slide67.xml"/><Relationship Id="rId12" Type="http://schemas.openxmlformats.org/officeDocument/2006/relationships/slide" Target="slide77.xml"/><Relationship Id="rId2" Type="http://schemas.openxmlformats.org/officeDocument/2006/relationships/slide" Target="slide59.xml"/><Relationship Id="rId1" Type="http://schemas.openxmlformats.org/officeDocument/2006/relationships/slideLayout" Target="../slideLayouts/slideLayout1.xml"/><Relationship Id="rId6" Type="http://schemas.openxmlformats.org/officeDocument/2006/relationships/slide" Target="slide65.xml"/><Relationship Id="rId11" Type="http://schemas.openxmlformats.org/officeDocument/2006/relationships/slide" Target="slide75.xml"/><Relationship Id="rId5" Type="http://schemas.openxmlformats.org/officeDocument/2006/relationships/slide" Target="slide63.xml"/><Relationship Id="rId10" Type="http://schemas.openxmlformats.org/officeDocument/2006/relationships/slide" Target="slide73.xml"/><Relationship Id="rId4" Type="http://schemas.openxmlformats.org/officeDocument/2006/relationships/slide" Target="slide61.xml"/><Relationship Id="rId9" Type="http://schemas.openxmlformats.org/officeDocument/2006/relationships/slide" Target="slide70.xml"/><Relationship Id="rId14" Type="http://schemas.openxmlformats.org/officeDocument/2006/relationships/slide" Target="slide76.xml"/></Relationships>
</file>

<file path=ppt/slides/_rels/slide76.xml.rels><?xml version="1.0" encoding="UTF-8" standalone="yes"?>
<Relationships xmlns="http://schemas.openxmlformats.org/package/2006/relationships"><Relationship Id="rId8" Type="http://schemas.openxmlformats.org/officeDocument/2006/relationships/image" Target="../media/image55.emf"/><Relationship Id="rId13" Type="http://schemas.openxmlformats.org/officeDocument/2006/relationships/slide" Target="slide65.xml"/><Relationship Id="rId18" Type="http://schemas.openxmlformats.org/officeDocument/2006/relationships/slide" Target="slide75.xml"/><Relationship Id="rId3" Type="http://schemas.openxmlformats.org/officeDocument/2006/relationships/oleObject" Target="../embeddings/oleObject18.bin"/><Relationship Id="rId7" Type="http://schemas.openxmlformats.org/officeDocument/2006/relationships/package" Target="../embeddings/Microsoft_Word_Document18.docx"/><Relationship Id="rId12" Type="http://schemas.openxmlformats.org/officeDocument/2006/relationships/slide" Target="slide63.xml"/><Relationship Id="rId17" Type="http://schemas.openxmlformats.org/officeDocument/2006/relationships/slide" Target="slide73.xml"/><Relationship Id="rId2" Type="http://schemas.openxmlformats.org/officeDocument/2006/relationships/slideLayout" Target="../slideLayouts/slideLayout1.xml"/><Relationship Id="rId16" Type="http://schemas.openxmlformats.org/officeDocument/2006/relationships/slide" Target="slide70.xml"/><Relationship Id="rId20" Type="http://schemas.openxmlformats.org/officeDocument/2006/relationships/slide" Target="slide81.xml"/><Relationship Id="rId1" Type="http://schemas.openxmlformats.org/officeDocument/2006/relationships/vmlDrawing" Target="../drawings/vmlDrawing8.vml"/><Relationship Id="rId6" Type="http://schemas.openxmlformats.org/officeDocument/2006/relationships/oleObject" Target="../embeddings/oleObject19.bin"/><Relationship Id="rId11" Type="http://schemas.openxmlformats.org/officeDocument/2006/relationships/slide" Target="slide61.xml"/><Relationship Id="rId5" Type="http://schemas.openxmlformats.org/officeDocument/2006/relationships/image" Target="../media/image54.emf"/><Relationship Id="rId15" Type="http://schemas.openxmlformats.org/officeDocument/2006/relationships/slide" Target="slide69.xml"/><Relationship Id="rId10" Type="http://schemas.openxmlformats.org/officeDocument/2006/relationships/slide" Target="slide60.xml"/><Relationship Id="rId19" Type="http://schemas.openxmlformats.org/officeDocument/2006/relationships/slide" Target="slide77.xml"/><Relationship Id="rId4" Type="http://schemas.openxmlformats.org/officeDocument/2006/relationships/package" Target="../embeddings/Microsoft_Word_Document17.docx"/><Relationship Id="rId9" Type="http://schemas.openxmlformats.org/officeDocument/2006/relationships/slide" Target="slide59.xml"/><Relationship Id="rId14" Type="http://schemas.openxmlformats.org/officeDocument/2006/relationships/slide" Target="slide67.xml"/></Relationships>
</file>

<file path=ppt/slides/_rels/slide77.xml.rels><?xml version="1.0" encoding="UTF-8" standalone="yes"?>
<Relationships xmlns="http://schemas.openxmlformats.org/package/2006/relationships"><Relationship Id="rId8" Type="http://schemas.openxmlformats.org/officeDocument/2006/relationships/slide" Target="slide67.xml"/><Relationship Id="rId13" Type="http://schemas.openxmlformats.org/officeDocument/2006/relationships/slide" Target="slide77.xml"/><Relationship Id="rId3" Type="http://schemas.openxmlformats.org/officeDocument/2006/relationships/slide" Target="slide59.xml"/><Relationship Id="rId7" Type="http://schemas.openxmlformats.org/officeDocument/2006/relationships/slide" Target="slide65.xml"/><Relationship Id="rId12" Type="http://schemas.openxmlformats.org/officeDocument/2006/relationships/slide" Target="slide75.xml"/><Relationship Id="rId2" Type="http://schemas.openxmlformats.org/officeDocument/2006/relationships/image" Target="../media/image56.png"/><Relationship Id="rId1" Type="http://schemas.openxmlformats.org/officeDocument/2006/relationships/slideLayout" Target="../slideLayouts/slideLayout1.xml"/><Relationship Id="rId6" Type="http://schemas.openxmlformats.org/officeDocument/2006/relationships/slide" Target="slide63.xml"/><Relationship Id="rId11" Type="http://schemas.openxmlformats.org/officeDocument/2006/relationships/slide" Target="slide73.xml"/><Relationship Id="rId5" Type="http://schemas.openxmlformats.org/officeDocument/2006/relationships/slide" Target="slide61.xml"/><Relationship Id="rId10" Type="http://schemas.openxmlformats.org/officeDocument/2006/relationships/slide" Target="slide70.xml"/><Relationship Id="rId4" Type="http://schemas.openxmlformats.org/officeDocument/2006/relationships/slide" Target="slide60.xml"/><Relationship Id="rId9" Type="http://schemas.openxmlformats.org/officeDocument/2006/relationships/slide" Target="slide69.xml"/><Relationship Id="rId14" Type="http://schemas.openxmlformats.org/officeDocument/2006/relationships/slide" Target="slide81.xml"/></Relationships>
</file>

<file path=ppt/slides/_rels/slide78.xml.rels><?xml version="1.0" encoding="UTF-8" standalone="yes"?>
<Relationships xmlns="http://schemas.openxmlformats.org/package/2006/relationships"><Relationship Id="rId8" Type="http://schemas.openxmlformats.org/officeDocument/2006/relationships/slide" Target="slide69.xml"/><Relationship Id="rId13" Type="http://schemas.openxmlformats.org/officeDocument/2006/relationships/slide" Target="slide81.xml"/><Relationship Id="rId3" Type="http://schemas.openxmlformats.org/officeDocument/2006/relationships/slide" Target="slide60.xml"/><Relationship Id="rId7" Type="http://schemas.openxmlformats.org/officeDocument/2006/relationships/slide" Target="slide67.xml"/><Relationship Id="rId12" Type="http://schemas.openxmlformats.org/officeDocument/2006/relationships/slide" Target="slide77.xml"/><Relationship Id="rId2" Type="http://schemas.openxmlformats.org/officeDocument/2006/relationships/slide" Target="slide59.xml"/><Relationship Id="rId1" Type="http://schemas.openxmlformats.org/officeDocument/2006/relationships/slideLayout" Target="../slideLayouts/slideLayout1.xml"/><Relationship Id="rId6" Type="http://schemas.openxmlformats.org/officeDocument/2006/relationships/slide" Target="slide65.xml"/><Relationship Id="rId11" Type="http://schemas.openxmlformats.org/officeDocument/2006/relationships/slide" Target="slide75.xml"/><Relationship Id="rId5" Type="http://schemas.openxmlformats.org/officeDocument/2006/relationships/slide" Target="slide63.xml"/><Relationship Id="rId10" Type="http://schemas.openxmlformats.org/officeDocument/2006/relationships/slide" Target="slide73.xml"/><Relationship Id="rId4" Type="http://schemas.openxmlformats.org/officeDocument/2006/relationships/slide" Target="slide61.xml"/><Relationship Id="rId9" Type="http://schemas.openxmlformats.org/officeDocument/2006/relationships/slide" Target="slide70.xml"/></Relationships>
</file>

<file path=ppt/slides/_rels/slide79.xml.rels><?xml version="1.0" encoding="UTF-8" standalone="yes"?>
<Relationships xmlns="http://schemas.openxmlformats.org/package/2006/relationships"><Relationship Id="rId8" Type="http://schemas.openxmlformats.org/officeDocument/2006/relationships/slide" Target="slide67.xml"/><Relationship Id="rId13" Type="http://schemas.openxmlformats.org/officeDocument/2006/relationships/slide" Target="slide77.xml"/><Relationship Id="rId3" Type="http://schemas.openxmlformats.org/officeDocument/2006/relationships/slide" Target="slide59.xml"/><Relationship Id="rId7" Type="http://schemas.openxmlformats.org/officeDocument/2006/relationships/slide" Target="slide65.xml"/><Relationship Id="rId12" Type="http://schemas.openxmlformats.org/officeDocument/2006/relationships/slide" Target="slide75.xml"/><Relationship Id="rId2" Type="http://schemas.openxmlformats.org/officeDocument/2006/relationships/image" Target="../media/image57.png"/><Relationship Id="rId1" Type="http://schemas.openxmlformats.org/officeDocument/2006/relationships/slideLayout" Target="../slideLayouts/slideLayout1.xml"/><Relationship Id="rId6" Type="http://schemas.openxmlformats.org/officeDocument/2006/relationships/slide" Target="slide63.xml"/><Relationship Id="rId11" Type="http://schemas.openxmlformats.org/officeDocument/2006/relationships/slide" Target="slide73.xml"/><Relationship Id="rId5" Type="http://schemas.openxmlformats.org/officeDocument/2006/relationships/slide" Target="slide61.xml"/><Relationship Id="rId10" Type="http://schemas.openxmlformats.org/officeDocument/2006/relationships/slide" Target="slide70.xml"/><Relationship Id="rId4" Type="http://schemas.openxmlformats.org/officeDocument/2006/relationships/slide" Target="slide60.xml"/><Relationship Id="rId9" Type="http://schemas.openxmlformats.org/officeDocument/2006/relationships/slide" Target="slide69.xml"/><Relationship Id="rId14" Type="http://schemas.openxmlformats.org/officeDocument/2006/relationships/slide" Target="slide81.xml"/></Relationships>
</file>

<file path=ppt/slides/_rels/slide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0.png"/><Relationship Id="rId1" Type="http://schemas.openxmlformats.org/officeDocument/2006/relationships/slideLayout" Target="../slideLayouts/slideLayout14.xml"/></Relationships>
</file>

<file path=ppt/slides/_rels/slide80.xml.rels><?xml version="1.0" encoding="UTF-8" standalone="yes"?>
<Relationships xmlns="http://schemas.openxmlformats.org/package/2006/relationships"><Relationship Id="rId8" Type="http://schemas.openxmlformats.org/officeDocument/2006/relationships/slide" Target="slide67.xml"/><Relationship Id="rId13" Type="http://schemas.openxmlformats.org/officeDocument/2006/relationships/slide" Target="slide77.xml"/><Relationship Id="rId3" Type="http://schemas.openxmlformats.org/officeDocument/2006/relationships/slide" Target="slide59.xml"/><Relationship Id="rId7" Type="http://schemas.openxmlformats.org/officeDocument/2006/relationships/slide" Target="slide65.xml"/><Relationship Id="rId12" Type="http://schemas.openxmlformats.org/officeDocument/2006/relationships/slide" Target="slide75.xml"/><Relationship Id="rId2" Type="http://schemas.openxmlformats.org/officeDocument/2006/relationships/image" Target="../media/image58.png"/><Relationship Id="rId1" Type="http://schemas.openxmlformats.org/officeDocument/2006/relationships/slideLayout" Target="../slideLayouts/slideLayout1.xml"/><Relationship Id="rId6" Type="http://schemas.openxmlformats.org/officeDocument/2006/relationships/slide" Target="slide63.xml"/><Relationship Id="rId11" Type="http://schemas.openxmlformats.org/officeDocument/2006/relationships/slide" Target="slide73.xml"/><Relationship Id="rId5" Type="http://schemas.openxmlformats.org/officeDocument/2006/relationships/slide" Target="slide61.xml"/><Relationship Id="rId10" Type="http://schemas.openxmlformats.org/officeDocument/2006/relationships/slide" Target="slide70.xml"/><Relationship Id="rId4" Type="http://schemas.openxmlformats.org/officeDocument/2006/relationships/slide" Target="slide60.xml"/><Relationship Id="rId9" Type="http://schemas.openxmlformats.org/officeDocument/2006/relationships/slide" Target="slide69.xml"/><Relationship Id="rId14" Type="http://schemas.openxmlformats.org/officeDocument/2006/relationships/slide" Target="slide81.xml"/></Relationships>
</file>

<file path=ppt/slides/_rels/slide81.xml.rels><?xml version="1.0" encoding="UTF-8" standalone="yes"?>
<Relationships xmlns="http://schemas.openxmlformats.org/package/2006/relationships"><Relationship Id="rId8" Type="http://schemas.openxmlformats.org/officeDocument/2006/relationships/slide" Target="slide60.xml"/><Relationship Id="rId13" Type="http://schemas.openxmlformats.org/officeDocument/2006/relationships/slide" Target="slide69.xml"/><Relationship Id="rId18" Type="http://schemas.openxmlformats.org/officeDocument/2006/relationships/slide" Target="slide81.xml"/><Relationship Id="rId3" Type="http://schemas.openxmlformats.org/officeDocument/2006/relationships/oleObject" Target="../embeddings/oleObject20.bin"/><Relationship Id="rId7" Type="http://schemas.openxmlformats.org/officeDocument/2006/relationships/slide" Target="slide59.xml"/><Relationship Id="rId12" Type="http://schemas.openxmlformats.org/officeDocument/2006/relationships/slide" Target="slide67.xml"/><Relationship Id="rId17" Type="http://schemas.openxmlformats.org/officeDocument/2006/relationships/slide" Target="slide77.xml"/><Relationship Id="rId2" Type="http://schemas.openxmlformats.org/officeDocument/2006/relationships/slideLayout" Target="../slideLayouts/slideLayout1.xml"/><Relationship Id="rId16" Type="http://schemas.openxmlformats.org/officeDocument/2006/relationships/slide" Target="slide75.xml"/><Relationship Id="rId1" Type="http://schemas.openxmlformats.org/officeDocument/2006/relationships/vmlDrawing" Target="../drawings/vmlDrawing9.vml"/><Relationship Id="rId6" Type="http://schemas.openxmlformats.org/officeDocument/2006/relationships/image" Target="../media/image60.png"/><Relationship Id="rId11" Type="http://schemas.openxmlformats.org/officeDocument/2006/relationships/slide" Target="slide65.xml"/><Relationship Id="rId5" Type="http://schemas.openxmlformats.org/officeDocument/2006/relationships/image" Target="../media/image59.emf"/><Relationship Id="rId15" Type="http://schemas.openxmlformats.org/officeDocument/2006/relationships/slide" Target="slide73.xml"/><Relationship Id="rId10" Type="http://schemas.openxmlformats.org/officeDocument/2006/relationships/slide" Target="slide63.xml"/><Relationship Id="rId4" Type="http://schemas.openxmlformats.org/officeDocument/2006/relationships/package" Target="../embeddings/Microsoft_Word_Document19.docx"/><Relationship Id="rId9" Type="http://schemas.openxmlformats.org/officeDocument/2006/relationships/slide" Target="slide61.xml"/><Relationship Id="rId14" Type="http://schemas.openxmlformats.org/officeDocument/2006/relationships/slide" Target="slide70.xml"/></Relationships>
</file>

<file path=ppt/slides/_rels/slide82.xml.rels><?xml version="1.0" encoding="UTF-8" standalone="yes"?>
<Relationships xmlns="http://schemas.openxmlformats.org/package/2006/relationships"><Relationship Id="rId8" Type="http://schemas.openxmlformats.org/officeDocument/2006/relationships/slide" Target="slide69.xml"/><Relationship Id="rId13" Type="http://schemas.openxmlformats.org/officeDocument/2006/relationships/slide" Target="slide81.xml"/><Relationship Id="rId3" Type="http://schemas.openxmlformats.org/officeDocument/2006/relationships/slide" Target="slide60.xml"/><Relationship Id="rId7" Type="http://schemas.openxmlformats.org/officeDocument/2006/relationships/slide" Target="slide67.xml"/><Relationship Id="rId12" Type="http://schemas.openxmlformats.org/officeDocument/2006/relationships/slide" Target="slide77.xml"/><Relationship Id="rId2" Type="http://schemas.openxmlformats.org/officeDocument/2006/relationships/slide" Target="slide59.xml"/><Relationship Id="rId1" Type="http://schemas.openxmlformats.org/officeDocument/2006/relationships/slideLayout" Target="../slideLayouts/slideLayout1.xml"/><Relationship Id="rId6" Type="http://schemas.openxmlformats.org/officeDocument/2006/relationships/slide" Target="slide65.xml"/><Relationship Id="rId11" Type="http://schemas.openxmlformats.org/officeDocument/2006/relationships/slide" Target="slide75.xml"/><Relationship Id="rId5" Type="http://schemas.openxmlformats.org/officeDocument/2006/relationships/slide" Target="slide63.xml"/><Relationship Id="rId10" Type="http://schemas.openxmlformats.org/officeDocument/2006/relationships/slide" Target="slide73.xml"/><Relationship Id="rId4" Type="http://schemas.openxmlformats.org/officeDocument/2006/relationships/slide" Target="slide61.xml"/><Relationship Id="rId9" Type="http://schemas.openxmlformats.org/officeDocument/2006/relationships/slide" Target="slide70.xml"/></Relationships>
</file>

<file path=ppt/slides/_rels/slide83.xml.rels><?xml version="1.0" encoding="UTF-8" standalone="yes"?>
<Relationships xmlns="http://schemas.openxmlformats.org/package/2006/relationships"><Relationship Id="rId8" Type="http://schemas.openxmlformats.org/officeDocument/2006/relationships/image" Target="../media/image62.emf"/><Relationship Id="rId13" Type="http://schemas.openxmlformats.org/officeDocument/2006/relationships/slide" Target="slide65.xml"/><Relationship Id="rId18" Type="http://schemas.openxmlformats.org/officeDocument/2006/relationships/slide" Target="slide75.xml"/><Relationship Id="rId3" Type="http://schemas.openxmlformats.org/officeDocument/2006/relationships/oleObject" Target="../embeddings/oleObject21.bin"/><Relationship Id="rId7" Type="http://schemas.openxmlformats.org/officeDocument/2006/relationships/package" Target="../embeddings/Microsoft_Word_Document21.docx"/><Relationship Id="rId12" Type="http://schemas.openxmlformats.org/officeDocument/2006/relationships/slide" Target="slide63.xml"/><Relationship Id="rId17" Type="http://schemas.openxmlformats.org/officeDocument/2006/relationships/slide" Target="slide73.xml"/><Relationship Id="rId2" Type="http://schemas.openxmlformats.org/officeDocument/2006/relationships/slideLayout" Target="../slideLayouts/slideLayout1.xml"/><Relationship Id="rId16" Type="http://schemas.openxmlformats.org/officeDocument/2006/relationships/slide" Target="slide70.xml"/><Relationship Id="rId20" Type="http://schemas.openxmlformats.org/officeDocument/2006/relationships/slide" Target="slide81.xml"/><Relationship Id="rId1" Type="http://schemas.openxmlformats.org/officeDocument/2006/relationships/vmlDrawing" Target="../drawings/vmlDrawing10.vml"/><Relationship Id="rId6" Type="http://schemas.openxmlformats.org/officeDocument/2006/relationships/oleObject" Target="../embeddings/oleObject22.bin"/><Relationship Id="rId11" Type="http://schemas.openxmlformats.org/officeDocument/2006/relationships/slide" Target="slide61.xml"/><Relationship Id="rId5" Type="http://schemas.openxmlformats.org/officeDocument/2006/relationships/image" Target="../media/image61.emf"/><Relationship Id="rId15" Type="http://schemas.openxmlformats.org/officeDocument/2006/relationships/slide" Target="slide69.xml"/><Relationship Id="rId10" Type="http://schemas.openxmlformats.org/officeDocument/2006/relationships/slide" Target="slide60.xml"/><Relationship Id="rId19" Type="http://schemas.openxmlformats.org/officeDocument/2006/relationships/slide" Target="slide77.xml"/><Relationship Id="rId4" Type="http://schemas.openxmlformats.org/officeDocument/2006/relationships/package" Target="../embeddings/Microsoft_Word_Document20.docx"/><Relationship Id="rId9" Type="http://schemas.openxmlformats.org/officeDocument/2006/relationships/slide" Target="slide59.xml"/><Relationship Id="rId14" Type="http://schemas.openxmlformats.org/officeDocument/2006/relationships/slide" Target="slide67.xml"/></Relationships>
</file>

<file path=ppt/slides/_rels/slide84.xml.rels><?xml version="1.0" encoding="UTF-8" standalone="yes"?>
<Relationships xmlns="http://schemas.openxmlformats.org/package/2006/relationships"><Relationship Id="rId8" Type="http://schemas.openxmlformats.org/officeDocument/2006/relationships/image" Target="../media/image64.emf"/><Relationship Id="rId13" Type="http://schemas.openxmlformats.org/officeDocument/2006/relationships/slide" Target="slide60.xml"/><Relationship Id="rId18" Type="http://schemas.openxmlformats.org/officeDocument/2006/relationships/slide" Target="slide69.xml"/><Relationship Id="rId3" Type="http://schemas.openxmlformats.org/officeDocument/2006/relationships/oleObject" Target="../embeddings/oleObject23.bin"/><Relationship Id="rId21" Type="http://schemas.openxmlformats.org/officeDocument/2006/relationships/slide" Target="slide75.xml"/><Relationship Id="rId7" Type="http://schemas.openxmlformats.org/officeDocument/2006/relationships/package" Target="../embeddings/Microsoft_Word_Document23.docx"/><Relationship Id="rId12" Type="http://schemas.openxmlformats.org/officeDocument/2006/relationships/slide" Target="slide59.xml"/><Relationship Id="rId17" Type="http://schemas.openxmlformats.org/officeDocument/2006/relationships/slide" Target="slide67.xml"/><Relationship Id="rId2" Type="http://schemas.openxmlformats.org/officeDocument/2006/relationships/slideLayout" Target="../slideLayouts/slideLayout1.xml"/><Relationship Id="rId16" Type="http://schemas.openxmlformats.org/officeDocument/2006/relationships/slide" Target="slide65.xml"/><Relationship Id="rId20" Type="http://schemas.openxmlformats.org/officeDocument/2006/relationships/slide" Target="slide73.xml"/><Relationship Id="rId1" Type="http://schemas.openxmlformats.org/officeDocument/2006/relationships/vmlDrawing" Target="../drawings/vmlDrawing11.vml"/><Relationship Id="rId6" Type="http://schemas.openxmlformats.org/officeDocument/2006/relationships/oleObject" Target="../embeddings/oleObject24.bin"/><Relationship Id="rId11" Type="http://schemas.openxmlformats.org/officeDocument/2006/relationships/image" Target="../media/image65.emf"/><Relationship Id="rId5" Type="http://schemas.openxmlformats.org/officeDocument/2006/relationships/image" Target="../media/image63.emf"/><Relationship Id="rId15" Type="http://schemas.openxmlformats.org/officeDocument/2006/relationships/slide" Target="slide63.xml"/><Relationship Id="rId23" Type="http://schemas.openxmlformats.org/officeDocument/2006/relationships/slide" Target="slide81.xml"/><Relationship Id="rId10" Type="http://schemas.openxmlformats.org/officeDocument/2006/relationships/package" Target="../embeddings/Microsoft_Word_Document24.docx"/><Relationship Id="rId19" Type="http://schemas.openxmlformats.org/officeDocument/2006/relationships/slide" Target="slide70.xml"/><Relationship Id="rId4" Type="http://schemas.openxmlformats.org/officeDocument/2006/relationships/package" Target="../embeddings/Microsoft_Word_Document22.docx"/><Relationship Id="rId9" Type="http://schemas.openxmlformats.org/officeDocument/2006/relationships/oleObject" Target="../embeddings/oleObject25.bin"/><Relationship Id="rId14" Type="http://schemas.openxmlformats.org/officeDocument/2006/relationships/slide" Target="slide61.xml"/><Relationship Id="rId22" Type="http://schemas.openxmlformats.org/officeDocument/2006/relationships/slide" Target="slide77.xml"/></Relationships>
</file>

<file path=ppt/slides/_rels/slide85.xml.rels><?xml version="1.0" encoding="UTF-8" standalone="yes"?>
<Relationships xmlns="http://schemas.openxmlformats.org/package/2006/relationships"><Relationship Id="rId8" Type="http://schemas.openxmlformats.org/officeDocument/2006/relationships/image" Target="../media/image67.emf"/><Relationship Id="rId13" Type="http://schemas.openxmlformats.org/officeDocument/2006/relationships/slide" Target="slide60.xml"/><Relationship Id="rId18" Type="http://schemas.openxmlformats.org/officeDocument/2006/relationships/slide" Target="slide69.xml"/><Relationship Id="rId3" Type="http://schemas.openxmlformats.org/officeDocument/2006/relationships/oleObject" Target="../embeddings/oleObject26.bin"/><Relationship Id="rId21" Type="http://schemas.openxmlformats.org/officeDocument/2006/relationships/slide" Target="slide75.xml"/><Relationship Id="rId7" Type="http://schemas.openxmlformats.org/officeDocument/2006/relationships/package" Target="../embeddings/Microsoft_Word_Document26.docx"/><Relationship Id="rId12" Type="http://schemas.openxmlformats.org/officeDocument/2006/relationships/slide" Target="slide59.xml"/><Relationship Id="rId17" Type="http://schemas.openxmlformats.org/officeDocument/2006/relationships/slide" Target="slide67.xml"/><Relationship Id="rId2" Type="http://schemas.openxmlformats.org/officeDocument/2006/relationships/slideLayout" Target="../slideLayouts/slideLayout1.xml"/><Relationship Id="rId16" Type="http://schemas.openxmlformats.org/officeDocument/2006/relationships/slide" Target="slide65.xml"/><Relationship Id="rId20" Type="http://schemas.openxmlformats.org/officeDocument/2006/relationships/slide" Target="slide73.xml"/><Relationship Id="rId1" Type="http://schemas.openxmlformats.org/officeDocument/2006/relationships/vmlDrawing" Target="../drawings/vmlDrawing12.vml"/><Relationship Id="rId6" Type="http://schemas.openxmlformats.org/officeDocument/2006/relationships/oleObject" Target="../embeddings/oleObject27.bin"/><Relationship Id="rId11" Type="http://schemas.openxmlformats.org/officeDocument/2006/relationships/image" Target="../media/image68.emf"/><Relationship Id="rId24" Type="http://schemas.openxmlformats.org/officeDocument/2006/relationships/slide" Target="slide2.xml"/><Relationship Id="rId5" Type="http://schemas.openxmlformats.org/officeDocument/2006/relationships/image" Target="../media/image66.emf"/><Relationship Id="rId15" Type="http://schemas.openxmlformats.org/officeDocument/2006/relationships/slide" Target="slide63.xml"/><Relationship Id="rId23" Type="http://schemas.openxmlformats.org/officeDocument/2006/relationships/slide" Target="slide81.xml"/><Relationship Id="rId10" Type="http://schemas.openxmlformats.org/officeDocument/2006/relationships/package" Target="../embeddings/Microsoft_Word_Document27.docx"/><Relationship Id="rId19" Type="http://schemas.openxmlformats.org/officeDocument/2006/relationships/slide" Target="slide70.xml"/><Relationship Id="rId4" Type="http://schemas.openxmlformats.org/officeDocument/2006/relationships/package" Target="../embeddings/Microsoft_Word_Document25.docx"/><Relationship Id="rId9" Type="http://schemas.openxmlformats.org/officeDocument/2006/relationships/oleObject" Target="../embeddings/oleObject28.bin"/><Relationship Id="rId14" Type="http://schemas.openxmlformats.org/officeDocument/2006/relationships/slide" Target="slide61.xml"/><Relationship Id="rId22" Type="http://schemas.openxmlformats.org/officeDocument/2006/relationships/slide" Target="slide7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14.xml"/><Relationship Id="rId1" Type="http://schemas.openxmlformats.org/officeDocument/2006/relationships/vmlDrawing" Target="../drawings/vmlDrawing1.vml"/><Relationship Id="rId6" Type="http://schemas.microsoft.com/office/2007/relationships/hdphoto" Target="../media/hdphoto1.wdp"/><Relationship Id="rId5" Type="http://schemas.openxmlformats.org/officeDocument/2006/relationships/image" Target="../media/image10.png"/><Relationship Id="rId4" Type="http://schemas.openxmlformats.org/officeDocument/2006/relationships/image" Target="../media/image11.w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5474" y="4082528"/>
            <a:ext cx="7272808" cy="1507505"/>
          </a:xfrm>
          <a:prstGeom prst="rect">
            <a:avLst/>
          </a:prstGeom>
          <a:solidFill>
            <a:srgbClr val="E558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1409496" y="4501203"/>
            <a:ext cx="5346335" cy="630942"/>
          </a:xfrm>
          <a:prstGeom prst="rect">
            <a:avLst/>
          </a:prstGeom>
        </p:spPr>
        <p:txBody>
          <a:bodyPr wrap="none">
            <a:spAutoFit/>
          </a:bodyPr>
          <a:lstStyle/>
          <a:p>
            <a:pPr algn="just"/>
            <a:r>
              <a:rPr lang="zh-CN" altLang="zh-CN" sz="3500" b="1" dirty="0">
                <a:solidFill>
                  <a:schemeClr val="bg1"/>
                </a:solidFill>
                <a:latin typeface="Times New Roman" pitchFamily="18" charset="0"/>
                <a:ea typeface="微软雅黑"/>
                <a:cs typeface="Times New Roman" pitchFamily="18" charset="0"/>
              </a:rPr>
              <a:t>第</a:t>
            </a:r>
            <a:r>
              <a:rPr lang="en-US" altLang="zh-CN" sz="3500" b="1" dirty="0">
                <a:solidFill>
                  <a:schemeClr val="bg1"/>
                </a:solidFill>
                <a:latin typeface="Times New Roman" pitchFamily="18" charset="0"/>
                <a:ea typeface="微软雅黑"/>
                <a:cs typeface="Times New Roman" pitchFamily="18" charset="0"/>
              </a:rPr>
              <a:t>2</a:t>
            </a:r>
            <a:r>
              <a:rPr lang="zh-CN" altLang="zh-CN" sz="3500" b="1" dirty="0">
                <a:solidFill>
                  <a:schemeClr val="bg1"/>
                </a:solidFill>
                <a:latin typeface="Times New Roman" pitchFamily="18" charset="0"/>
                <a:ea typeface="微软雅黑"/>
                <a:cs typeface="Times New Roman" pitchFamily="18" charset="0"/>
              </a:rPr>
              <a:t>讲　物质的分离和</a:t>
            </a:r>
            <a:r>
              <a:rPr lang="zh-CN" altLang="zh-CN" sz="3500" b="1" dirty="0" smtClean="0">
                <a:solidFill>
                  <a:schemeClr val="bg1"/>
                </a:solidFill>
                <a:latin typeface="Times New Roman" pitchFamily="18" charset="0"/>
                <a:ea typeface="微软雅黑"/>
                <a:cs typeface="Times New Roman" pitchFamily="18" charset="0"/>
              </a:rPr>
              <a:t>提纯</a:t>
            </a:r>
            <a:endParaRPr lang="zh-CN" altLang="zh-CN" sz="3500" b="1" dirty="0">
              <a:solidFill>
                <a:schemeClr val="bg1"/>
              </a:solidFill>
              <a:latin typeface="Times New Roman" pitchFamily="18" charset="0"/>
              <a:ea typeface="微软雅黑"/>
              <a:cs typeface="Times New Roman" pitchFamily="18" charset="0"/>
            </a:endParaRPr>
          </a:p>
        </p:txBody>
      </p:sp>
      <p:grpSp>
        <p:nvGrpSpPr>
          <p:cNvPr id="7" name="组合 6"/>
          <p:cNvGrpSpPr/>
          <p:nvPr/>
        </p:nvGrpSpPr>
        <p:grpSpPr>
          <a:xfrm>
            <a:off x="-25474" y="4082529"/>
            <a:ext cx="936104" cy="1507504"/>
            <a:chOff x="1636272" y="4786031"/>
            <a:chExt cx="839787" cy="1212851"/>
          </a:xfrm>
        </p:grpSpPr>
        <p:sp>
          <p:nvSpPr>
            <p:cNvPr id="8" name="矩形 7"/>
            <p:cNvSpPr/>
            <p:nvPr/>
          </p:nvSpPr>
          <p:spPr>
            <a:xfrm>
              <a:off x="1636272" y="4786031"/>
              <a:ext cx="839787" cy="12128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9" name="任意多边形 8"/>
            <p:cNvSpPr/>
            <p:nvPr/>
          </p:nvSpPr>
          <p:spPr>
            <a:xfrm>
              <a:off x="1636272" y="4786032"/>
              <a:ext cx="839787" cy="1212850"/>
            </a:xfrm>
            <a:custGeom>
              <a:avLst/>
              <a:gdLst/>
              <a:ahLst/>
              <a:cxnLst/>
              <a:rect l="l" t="t" r="r" b="b"/>
              <a:pathLst>
                <a:path w="839788" h="1212850">
                  <a:moveTo>
                    <a:pt x="491011" y="1041838"/>
                  </a:moveTo>
                  <a:lnTo>
                    <a:pt x="579890" y="1041838"/>
                  </a:lnTo>
                  <a:cubicBezTo>
                    <a:pt x="567974" y="1050563"/>
                    <a:pt x="552966" y="1058442"/>
                    <a:pt x="534864" y="1065474"/>
                  </a:cubicBezTo>
                  <a:cubicBezTo>
                    <a:pt x="517024" y="1059223"/>
                    <a:pt x="502406" y="1051345"/>
                    <a:pt x="491011" y="1041838"/>
                  </a:cubicBezTo>
                  <a:close/>
                  <a:moveTo>
                    <a:pt x="488081" y="1019960"/>
                  </a:moveTo>
                  <a:cubicBezTo>
                    <a:pt x="473496" y="1037801"/>
                    <a:pt x="454223" y="1052582"/>
                    <a:pt x="430261" y="1064302"/>
                  </a:cubicBezTo>
                  <a:cubicBezTo>
                    <a:pt x="433777" y="1067688"/>
                    <a:pt x="436968" y="1071269"/>
                    <a:pt x="439833" y="1075045"/>
                  </a:cubicBezTo>
                  <a:cubicBezTo>
                    <a:pt x="454353" y="1067623"/>
                    <a:pt x="467799" y="1058344"/>
                    <a:pt x="480170" y="1047210"/>
                  </a:cubicBezTo>
                  <a:cubicBezTo>
                    <a:pt x="490067" y="1056391"/>
                    <a:pt x="502341" y="1064497"/>
                    <a:pt x="516991" y="1071529"/>
                  </a:cubicBezTo>
                  <a:cubicBezTo>
                    <a:pt x="498890" y="1076738"/>
                    <a:pt x="473691" y="1082012"/>
                    <a:pt x="441396" y="1087352"/>
                  </a:cubicBezTo>
                  <a:cubicBezTo>
                    <a:pt x="444912" y="1091910"/>
                    <a:pt x="447907" y="1096337"/>
                    <a:pt x="450381" y="1100635"/>
                  </a:cubicBezTo>
                  <a:cubicBezTo>
                    <a:pt x="483263" y="1094188"/>
                    <a:pt x="511294" y="1086928"/>
                    <a:pt x="534474" y="1078854"/>
                  </a:cubicBezTo>
                  <a:cubicBezTo>
                    <a:pt x="557133" y="1087384"/>
                    <a:pt x="584317" y="1093863"/>
                    <a:pt x="616027" y="1098291"/>
                  </a:cubicBezTo>
                  <a:cubicBezTo>
                    <a:pt x="618631" y="1093472"/>
                    <a:pt x="621692" y="1088133"/>
                    <a:pt x="625208" y="1082273"/>
                  </a:cubicBezTo>
                  <a:cubicBezTo>
                    <a:pt x="598056" y="1080254"/>
                    <a:pt x="574290" y="1076576"/>
                    <a:pt x="553910" y="1071236"/>
                  </a:cubicBezTo>
                  <a:cubicBezTo>
                    <a:pt x="573574" y="1062381"/>
                    <a:pt x="589721" y="1052321"/>
                    <a:pt x="602353" y="1041057"/>
                  </a:cubicBezTo>
                  <a:lnTo>
                    <a:pt x="602353" y="1030509"/>
                  </a:lnTo>
                  <a:lnTo>
                    <a:pt x="496676" y="1030509"/>
                  </a:lnTo>
                  <a:cubicBezTo>
                    <a:pt x="499671" y="1027123"/>
                    <a:pt x="502601" y="1023607"/>
                    <a:pt x="505466" y="1019960"/>
                  </a:cubicBezTo>
                  <a:close/>
                  <a:moveTo>
                    <a:pt x="774250" y="1002966"/>
                  </a:moveTo>
                  <a:cubicBezTo>
                    <a:pt x="736094" y="1016770"/>
                    <a:pt x="691036" y="1031550"/>
                    <a:pt x="639077" y="1047308"/>
                  </a:cubicBezTo>
                  <a:lnTo>
                    <a:pt x="645132" y="1064107"/>
                  </a:lnTo>
                  <a:cubicBezTo>
                    <a:pt x="685892" y="1049912"/>
                    <a:pt x="728932" y="1035197"/>
                    <a:pt x="774250" y="1019960"/>
                  </a:cubicBezTo>
                  <a:cubicBezTo>
                    <a:pt x="773859" y="1017356"/>
                    <a:pt x="773859" y="1011691"/>
                    <a:pt x="774250" y="1002966"/>
                  </a:cubicBezTo>
                  <a:close/>
                  <a:moveTo>
                    <a:pt x="30797" y="988902"/>
                  </a:moveTo>
                  <a:lnTo>
                    <a:pt x="30797" y="1006091"/>
                  </a:lnTo>
                  <a:lnTo>
                    <a:pt x="224962" y="1006091"/>
                  </a:lnTo>
                  <a:lnTo>
                    <a:pt x="224962" y="988902"/>
                  </a:lnTo>
                  <a:close/>
                  <a:moveTo>
                    <a:pt x="473431" y="987534"/>
                  </a:moveTo>
                  <a:lnTo>
                    <a:pt x="588289" y="987534"/>
                  </a:lnTo>
                  <a:lnTo>
                    <a:pt x="588289" y="1003161"/>
                  </a:lnTo>
                  <a:lnTo>
                    <a:pt x="473431" y="1003161"/>
                  </a:lnTo>
                  <a:close/>
                  <a:moveTo>
                    <a:pt x="326538" y="983042"/>
                  </a:moveTo>
                  <a:lnTo>
                    <a:pt x="326538" y="1071139"/>
                  </a:lnTo>
                  <a:cubicBezTo>
                    <a:pt x="326538" y="1086245"/>
                    <a:pt x="334481" y="1093798"/>
                    <a:pt x="350369" y="1093798"/>
                  </a:cubicBezTo>
                  <a:lnTo>
                    <a:pt x="384357" y="1093798"/>
                  </a:lnTo>
                  <a:cubicBezTo>
                    <a:pt x="400245" y="1093798"/>
                    <a:pt x="409295" y="1086701"/>
                    <a:pt x="411509" y="1072506"/>
                  </a:cubicBezTo>
                  <a:cubicBezTo>
                    <a:pt x="413072" y="1063911"/>
                    <a:pt x="414244" y="1054665"/>
                    <a:pt x="415025" y="1044768"/>
                  </a:cubicBezTo>
                  <a:cubicBezTo>
                    <a:pt x="406300" y="1041382"/>
                    <a:pt x="401417" y="1039494"/>
                    <a:pt x="400375" y="1039103"/>
                  </a:cubicBezTo>
                  <a:cubicBezTo>
                    <a:pt x="399724" y="1049782"/>
                    <a:pt x="398682" y="1059353"/>
                    <a:pt x="397249" y="1067818"/>
                  </a:cubicBezTo>
                  <a:cubicBezTo>
                    <a:pt x="395947" y="1075631"/>
                    <a:pt x="390738" y="1079538"/>
                    <a:pt x="381623" y="1079538"/>
                  </a:cubicBezTo>
                  <a:lnTo>
                    <a:pt x="355057" y="1079538"/>
                  </a:lnTo>
                  <a:cubicBezTo>
                    <a:pt x="345941" y="1079538"/>
                    <a:pt x="341383" y="1075501"/>
                    <a:pt x="341383" y="1067427"/>
                  </a:cubicBezTo>
                  <a:lnTo>
                    <a:pt x="341383" y="1042229"/>
                  </a:lnTo>
                  <a:cubicBezTo>
                    <a:pt x="361177" y="1032071"/>
                    <a:pt x="381037" y="1017877"/>
                    <a:pt x="400961" y="999645"/>
                  </a:cubicBezTo>
                  <a:lnTo>
                    <a:pt x="388655" y="990465"/>
                  </a:lnTo>
                  <a:cubicBezTo>
                    <a:pt x="374200" y="1004399"/>
                    <a:pt x="358443" y="1016314"/>
                    <a:pt x="341383" y="1026211"/>
                  </a:cubicBezTo>
                  <a:lnTo>
                    <a:pt x="341383" y="983042"/>
                  </a:lnTo>
                  <a:close/>
                  <a:moveTo>
                    <a:pt x="473431" y="960578"/>
                  </a:moveTo>
                  <a:lnTo>
                    <a:pt x="588289" y="960578"/>
                  </a:lnTo>
                  <a:lnTo>
                    <a:pt x="588289" y="976010"/>
                  </a:lnTo>
                  <a:lnTo>
                    <a:pt x="473431" y="976010"/>
                  </a:lnTo>
                  <a:close/>
                  <a:moveTo>
                    <a:pt x="671503" y="955304"/>
                  </a:moveTo>
                  <a:lnTo>
                    <a:pt x="663103" y="968001"/>
                  </a:lnTo>
                  <a:cubicBezTo>
                    <a:pt x="682637" y="976856"/>
                    <a:pt x="704970" y="988120"/>
                    <a:pt x="730104" y="1001794"/>
                  </a:cubicBezTo>
                  <a:lnTo>
                    <a:pt x="739089" y="986948"/>
                  </a:lnTo>
                  <a:cubicBezTo>
                    <a:pt x="721379" y="977833"/>
                    <a:pt x="698850" y="967285"/>
                    <a:pt x="671503" y="955304"/>
                  </a:cubicBezTo>
                  <a:close/>
                  <a:moveTo>
                    <a:pt x="643374" y="923269"/>
                  </a:moveTo>
                  <a:lnTo>
                    <a:pt x="643374" y="939286"/>
                  </a:lnTo>
                  <a:lnTo>
                    <a:pt x="789291" y="939286"/>
                  </a:lnTo>
                  <a:cubicBezTo>
                    <a:pt x="788770" y="978354"/>
                    <a:pt x="787858" y="1013514"/>
                    <a:pt x="786556" y="1044768"/>
                  </a:cubicBezTo>
                  <a:cubicBezTo>
                    <a:pt x="786035" y="1055968"/>
                    <a:pt x="783626" y="1063911"/>
                    <a:pt x="779329" y="1068599"/>
                  </a:cubicBezTo>
                  <a:cubicBezTo>
                    <a:pt x="774771" y="1073287"/>
                    <a:pt x="767087" y="1075566"/>
                    <a:pt x="756279" y="1075436"/>
                  </a:cubicBezTo>
                  <a:cubicBezTo>
                    <a:pt x="747944" y="1075436"/>
                    <a:pt x="735443" y="1074850"/>
                    <a:pt x="718774" y="1073678"/>
                  </a:cubicBezTo>
                  <a:cubicBezTo>
                    <a:pt x="720337" y="1080710"/>
                    <a:pt x="721379" y="1086766"/>
                    <a:pt x="721899" y="1091844"/>
                  </a:cubicBezTo>
                  <a:cubicBezTo>
                    <a:pt x="735052" y="1092365"/>
                    <a:pt x="747228" y="1092626"/>
                    <a:pt x="758427" y="1092626"/>
                  </a:cubicBezTo>
                  <a:cubicBezTo>
                    <a:pt x="786947" y="1092626"/>
                    <a:pt x="801792" y="1078041"/>
                    <a:pt x="802964" y="1048870"/>
                  </a:cubicBezTo>
                  <a:cubicBezTo>
                    <a:pt x="804136" y="1026602"/>
                    <a:pt x="805373" y="984735"/>
                    <a:pt x="806676" y="923269"/>
                  </a:cubicBezTo>
                  <a:close/>
                  <a:moveTo>
                    <a:pt x="354080" y="909009"/>
                  </a:moveTo>
                  <a:cubicBezTo>
                    <a:pt x="340797" y="937398"/>
                    <a:pt x="322501" y="960318"/>
                    <a:pt x="299190" y="977768"/>
                  </a:cubicBezTo>
                  <a:cubicBezTo>
                    <a:pt x="303097" y="981284"/>
                    <a:pt x="306613" y="985060"/>
                    <a:pt x="309739" y="989097"/>
                  </a:cubicBezTo>
                  <a:cubicBezTo>
                    <a:pt x="328621" y="973991"/>
                    <a:pt x="345550" y="953937"/>
                    <a:pt x="360526" y="928933"/>
                  </a:cubicBezTo>
                  <a:cubicBezTo>
                    <a:pt x="375632" y="955239"/>
                    <a:pt x="393603" y="974577"/>
                    <a:pt x="414439" y="986948"/>
                  </a:cubicBezTo>
                  <a:cubicBezTo>
                    <a:pt x="417304" y="983042"/>
                    <a:pt x="420820" y="978744"/>
                    <a:pt x="424987" y="974056"/>
                  </a:cubicBezTo>
                  <a:cubicBezTo>
                    <a:pt x="402719" y="962727"/>
                    <a:pt x="384292" y="942998"/>
                    <a:pt x="369707" y="914869"/>
                  </a:cubicBezTo>
                  <a:lnTo>
                    <a:pt x="373223" y="909009"/>
                  </a:lnTo>
                  <a:close/>
                  <a:moveTo>
                    <a:pt x="265006" y="907056"/>
                  </a:moveTo>
                  <a:cubicBezTo>
                    <a:pt x="262662" y="916692"/>
                    <a:pt x="259863" y="926915"/>
                    <a:pt x="256607" y="937724"/>
                  </a:cubicBezTo>
                  <a:lnTo>
                    <a:pt x="232580" y="937724"/>
                  </a:lnTo>
                  <a:lnTo>
                    <a:pt x="232580" y="951006"/>
                  </a:lnTo>
                  <a:lnTo>
                    <a:pt x="252700" y="951006"/>
                  </a:lnTo>
                  <a:cubicBezTo>
                    <a:pt x="247491" y="967675"/>
                    <a:pt x="241501" y="985581"/>
                    <a:pt x="234729" y="1004724"/>
                  </a:cubicBezTo>
                  <a:lnTo>
                    <a:pt x="234729" y="1017030"/>
                  </a:lnTo>
                  <a:lnTo>
                    <a:pt x="272625" y="1017030"/>
                  </a:lnTo>
                  <a:lnTo>
                    <a:pt x="272625" y="1044964"/>
                  </a:lnTo>
                  <a:cubicBezTo>
                    <a:pt x="259211" y="1046526"/>
                    <a:pt x="245147" y="1047959"/>
                    <a:pt x="230432" y="1049261"/>
                  </a:cubicBezTo>
                  <a:lnTo>
                    <a:pt x="231994" y="1063911"/>
                  </a:lnTo>
                  <a:cubicBezTo>
                    <a:pt x="245408" y="1062218"/>
                    <a:pt x="258951" y="1060525"/>
                    <a:pt x="272625" y="1058832"/>
                  </a:cubicBezTo>
                  <a:lnTo>
                    <a:pt x="272625" y="1100439"/>
                  </a:lnTo>
                  <a:lnTo>
                    <a:pt x="286689" y="1100439"/>
                  </a:lnTo>
                  <a:lnTo>
                    <a:pt x="286689" y="1057270"/>
                  </a:lnTo>
                  <a:cubicBezTo>
                    <a:pt x="295544" y="1056228"/>
                    <a:pt x="304464" y="1055186"/>
                    <a:pt x="313450" y="1054144"/>
                  </a:cubicBezTo>
                  <a:cubicBezTo>
                    <a:pt x="313710" y="1047763"/>
                    <a:pt x="313906" y="1042945"/>
                    <a:pt x="314036" y="1039689"/>
                  </a:cubicBezTo>
                  <a:cubicBezTo>
                    <a:pt x="305311" y="1040992"/>
                    <a:pt x="296195" y="1042229"/>
                    <a:pt x="286689" y="1043401"/>
                  </a:cubicBezTo>
                  <a:lnTo>
                    <a:pt x="286689" y="1017030"/>
                  </a:lnTo>
                  <a:lnTo>
                    <a:pt x="311692" y="1017030"/>
                  </a:lnTo>
                  <a:lnTo>
                    <a:pt x="311692" y="1003747"/>
                  </a:lnTo>
                  <a:lnTo>
                    <a:pt x="286689" y="1003747"/>
                  </a:lnTo>
                  <a:lnTo>
                    <a:pt x="286689" y="960969"/>
                  </a:lnTo>
                  <a:lnTo>
                    <a:pt x="272625" y="960969"/>
                  </a:lnTo>
                  <a:lnTo>
                    <a:pt x="272625" y="1003747"/>
                  </a:lnTo>
                  <a:lnTo>
                    <a:pt x="249184" y="1003747"/>
                  </a:lnTo>
                  <a:cubicBezTo>
                    <a:pt x="255174" y="987079"/>
                    <a:pt x="261165" y="969498"/>
                    <a:pt x="267155" y="951006"/>
                  </a:cubicBezTo>
                  <a:lnTo>
                    <a:pt x="314622" y="951006"/>
                  </a:lnTo>
                  <a:lnTo>
                    <a:pt x="314622" y="937724"/>
                  </a:lnTo>
                  <a:lnTo>
                    <a:pt x="271453" y="937724"/>
                  </a:lnTo>
                  <a:cubicBezTo>
                    <a:pt x="274317" y="928868"/>
                    <a:pt x="277182" y="919753"/>
                    <a:pt x="280047" y="910376"/>
                  </a:cubicBezTo>
                  <a:close/>
                  <a:moveTo>
                    <a:pt x="476556" y="906274"/>
                  </a:moveTo>
                  <a:cubicBezTo>
                    <a:pt x="464315" y="928933"/>
                    <a:pt x="448884" y="947556"/>
                    <a:pt x="430261" y="962141"/>
                  </a:cubicBezTo>
                  <a:cubicBezTo>
                    <a:pt x="434038" y="966568"/>
                    <a:pt x="437033" y="970670"/>
                    <a:pt x="439247" y="974447"/>
                  </a:cubicBezTo>
                  <a:cubicBezTo>
                    <a:pt x="446474" y="968001"/>
                    <a:pt x="453376" y="961099"/>
                    <a:pt x="459953" y="953741"/>
                  </a:cubicBezTo>
                  <a:lnTo>
                    <a:pt x="459953" y="1022304"/>
                  </a:lnTo>
                  <a:lnTo>
                    <a:pt x="473431" y="1022304"/>
                  </a:lnTo>
                  <a:lnTo>
                    <a:pt x="473431" y="1015272"/>
                  </a:lnTo>
                  <a:lnTo>
                    <a:pt x="588289" y="1015272"/>
                  </a:lnTo>
                  <a:lnTo>
                    <a:pt x="588289" y="1020351"/>
                  </a:lnTo>
                  <a:lnTo>
                    <a:pt x="601963" y="1020351"/>
                  </a:lnTo>
                  <a:lnTo>
                    <a:pt x="601963" y="948467"/>
                  </a:lnTo>
                  <a:lnTo>
                    <a:pt x="464445" y="948467"/>
                  </a:lnTo>
                  <a:cubicBezTo>
                    <a:pt x="468222" y="944039"/>
                    <a:pt x="471868" y="939416"/>
                    <a:pt x="475384" y="934598"/>
                  </a:cubicBezTo>
                  <a:lnTo>
                    <a:pt x="621496" y="934598"/>
                  </a:lnTo>
                  <a:lnTo>
                    <a:pt x="621496" y="922097"/>
                  </a:lnTo>
                  <a:lnTo>
                    <a:pt x="484077" y="922097"/>
                  </a:lnTo>
                  <a:cubicBezTo>
                    <a:pt x="487397" y="917018"/>
                    <a:pt x="490621" y="911744"/>
                    <a:pt x="493746" y="906274"/>
                  </a:cubicBezTo>
                  <a:close/>
                  <a:moveTo>
                    <a:pt x="377695" y="562609"/>
                  </a:moveTo>
                  <a:cubicBezTo>
                    <a:pt x="380219" y="562535"/>
                    <a:pt x="381927" y="564167"/>
                    <a:pt x="383486" y="565281"/>
                  </a:cubicBezTo>
                  <a:cubicBezTo>
                    <a:pt x="385045" y="566395"/>
                    <a:pt x="386456" y="567286"/>
                    <a:pt x="387050" y="569290"/>
                  </a:cubicBezTo>
                  <a:cubicBezTo>
                    <a:pt x="387644" y="571295"/>
                    <a:pt x="388980" y="572705"/>
                    <a:pt x="387050" y="577308"/>
                  </a:cubicBezTo>
                  <a:cubicBezTo>
                    <a:pt x="385120" y="581911"/>
                    <a:pt x="378660" y="590745"/>
                    <a:pt x="375468" y="596907"/>
                  </a:cubicBezTo>
                  <a:lnTo>
                    <a:pt x="373531" y="601176"/>
                  </a:lnTo>
                  <a:lnTo>
                    <a:pt x="373362" y="600651"/>
                  </a:lnTo>
                  <a:cubicBezTo>
                    <a:pt x="371375" y="596879"/>
                    <a:pt x="368730" y="596572"/>
                    <a:pt x="368340" y="593343"/>
                  </a:cubicBezTo>
                  <a:cubicBezTo>
                    <a:pt x="367820" y="589037"/>
                    <a:pt x="371236" y="583395"/>
                    <a:pt x="371904" y="579980"/>
                  </a:cubicBezTo>
                  <a:cubicBezTo>
                    <a:pt x="372572" y="576565"/>
                    <a:pt x="372498" y="575229"/>
                    <a:pt x="372349" y="572854"/>
                  </a:cubicBezTo>
                  <a:cubicBezTo>
                    <a:pt x="372201" y="570478"/>
                    <a:pt x="370567" y="569736"/>
                    <a:pt x="371013" y="565726"/>
                  </a:cubicBezTo>
                  <a:lnTo>
                    <a:pt x="371200" y="564810"/>
                  </a:lnTo>
                  <a:lnTo>
                    <a:pt x="372172" y="564498"/>
                  </a:lnTo>
                  <a:cubicBezTo>
                    <a:pt x="375120" y="563389"/>
                    <a:pt x="375802" y="562665"/>
                    <a:pt x="377695" y="562609"/>
                  </a:cubicBezTo>
                  <a:close/>
                  <a:moveTo>
                    <a:pt x="597223" y="524280"/>
                  </a:moveTo>
                  <a:cubicBezTo>
                    <a:pt x="594806" y="524399"/>
                    <a:pt x="592524" y="524819"/>
                    <a:pt x="590899" y="525351"/>
                  </a:cubicBezTo>
                  <a:cubicBezTo>
                    <a:pt x="587650" y="526415"/>
                    <a:pt x="587034" y="530000"/>
                    <a:pt x="584849" y="531400"/>
                  </a:cubicBezTo>
                  <a:cubicBezTo>
                    <a:pt x="582664" y="532801"/>
                    <a:pt x="579695" y="532577"/>
                    <a:pt x="577790" y="533753"/>
                  </a:cubicBezTo>
                  <a:cubicBezTo>
                    <a:pt x="575885" y="534930"/>
                    <a:pt x="573700" y="536217"/>
                    <a:pt x="573420" y="538458"/>
                  </a:cubicBezTo>
                  <a:cubicBezTo>
                    <a:pt x="573140" y="540699"/>
                    <a:pt x="575661" y="543892"/>
                    <a:pt x="576109" y="547197"/>
                  </a:cubicBezTo>
                  <a:cubicBezTo>
                    <a:pt x="576557" y="550502"/>
                    <a:pt x="575941" y="554479"/>
                    <a:pt x="576109" y="558288"/>
                  </a:cubicBezTo>
                  <a:cubicBezTo>
                    <a:pt x="576277" y="562097"/>
                    <a:pt x="576950" y="567474"/>
                    <a:pt x="577118" y="570051"/>
                  </a:cubicBezTo>
                  <a:cubicBezTo>
                    <a:pt x="577286" y="572628"/>
                    <a:pt x="577006" y="571060"/>
                    <a:pt x="577118" y="573748"/>
                  </a:cubicBezTo>
                  <a:cubicBezTo>
                    <a:pt x="577230" y="576437"/>
                    <a:pt x="577902" y="582151"/>
                    <a:pt x="577790" y="586184"/>
                  </a:cubicBezTo>
                  <a:cubicBezTo>
                    <a:pt x="577678" y="590217"/>
                    <a:pt x="577342" y="596659"/>
                    <a:pt x="576445" y="597947"/>
                  </a:cubicBezTo>
                  <a:cubicBezTo>
                    <a:pt x="575549" y="599236"/>
                    <a:pt x="573980" y="595202"/>
                    <a:pt x="572412" y="593914"/>
                  </a:cubicBezTo>
                  <a:cubicBezTo>
                    <a:pt x="570843" y="592625"/>
                    <a:pt x="569218" y="591898"/>
                    <a:pt x="567033" y="590217"/>
                  </a:cubicBezTo>
                  <a:cubicBezTo>
                    <a:pt x="564848" y="588537"/>
                    <a:pt x="562103" y="585623"/>
                    <a:pt x="559302" y="583831"/>
                  </a:cubicBezTo>
                  <a:cubicBezTo>
                    <a:pt x="556501" y="582039"/>
                    <a:pt x="552691" y="580078"/>
                    <a:pt x="550226" y="579462"/>
                  </a:cubicBezTo>
                  <a:cubicBezTo>
                    <a:pt x="547761" y="578846"/>
                    <a:pt x="546025" y="579294"/>
                    <a:pt x="544511" y="580134"/>
                  </a:cubicBezTo>
                  <a:cubicBezTo>
                    <a:pt x="542998" y="580975"/>
                    <a:pt x="542886" y="583719"/>
                    <a:pt x="541150" y="584503"/>
                  </a:cubicBezTo>
                  <a:cubicBezTo>
                    <a:pt x="539413" y="585287"/>
                    <a:pt x="535716" y="584559"/>
                    <a:pt x="534091" y="584839"/>
                  </a:cubicBezTo>
                  <a:cubicBezTo>
                    <a:pt x="532466" y="585119"/>
                    <a:pt x="531290" y="584727"/>
                    <a:pt x="531402" y="586184"/>
                  </a:cubicBezTo>
                  <a:cubicBezTo>
                    <a:pt x="531514" y="587640"/>
                    <a:pt x="533755" y="591730"/>
                    <a:pt x="534763" y="593577"/>
                  </a:cubicBezTo>
                  <a:cubicBezTo>
                    <a:pt x="535772" y="595426"/>
                    <a:pt x="536892" y="595594"/>
                    <a:pt x="537452" y="597275"/>
                  </a:cubicBezTo>
                  <a:cubicBezTo>
                    <a:pt x="538012" y="598956"/>
                    <a:pt x="538124" y="600412"/>
                    <a:pt x="538124" y="603660"/>
                  </a:cubicBezTo>
                  <a:cubicBezTo>
                    <a:pt x="538124" y="606910"/>
                    <a:pt x="537060" y="613351"/>
                    <a:pt x="537452" y="616769"/>
                  </a:cubicBezTo>
                  <a:cubicBezTo>
                    <a:pt x="537844" y="620185"/>
                    <a:pt x="540365" y="621978"/>
                    <a:pt x="540477" y="624162"/>
                  </a:cubicBezTo>
                  <a:cubicBezTo>
                    <a:pt x="540589" y="626347"/>
                    <a:pt x="539245" y="628140"/>
                    <a:pt x="538124" y="629876"/>
                  </a:cubicBezTo>
                  <a:cubicBezTo>
                    <a:pt x="537004" y="631612"/>
                    <a:pt x="535323" y="632901"/>
                    <a:pt x="533755" y="634581"/>
                  </a:cubicBezTo>
                  <a:cubicBezTo>
                    <a:pt x="533755" y="634581"/>
                    <a:pt x="530786" y="638838"/>
                    <a:pt x="528713" y="639959"/>
                  </a:cubicBezTo>
                  <a:cubicBezTo>
                    <a:pt x="526640" y="641079"/>
                    <a:pt x="523447" y="640407"/>
                    <a:pt x="521318" y="641303"/>
                  </a:cubicBezTo>
                  <a:cubicBezTo>
                    <a:pt x="519188" y="642199"/>
                    <a:pt x="517564" y="644608"/>
                    <a:pt x="515939" y="645337"/>
                  </a:cubicBezTo>
                  <a:cubicBezTo>
                    <a:pt x="514314" y="646065"/>
                    <a:pt x="513698" y="645505"/>
                    <a:pt x="511569" y="645673"/>
                  </a:cubicBezTo>
                  <a:cubicBezTo>
                    <a:pt x="511569" y="645673"/>
                    <a:pt x="505127" y="645673"/>
                    <a:pt x="503166" y="646345"/>
                  </a:cubicBezTo>
                  <a:cubicBezTo>
                    <a:pt x="501205" y="647017"/>
                    <a:pt x="500757" y="647970"/>
                    <a:pt x="499805" y="649705"/>
                  </a:cubicBezTo>
                  <a:cubicBezTo>
                    <a:pt x="498852" y="651442"/>
                    <a:pt x="497844" y="655139"/>
                    <a:pt x="497452" y="656764"/>
                  </a:cubicBezTo>
                  <a:cubicBezTo>
                    <a:pt x="497059" y="658388"/>
                    <a:pt x="498908" y="658612"/>
                    <a:pt x="497452" y="659452"/>
                  </a:cubicBezTo>
                  <a:cubicBezTo>
                    <a:pt x="495995" y="660292"/>
                    <a:pt x="490784" y="661021"/>
                    <a:pt x="488711" y="661805"/>
                  </a:cubicBezTo>
                  <a:cubicBezTo>
                    <a:pt x="486638" y="662589"/>
                    <a:pt x="486582" y="663766"/>
                    <a:pt x="485014" y="664158"/>
                  </a:cubicBezTo>
                  <a:cubicBezTo>
                    <a:pt x="483445" y="664550"/>
                    <a:pt x="483389" y="663934"/>
                    <a:pt x="479300" y="664158"/>
                  </a:cubicBezTo>
                  <a:cubicBezTo>
                    <a:pt x="475210" y="664382"/>
                    <a:pt x="464565" y="664494"/>
                    <a:pt x="460475" y="665502"/>
                  </a:cubicBezTo>
                  <a:cubicBezTo>
                    <a:pt x="456386" y="666511"/>
                    <a:pt x="455881" y="667910"/>
                    <a:pt x="454761" y="670207"/>
                  </a:cubicBezTo>
                  <a:cubicBezTo>
                    <a:pt x="453640" y="672504"/>
                    <a:pt x="452408" y="676425"/>
                    <a:pt x="453753" y="679282"/>
                  </a:cubicBezTo>
                  <a:cubicBezTo>
                    <a:pt x="455097" y="682139"/>
                    <a:pt x="460363" y="685220"/>
                    <a:pt x="462828" y="687348"/>
                  </a:cubicBezTo>
                  <a:cubicBezTo>
                    <a:pt x="465293" y="689477"/>
                    <a:pt x="466133" y="690877"/>
                    <a:pt x="468542" y="692054"/>
                  </a:cubicBezTo>
                  <a:cubicBezTo>
                    <a:pt x="470952" y="693230"/>
                    <a:pt x="475826" y="695134"/>
                    <a:pt x="477283" y="694407"/>
                  </a:cubicBezTo>
                  <a:cubicBezTo>
                    <a:pt x="478739" y="693678"/>
                    <a:pt x="478907" y="690765"/>
                    <a:pt x="479972" y="689701"/>
                  </a:cubicBezTo>
                  <a:cubicBezTo>
                    <a:pt x="481036" y="688636"/>
                    <a:pt x="481540" y="688917"/>
                    <a:pt x="483669" y="688020"/>
                  </a:cubicBezTo>
                  <a:cubicBezTo>
                    <a:pt x="485798" y="687124"/>
                    <a:pt x="489271" y="686003"/>
                    <a:pt x="492745" y="684324"/>
                  </a:cubicBezTo>
                  <a:cubicBezTo>
                    <a:pt x="496219" y="682643"/>
                    <a:pt x="500197" y="680234"/>
                    <a:pt x="504510" y="677937"/>
                  </a:cubicBezTo>
                  <a:cubicBezTo>
                    <a:pt x="508824" y="675642"/>
                    <a:pt x="514258" y="672616"/>
                    <a:pt x="518628" y="670543"/>
                  </a:cubicBezTo>
                  <a:cubicBezTo>
                    <a:pt x="522999" y="668471"/>
                    <a:pt x="526136" y="667686"/>
                    <a:pt x="530730" y="665502"/>
                  </a:cubicBezTo>
                  <a:cubicBezTo>
                    <a:pt x="535323" y="663318"/>
                    <a:pt x="540533" y="658892"/>
                    <a:pt x="546193" y="657436"/>
                  </a:cubicBezTo>
                  <a:cubicBezTo>
                    <a:pt x="551851" y="655980"/>
                    <a:pt x="560198" y="657044"/>
                    <a:pt x="564680" y="656764"/>
                  </a:cubicBezTo>
                  <a:cubicBezTo>
                    <a:pt x="569161" y="656484"/>
                    <a:pt x="570507" y="655588"/>
                    <a:pt x="573084" y="655756"/>
                  </a:cubicBezTo>
                  <a:cubicBezTo>
                    <a:pt x="575661" y="655924"/>
                    <a:pt x="578798" y="656260"/>
                    <a:pt x="580143" y="657771"/>
                  </a:cubicBezTo>
                  <a:cubicBezTo>
                    <a:pt x="581487" y="659284"/>
                    <a:pt x="581263" y="662421"/>
                    <a:pt x="581151" y="664830"/>
                  </a:cubicBezTo>
                  <a:cubicBezTo>
                    <a:pt x="581039" y="667238"/>
                    <a:pt x="579415" y="669871"/>
                    <a:pt x="579471" y="672224"/>
                  </a:cubicBezTo>
                  <a:cubicBezTo>
                    <a:pt x="579527" y="674577"/>
                    <a:pt x="581095" y="676761"/>
                    <a:pt x="581487" y="678946"/>
                  </a:cubicBezTo>
                  <a:cubicBezTo>
                    <a:pt x="581880" y="681131"/>
                    <a:pt x="581375" y="683091"/>
                    <a:pt x="581824" y="685332"/>
                  </a:cubicBezTo>
                  <a:cubicBezTo>
                    <a:pt x="582272" y="687572"/>
                    <a:pt x="584737" y="691270"/>
                    <a:pt x="584176" y="692390"/>
                  </a:cubicBezTo>
                  <a:cubicBezTo>
                    <a:pt x="583616" y="693510"/>
                    <a:pt x="580031" y="692782"/>
                    <a:pt x="578462" y="692054"/>
                  </a:cubicBezTo>
                  <a:cubicBezTo>
                    <a:pt x="576894" y="691325"/>
                    <a:pt x="576726" y="689757"/>
                    <a:pt x="574765" y="688020"/>
                  </a:cubicBezTo>
                  <a:cubicBezTo>
                    <a:pt x="572804" y="686284"/>
                    <a:pt x="569330" y="682867"/>
                    <a:pt x="566697" y="681635"/>
                  </a:cubicBezTo>
                  <a:cubicBezTo>
                    <a:pt x="564064" y="680402"/>
                    <a:pt x="561599" y="679842"/>
                    <a:pt x="558966" y="680626"/>
                  </a:cubicBezTo>
                  <a:cubicBezTo>
                    <a:pt x="556333" y="681411"/>
                    <a:pt x="553531" y="684884"/>
                    <a:pt x="550898" y="686340"/>
                  </a:cubicBezTo>
                  <a:cubicBezTo>
                    <a:pt x="548265" y="687796"/>
                    <a:pt x="545856" y="687908"/>
                    <a:pt x="543166" y="689365"/>
                  </a:cubicBezTo>
                  <a:cubicBezTo>
                    <a:pt x="540477" y="690821"/>
                    <a:pt x="538012" y="693510"/>
                    <a:pt x="534763" y="695078"/>
                  </a:cubicBezTo>
                  <a:cubicBezTo>
                    <a:pt x="531514" y="696647"/>
                    <a:pt x="527480" y="696983"/>
                    <a:pt x="523671" y="698775"/>
                  </a:cubicBezTo>
                  <a:cubicBezTo>
                    <a:pt x="519861" y="700568"/>
                    <a:pt x="514594" y="703929"/>
                    <a:pt x="511905" y="705833"/>
                  </a:cubicBezTo>
                  <a:cubicBezTo>
                    <a:pt x="509216" y="707738"/>
                    <a:pt x="506695" y="708242"/>
                    <a:pt x="507536" y="710203"/>
                  </a:cubicBezTo>
                  <a:cubicBezTo>
                    <a:pt x="508376" y="712164"/>
                    <a:pt x="513642" y="717261"/>
                    <a:pt x="516947" y="717597"/>
                  </a:cubicBezTo>
                  <a:cubicBezTo>
                    <a:pt x="520253" y="717933"/>
                    <a:pt x="524343" y="713787"/>
                    <a:pt x="527368" y="712220"/>
                  </a:cubicBezTo>
                  <a:cubicBezTo>
                    <a:pt x="527368" y="712220"/>
                    <a:pt x="531738" y="709026"/>
                    <a:pt x="535099" y="708186"/>
                  </a:cubicBezTo>
                  <a:cubicBezTo>
                    <a:pt x="538460" y="707346"/>
                    <a:pt x="542886" y="708466"/>
                    <a:pt x="547537" y="707178"/>
                  </a:cubicBezTo>
                  <a:cubicBezTo>
                    <a:pt x="552187" y="705889"/>
                    <a:pt x="558517" y="701521"/>
                    <a:pt x="562999" y="700456"/>
                  </a:cubicBezTo>
                  <a:cubicBezTo>
                    <a:pt x="567481" y="699392"/>
                    <a:pt x="571852" y="699112"/>
                    <a:pt x="574429" y="700792"/>
                  </a:cubicBezTo>
                  <a:cubicBezTo>
                    <a:pt x="577006" y="702473"/>
                    <a:pt x="577958" y="705497"/>
                    <a:pt x="578462" y="710539"/>
                  </a:cubicBezTo>
                  <a:cubicBezTo>
                    <a:pt x="578840" y="714319"/>
                    <a:pt x="577769" y="720653"/>
                    <a:pt x="577446" y="726065"/>
                  </a:cubicBezTo>
                  <a:cubicBezTo>
                    <a:pt x="577447" y="726759"/>
                    <a:pt x="577448" y="727453"/>
                    <a:pt x="577449" y="728148"/>
                  </a:cubicBezTo>
                  <a:lnTo>
                    <a:pt x="576781" y="730369"/>
                  </a:lnTo>
                  <a:cubicBezTo>
                    <a:pt x="574709" y="734065"/>
                    <a:pt x="571628" y="737875"/>
                    <a:pt x="569386" y="740788"/>
                  </a:cubicBezTo>
                  <a:cubicBezTo>
                    <a:pt x="567145" y="743700"/>
                    <a:pt x="564848" y="745437"/>
                    <a:pt x="563335" y="747845"/>
                  </a:cubicBezTo>
                  <a:cubicBezTo>
                    <a:pt x="561823" y="750254"/>
                    <a:pt x="562887" y="752886"/>
                    <a:pt x="560310" y="755239"/>
                  </a:cubicBezTo>
                  <a:cubicBezTo>
                    <a:pt x="557733" y="757592"/>
                    <a:pt x="551739" y="758657"/>
                    <a:pt x="547873" y="761961"/>
                  </a:cubicBezTo>
                  <a:cubicBezTo>
                    <a:pt x="544007" y="765266"/>
                    <a:pt x="540701" y="771876"/>
                    <a:pt x="537116" y="775069"/>
                  </a:cubicBezTo>
                  <a:cubicBezTo>
                    <a:pt x="533531" y="778262"/>
                    <a:pt x="530450" y="778598"/>
                    <a:pt x="526360" y="781118"/>
                  </a:cubicBezTo>
                  <a:cubicBezTo>
                    <a:pt x="522270" y="783639"/>
                    <a:pt x="516723" y="787505"/>
                    <a:pt x="512578" y="790193"/>
                  </a:cubicBezTo>
                  <a:cubicBezTo>
                    <a:pt x="512578" y="790193"/>
                    <a:pt x="505407" y="793946"/>
                    <a:pt x="501485" y="797252"/>
                  </a:cubicBezTo>
                  <a:cubicBezTo>
                    <a:pt x="497564" y="800556"/>
                    <a:pt x="493081" y="806885"/>
                    <a:pt x="489047" y="810023"/>
                  </a:cubicBezTo>
                  <a:cubicBezTo>
                    <a:pt x="485014" y="813160"/>
                    <a:pt x="479860" y="813832"/>
                    <a:pt x="477283" y="816072"/>
                  </a:cubicBezTo>
                  <a:cubicBezTo>
                    <a:pt x="474706" y="818313"/>
                    <a:pt x="472297" y="821954"/>
                    <a:pt x="473585" y="823467"/>
                  </a:cubicBezTo>
                  <a:cubicBezTo>
                    <a:pt x="474874" y="824979"/>
                    <a:pt x="481148" y="825875"/>
                    <a:pt x="485014" y="825148"/>
                  </a:cubicBezTo>
                  <a:cubicBezTo>
                    <a:pt x="488879" y="824419"/>
                    <a:pt x="492072" y="821058"/>
                    <a:pt x="496779" y="819097"/>
                  </a:cubicBezTo>
                  <a:cubicBezTo>
                    <a:pt x="501485" y="817136"/>
                    <a:pt x="508432" y="815569"/>
                    <a:pt x="513250" y="813384"/>
                  </a:cubicBezTo>
                  <a:cubicBezTo>
                    <a:pt x="518068" y="811199"/>
                    <a:pt x="520590" y="809182"/>
                    <a:pt x="525688" y="805990"/>
                  </a:cubicBezTo>
                  <a:cubicBezTo>
                    <a:pt x="530786" y="802797"/>
                    <a:pt x="538405" y="797587"/>
                    <a:pt x="543839" y="794226"/>
                  </a:cubicBezTo>
                  <a:cubicBezTo>
                    <a:pt x="549274" y="790865"/>
                    <a:pt x="553083" y="790249"/>
                    <a:pt x="558293" y="785824"/>
                  </a:cubicBezTo>
                  <a:cubicBezTo>
                    <a:pt x="563503" y="781398"/>
                    <a:pt x="570563" y="772436"/>
                    <a:pt x="575101" y="767675"/>
                  </a:cubicBezTo>
                  <a:cubicBezTo>
                    <a:pt x="579639" y="762913"/>
                    <a:pt x="581375" y="762129"/>
                    <a:pt x="585521" y="757256"/>
                  </a:cubicBezTo>
                  <a:cubicBezTo>
                    <a:pt x="588630" y="753601"/>
                    <a:pt x="593378" y="747646"/>
                    <a:pt x="596929" y="742793"/>
                  </a:cubicBezTo>
                  <a:lnTo>
                    <a:pt x="599633" y="738925"/>
                  </a:lnTo>
                  <a:lnTo>
                    <a:pt x="600312" y="738435"/>
                  </a:lnTo>
                  <a:cubicBezTo>
                    <a:pt x="605690" y="733673"/>
                    <a:pt x="610228" y="725943"/>
                    <a:pt x="615438" y="718941"/>
                  </a:cubicBezTo>
                  <a:cubicBezTo>
                    <a:pt x="620648" y="711939"/>
                    <a:pt x="626475" y="702641"/>
                    <a:pt x="631573" y="696423"/>
                  </a:cubicBezTo>
                  <a:cubicBezTo>
                    <a:pt x="636671" y="690205"/>
                    <a:pt x="641377" y="685611"/>
                    <a:pt x="646026" y="681635"/>
                  </a:cubicBezTo>
                  <a:cubicBezTo>
                    <a:pt x="650677" y="677657"/>
                    <a:pt x="657064" y="675809"/>
                    <a:pt x="659473" y="672560"/>
                  </a:cubicBezTo>
                  <a:cubicBezTo>
                    <a:pt x="661882" y="669311"/>
                    <a:pt x="661041" y="664942"/>
                    <a:pt x="660481" y="662141"/>
                  </a:cubicBezTo>
                  <a:cubicBezTo>
                    <a:pt x="659921" y="659340"/>
                    <a:pt x="656952" y="657828"/>
                    <a:pt x="656111" y="655756"/>
                  </a:cubicBezTo>
                  <a:cubicBezTo>
                    <a:pt x="655271" y="653683"/>
                    <a:pt x="656223" y="651890"/>
                    <a:pt x="655439" y="649705"/>
                  </a:cubicBezTo>
                  <a:cubicBezTo>
                    <a:pt x="654655" y="647521"/>
                    <a:pt x="653983" y="643544"/>
                    <a:pt x="651406" y="642648"/>
                  </a:cubicBezTo>
                  <a:cubicBezTo>
                    <a:pt x="648829" y="641751"/>
                    <a:pt x="643618" y="643880"/>
                    <a:pt x="639976" y="644328"/>
                  </a:cubicBezTo>
                  <a:cubicBezTo>
                    <a:pt x="636335" y="644777"/>
                    <a:pt x="631461" y="644328"/>
                    <a:pt x="629556" y="645337"/>
                  </a:cubicBezTo>
                  <a:cubicBezTo>
                    <a:pt x="627651" y="646345"/>
                    <a:pt x="629388" y="649201"/>
                    <a:pt x="628548" y="650378"/>
                  </a:cubicBezTo>
                  <a:cubicBezTo>
                    <a:pt x="627707" y="651554"/>
                    <a:pt x="625466" y="650658"/>
                    <a:pt x="624514" y="652394"/>
                  </a:cubicBezTo>
                  <a:cubicBezTo>
                    <a:pt x="623562" y="654131"/>
                    <a:pt x="622890" y="657884"/>
                    <a:pt x="622833" y="660797"/>
                  </a:cubicBezTo>
                  <a:cubicBezTo>
                    <a:pt x="622777" y="663710"/>
                    <a:pt x="624850" y="668022"/>
                    <a:pt x="624178" y="669871"/>
                  </a:cubicBezTo>
                  <a:cubicBezTo>
                    <a:pt x="623506" y="671720"/>
                    <a:pt x="620536" y="672280"/>
                    <a:pt x="618799" y="671888"/>
                  </a:cubicBezTo>
                  <a:cubicBezTo>
                    <a:pt x="617062" y="671496"/>
                    <a:pt x="613981" y="671272"/>
                    <a:pt x="613757" y="667518"/>
                  </a:cubicBezTo>
                  <a:cubicBezTo>
                    <a:pt x="613533" y="663766"/>
                    <a:pt x="616278" y="653739"/>
                    <a:pt x="617454" y="649369"/>
                  </a:cubicBezTo>
                  <a:cubicBezTo>
                    <a:pt x="618631" y="645000"/>
                    <a:pt x="618295" y="643600"/>
                    <a:pt x="620816" y="641303"/>
                  </a:cubicBezTo>
                  <a:cubicBezTo>
                    <a:pt x="623338" y="639006"/>
                    <a:pt x="628772" y="636878"/>
                    <a:pt x="632581" y="635590"/>
                  </a:cubicBezTo>
                  <a:cubicBezTo>
                    <a:pt x="636391" y="634301"/>
                    <a:pt x="640200" y="634189"/>
                    <a:pt x="643674" y="633573"/>
                  </a:cubicBezTo>
                  <a:cubicBezTo>
                    <a:pt x="643674" y="633573"/>
                    <a:pt x="647484" y="631948"/>
                    <a:pt x="653422" y="631892"/>
                  </a:cubicBezTo>
                  <a:cubicBezTo>
                    <a:pt x="659361" y="631836"/>
                    <a:pt x="672023" y="633237"/>
                    <a:pt x="679305" y="633237"/>
                  </a:cubicBezTo>
                  <a:cubicBezTo>
                    <a:pt x="686588" y="633237"/>
                    <a:pt x="692527" y="633125"/>
                    <a:pt x="697120" y="631892"/>
                  </a:cubicBezTo>
                  <a:cubicBezTo>
                    <a:pt x="701715" y="630660"/>
                    <a:pt x="706869" y="629036"/>
                    <a:pt x="706869" y="625843"/>
                  </a:cubicBezTo>
                  <a:cubicBezTo>
                    <a:pt x="706869" y="622650"/>
                    <a:pt x="700315" y="615928"/>
                    <a:pt x="697120" y="612735"/>
                  </a:cubicBezTo>
                  <a:cubicBezTo>
                    <a:pt x="693927" y="609543"/>
                    <a:pt x="691238" y="606910"/>
                    <a:pt x="687709" y="606686"/>
                  </a:cubicBezTo>
                  <a:cubicBezTo>
                    <a:pt x="684179" y="606462"/>
                    <a:pt x="679586" y="610775"/>
                    <a:pt x="675944" y="611391"/>
                  </a:cubicBezTo>
                  <a:cubicBezTo>
                    <a:pt x="672303" y="612007"/>
                    <a:pt x="668436" y="610047"/>
                    <a:pt x="665859" y="610383"/>
                  </a:cubicBezTo>
                  <a:cubicBezTo>
                    <a:pt x="663282" y="610719"/>
                    <a:pt x="663394" y="612679"/>
                    <a:pt x="660481" y="613407"/>
                  </a:cubicBezTo>
                  <a:cubicBezTo>
                    <a:pt x="657568" y="614136"/>
                    <a:pt x="653086" y="613855"/>
                    <a:pt x="648380" y="614752"/>
                  </a:cubicBezTo>
                  <a:cubicBezTo>
                    <a:pt x="643674" y="615648"/>
                    <a:pt x="636671" y="618225"/>
                    <a:pt x="632245" y="618785"/>
                  </a:cubicBezTo>
                  <a:cubicBezTo>
                    <a:pt x="627819" y="619346"/>
                    <a:pt x="624570" y="619009"/>
                    <a:pt x="621825" y="618113"/>
                  </a:cubicBezTo>
                  <a:cubicBezTo>
                    <a:pt x="619079" y="617217"/>
                    <a:pt x="616726" y="615424"/>
                    <a:pt x="615774" y="613407"/>
                  </a:cubicBezTo>
                  <a:cubicBezTo>
                    <a:pt x="614821" y="611391"/>
                    <a:pt x="614485" y="608758"/>
                    <a:pt x="616110" y="606013"/>
                  </a:cubicBezTo>
                  <a:cubicBezTo>
                    <a:pt x="617735" y="603268"/>
                    <a:pt x="621601" y="599852"/>
                    <a:pt x="625522" y="596939"/>
                  </a:cubicBezTo>
                  <a:cubicBezTo>
                    <a:pt x="629444" y="594026"/>
                    <a:pt x="634878" y="591170"/>
                    <a:pt x="639640" y="588537"/>
                  </a:cubicBezTo>
                  <a:cubicBezTo>
                    <a:pt x="644402" y="585904"/>
                    <a:pt x="650341" y="583663"/>
                    <a:pt x="654095" y="581143"/>
                  </a:cubicBezTo>
                  <a:cubicBezTo>
                    <a:pt x="657848" y="578622"/>
                    <a:pt x="661489" y="575989"/>
                    <a:pt x="662162" y="573413"/>
                  </a:cubicBezTo>
                  <a:cubicBezTo>
                    <a:pt x="662834" y="570836"/>
                    <a:pt x="660537" y="567923"/>
                    <a:pt x="658128" y="565682"/>
                  </a:cubicBezTo>
                  <a:cubicBezTo>
                    <a:pt x="655719" y="563442"/>
                    <a:pt x="650565" y="560809"/>
                    <a:pt x="647708" y="559969"/>
                  </a:cubicBezTo>
                  <a:cubicBezTo>
                    <a:pt x="644850" y="559128"/>
                    <a:pt x="643337" y="559856"/>
                    <a:pt x="640985" y="560641"/>
                  </a:cubicBezTo>
                  <a:cubicBezTo>
                    <a:pt x="638632" y="561425"/>
                    <a:pt x="635550" y="563274"/>
                    <a:pt x="633590" y="564673"/>
                  </a:cubicBezTo>
                  <a:cubicBezTo>
                    <a:pt x="631629" y="566074"/>
                    <a:pt x="631069" y="568371"/>
                    <a:pt x="629220" y="569043"/>
                  </a:cubicBezTo>
                  <a:cubicBezTo>
                    <a:pt x="627371" y="569715"/>
                    <a:pt x="623842" y="569323"/>
                    <a:pt x="622497" y="568707"/>
                  </a:cubicBezTo>
                  <a:cubicBezTo>
                    <a:pt x="621153" y="568091"/>
                    <a:pt x="620704" y="567250"/>
                    <a:pt x="621153" y="565346"/>
                  </a:cubicBezTo>
                  <a:cubicBezTo>
                    <a:pt x="621601" y="563442"/>
                    <a:pt x="623114" y="559856"/>
                    <a:pt x="625186" y="557279"/>
                  </a:cubicBezTo>
                  <a:cubicBezTo>
                    <a:pt x="627259" y="554703"/>
                    <a:pt x="632581" y="552294"/>
                    <a:pt x="633590" y="549886"/>
                  </a:cubicBezTo>
                  <a:cubicBezTo>
                    <a:pt x="634598" y="547477"/>
                    <a:pt x="634038" y="545572"/>
                    <a:pt x="631237" y="542828"/>
                  </a:cubicBezTo>
                  <a:cubicBezTo>
                    <a:pt x="628436" y="540083"/>
                    <a:pt x="621265" y="536385"/>
                    <a:pt x="616782" y="533417"/>
                  </a:cubicBezTo>
                  <a:cubicBezTo>
                    <a:pt x="612300" y="530448"/>
                    <a:pt x="608659" y="526359"/>
                    <a:pt x="604345" y="525015"/>
                  </a:cubicBezTo>
                  <a:cubicBezTo>
                    <a:pt x="602188" y="524343"/>
                    <a:pt x="599639" y="524161"/>
                    <a:pt x="597223" y="524280"/>
                  </a:cubicBezTo>
                  <a:close/>
                  <a:moveTo>
                    <a:pt x="566024" y="465526"/>
                  </a:moveTo>
                  <a:cubicBezTo>
                    <a:pt x="569834" y="465638"/>
                    <a:pt x="573654" y="465562"/>
                    <a:pt x="577454" y="465862"/>
                  </a:cubicBezTo>
                  <a:cubicBezTo>
                    <a:pt x="577953" y="465901"/>
                    <a:pt x="578413" y="466213"/>
                    <a:pt x="578798" y="466534"/>
                  </a:cubicBezTo>
                  <a:cubicBezTo>
                    <a:pt x="579109" y="466793"/>
                    <a:pt x="579246" y="467207"/>
                    <a:pt x="579470" y="467543"/>
                  </a:cubicBezTo>
                  <a:cubicBezTo>
                    <a:pt x="578145" y="469530"/>
                    <a:pt x="579625" y="467673"/>
                    <a:pt x="577454" y="469223"/>
                  </a:cubicBezTo>
                  <a:cubicBezTo>
                    <a:pt x="577067" y="469500"/>
                    <a:pt x="576841" y="469968"/>
                    <a:pt x="576445" y="470232"/>
                  </a:cubicBezTo>
                  <a:cubicBezTo>
                    <a:pt x="575728" y="470710"/>
                    <a:pt x="572862" y="470890"/>
                    <a:pt x="572748" y="470904"/>
                  </a:cubicBezTo>
                  <a:cubicBezTo>
                    <a:pt x="572300" y="471127"/>
                    <a:pt x="571864" y="471378"/>
                    <a:pt x="571403" y="471575"/>
                  </a:cubicBezTo>
                  <a:cubicBezTo>
                    <a:pt x="571078" y="471715"/>
                    <a:pt x="570672" y="471690"/>
                    <a:pt x="570395" y="471911"/>
                  </a:cubicBezTo>
                  <a:cubicBezTo>
                    <a:pt x="568573" y="473368"/>
                    <a:pt x="570983" y="472583"/>
                    <a:pt x="568713" y="473592"/>
                  </a:cubicBezTo>
                  <a:cubicBezTo>
                    <a:pt x="568066" y="473880"/>
                    <a:pt x="567369" y="474040"/>
                    <a:pt x="566697" y="474264"/>
                  </a:cubicBezTo>
                  <a:cubicBezTo>
                    <a:pt x="563772" y="475239"/>
                    <a:pt x="566041" y="474581"/>
                    <a:pt x="559638" y="474937"/>
                  </a:cubicBezTo>
                  <a:cubicBezTo>
                    <a:pt x="559302" y="475273"/>
                    <a:pt x="559045" y="475714"/>
                    <a:pt x="558629" y="475945"/>
                  </a:cubicBezTo>
                  <a:cubicBezTo>
                    <a:pt x="557960" y="476317"/>
                    <a:pt x="556136" y="476736"/>
                    <a:pt x="555268" y="476953"/>
                  </a:cubicBezTo>
                  <a:cubicBezTo>
                    <a:pt x="554820" y="477289"/>
                    <a:pt x="554435" y="477734"/>
                    <a:pt x="553924" y="477962"/>
                  </a:cubicBezTo>
                  <a:cubicBezTo>
                    <a:pt x="553401" y="478194"/>
                    <a:pt x="552813" y="478260"/>
                    <a:pt x="552243" y="478298"/>
                  </a:cubicBezTo>
                  <a:cubicBezTo>
                    <a:pt x="549446" y="478484"/>
                    <a:pt x="546641" y="478522"/>
                    <a:pt x="543839" y="478634"/>
                  </a:cubicBezTo>
                  <a:cubicBezTo>
                    <a:pt x="542352" y="479377"/>
                    <a:pt x="543839" y="478746"/>
                    <a:pt x="543166" y="478634"/>
                  </a:cubicBezTo>
                  <a:cubicBezTo>
                    <a:pt x="543222" y="477794"/>
                    <a:pt x="543951" y="474656"/>
                    <a:pt x="544175" y="473592"/>
                  </a:cubicBezTo>
                  <a:cubicBezTo>
                    <a:pt x="544287" y="473144"/>
                    <a:pt x="544255" y="472632"/>
                    <a:pt x="544511" y="472247"/>
                  </a:cubicBezTo>
                  <a:cubicBezTo>
                    <a:pt x="544943" y="471601"/>
                    <a:pt x="545902" y="471508"/>
                    <a:pt x="546529" y="471239"/>
                  </a:cubicBezTo>
                  <a:cubicBezTo>
                    <a:pt x="549392" y="470013"/>
                    <a:pt x="546225" y="470733"/>
                    <a:pt x="551235" y="470232"/>
                  </a:cubicBezTo>
                  <a:cubicBezTo>
                    <a:pt x="551683" y="470120"/>
                    <a:pt x="550674" y="470400"/>
                    <a:pt x="552579" y="469896"/>
                  </a:cubicBezTo>
                  <a:cubicBezTo>
                    <a:pt x="554484" y="469391"/>
                    <a:pt x="560422" y="467935"/>
                    <a:pt x="562663" y="467207"/>
                  </a:cubicBezTo>
                  <a:cubicBezTo>
                    <a:pt x="564904" y="466478"/>
                    <a:pt x="566024" y="465526"/>
                    <a:pt x="566024" y="465526"/>
                  </a:cubicBezTo>
                  <a:close/>
                  <a:moveTo>
                    <a:pt x="584785" y="430116"/>
                  </a:moveTo>
                  <a:lnTo>
                    <a:pt x="584387" y="432768"/>
                  </a:lnTo>
                  <a:cubicBezTo>
                    <a:pt x="584093" y="434328"/>
                    <a:pt x="583952" y="435743"/>
                    <a:pt x="584513" y="437199"/>
                  </a:cubicBezTo>
                  <a:lnTo>
                    <a:pt x="585880" y="439416"/>
                  </a:lnTo>
                  <a:lnTo>
                    <a:pt x="582905" y="440353"/>
                  </a:lnTo>
                  <a:cubicBezTo>
                    <a:pt x="581414" y="440809"/>
                    <a:pt x="580101" y="441173"/>
                    <a:pt x="579134" y="441328"/>
                  </a:cubicBezTo>
                  <a:cubicBezTo>
                    <a:pt x="576235" y="441790"/>
                    <a:pt x="575416" y="440298"/>
                    <a:pt x="574479" y="440185"/>
                  </a:cubicBezTo>
                  <a:lnTo>
                    <a:pt x="573899" y="440443"/>
                  </a:lnTo>
                  <a:lnTo>
                    <a:pt x="573557" y="440033"/>
                  </a:lnTo>
                  <a:cubicBezTo>
                    <a:pt x="572892" y="439118"/>
                    <a:pt x="572342" y="438166"/>
                    <a:pt x="572076" y="437199"/>
                  </a:cubicBezTo>
                  <a:lnTo>
                    <a:pt x="571820" y="434244"/>
                  </a:lnTo>
                  <a:lnTo>
                    <a:pt x="575936" y="432970"/>
                  </a:lnTo>
                  <a:cubicBezTo>
                    <a:pt x="579092" y="431854"/>
                    <a:pt x="579807" y="431203"/>
                    <a:pt x="584176" y="430236"/>
                  </a:cubicBezTo>
                  <a:close/>
                  <a:moveTo>
                    <a:pt x="641321" y="425867"/>
                  </a:moveTo>
                  <a:cubicBezTo>
                    <a:pt x="641321" y="425867"/>
                    <a:pt x="644850" y="426203"/>
                    <a:pt x="647372" y="426875"/>
                  </a:cubicBezTo>
                  <a:cubicBezTo>
                    <a:pt x="649893" y="427547"/>
                    <a:pt x="652638" y="429228"/>
                    <a:pt x="656448" y="429900"/>
                  </a:cubicBezTo>
                  <a:cubicBezTo>
                    <a:pt x="660257" y="430572"/>
                    <a:pt x="666755" y="429228"/>
                    <a:pt x="670229" y="430908"/>
                  </a:cubicBezTo>
                  <a:cubicBezTo>
                    <a:pt x="673703" y="432589"/>
                    <a:pt x="676448" y="435669"/>
                    <a:pt x="677289" y="439983"/>
                  </a:cubicBezTo>
                  <a:cubicBezTo>
                    <a:pt x="678129" y="444296"/>
                    <a:pt x="677289" y="452251"/>
                    <a:pt x="675272" y="456787"/>
                  </a:cubicBezTo>
                  <a:cubicBezTo>
                    <a:pt x="673255" y="461325"/>
                    <a:pt x="669501" y="463789"/>
                    <a:pt x="665187" y="467207"/>
                  </a:cubicBezTo>
                  <a:cubicBezTo>
                    <a:pt x="660873" y="470624"/>
                    <a:pt x="654543" y="474376"/>
                    <a:pt x="649389" y="477289"/>
                  </a:cubicBezTo>
                  <a:cubicBezTo>
                    <a:pt x="644234" y="480203"/>
                    <a:pt x="639360" y="482611"/>
                    <a:pt x="634262" y="484683"/>
                  </a:cubicBezTo>
                  <a:cubicBezTo>
                    <a:pt x="629164" y="486756"/>
                    <a:pt x="621825" y="489277"/>
                    <a:pt x="618799" y="489725"/>
                  </a:cubicBezTo>
                  <a:cubicBezTo>
                    <a:pt x="615774" y="490172"/>
                    <a:pt x="617847" y="488941"/>
                    <a:pt x="616110" y="487372"/>
                  </a:cubicBezTo>
                  <a:cubicBezTo>
                    <a:pt x="614807" y="486196"/>
                    <a:pt x="612812" y="482625"/>
                    <a:pt x="610619" y="481054"/>
                  </a:cubicBezTo>
                  <a:lnTo>
                    <a:pt x="610279" y="480942"/>
                  </a:lnTo>
                  <a:lnTo>
                    <a:pt x="610818" y="480115"/>
                  </a:lnTo>
                  <a:cubicBezTo>
                    <a:pt x="611810" y="478658"/>
                    <a:pt x="612791" y="477331"/>
                    <a:pt x="613757" y="476281"/>
                  </a:cubicBezTo>
                  <a:cubicBezTo>
                    <a:pt x="617622" y="472079"/>
                    <a:pt x="622889" y="470904"/>
                    <a:pt x="624850" y="467543"/>
                  </a:cubicBezTo>
                  <a:cubicBezTo>
                    <a:pt x="626811" y="464181"/>
                    <a:pt x="628940" y="460261"/>
                    <a:pt x="625522" y="456115"/>
                  </a:cubicBezTo>
                  <a:cubicBezTo>
                    <a:pt x="622105" y="451971"/>
                    <a:pt x="609163" y="445864"/>
                    <a:pt x="604345" y="442672"/>
                  </a:cubicBezTo>
                  <a:lnTo>
                    <a:pt x="603868" y="442274"/>
                  </a:lnTo>
                  <a:lnTo>
                    <a:pt x="604345" y="441905"/>
                  </a:lnTo>
                  <a:cubicBezTo>
                    <a:pt x="606474" y="438936"/>
                    <a:pt x="604401" y="432046"/>
                    <a:pt x="604682" y="427116"/>
                  </a:cubicBezTo>
                  <a:cubicBezTo>
                    <a:pt x="604690" y="427014"/>
                    <a:pt x="604698" y="426912"/>
                    <a:pt x="604707" y="426810"/>
                  </a:cubicBezTo>
                  <a:lnTo>
                    <a:pt x="606698" y="426539"/>
                  </a:lnTo>
                  <a:cubicBezTo>
                    <a:pt x="612132" y="425867"/>
                    <a:pt x="611012" y="426315"/>
                    <a:pt x="616782" y="426203"/>
                  </a:cubicBezTo>
                  <a:close/>
                  <a:moveTo>
                    <a:pt x="578840" y="411068"/>
                  </a:moveTo>
                  <a:cubicBezTo>
                    <a:pt x="581487" y="410984"/>
                    <a:pt x="584121" y="411432"/>
                    <a:pt x="585185" y="412665"/>
                  </a:cubicBezTo>
                  <a:cubicBezTo>
                    <a:pt x="585717" y="413281"/>
                    <a:pt x="585990" y="414258"/>
                    <a:pt x="586099" y="415440"/>
                  </a:cubicBezTo>
                  <a:cubicBezTo>
                    <a:pt x="586089" y="415997"/>
                    <a:pt x="586078" y="416555"/>
                    <a:pt x="586068" y="417113"/>
                  </a:cubicBezTo>
                  <a:lnTo>
                    <a:pt x="580143" y="418473"/>
                  </a:lnTo>
                  <a:lnTo>
                    <a:pt x="571551" y="420980"/>
                  </a:lnTo>
                  <a:lnTo>
                    <a:pt x="571257" y="417181"/>
                  </a:lnTo>
                  <a:cubicBezTo>
                    <a:pt x="571137" y="415228"/>
                    <a:pt x="571292" y="413561"/>
                    <a:pt x="572412" y="412665"/>
                  </a:cubicBezTo>
                  <a:cubicBezTo>
                    <a:pt x="573532" y="411769"/>
                    <a:pt x="576193" y="411152"/>
                    <a:pt x="578840" y="411068"/>
                  </a:cubicBezTo>
                  <a:close/>
                  <a:moveTo>
                    <a:pt x="322009" y="406264"/>
                  </a:moveTo>
                  <a:cubicBezTo>
                    <a:pt x="318074" y="405968"/>
                    <a:pt x="319633" y="410050"/>
                    <a:pt x="317108" y="411164"/>
                  </a:cubicBezTo>
                  <a:cubicBezTo>
                    <a:pt x="314583" y="412278"/>
                    <a:pt x="308866" y="412055"/>
                    <a:pt x="306862" y="412946"/>
                  </a:cubicBezTo>
                  <a:cubicBezTo>
                    <a:pt x="304857" y="413837"/>
                    <a:pt x="306193" y="415395"/>
                    <a:pt x="305080" y="416508"/>
                  </a:cubicBezTo>
                  <a:cubicBezTo>
                    <a:pt x="303966" y="417622"/>
                    <a:pt x="300996" y="418513"/>
                    <a:pt x="300179" y="419627"/>
                  </a:cubicBezTo>
                  <a:cubicBezTo>
                    <a:pt x="299363" y="420740"/>
                    <a:pt x="298694" y="421112"/>
                    <a:pt x="300179" y="423191"/>
                  </a:cubicBezTo>
                  <a:cubicBezTo>
                    <a:pt x="301664" y="425268"/>
                    <a:pt x="307381" y="429278"/>
                    <a:pt x="309089" y="432099"/>
                  </a:cubicBezTo>
                  <a:cubicBezTo>
                    <a:pt x="310797" y="434919"/>
                    <a:pt x="310351" y="433880"/>
                    <a:pt x="310425" y="440117"/>
                  </a:cubicBezTo>
                  <a:cubicBezTo>
                    <a:pt x="310500" y="446352"/>
                    <a:pt x="309386" y="463427"/>
                    <a:pt x="309534" y="469515"/>
                  </a:cubicBezTo>
                  <a:cubicBezTo>
                    <a:pt x="309683" y="475602"/>
                    <a:pt x="310277" y="474340"/>
                    <a:pt x="311316" y="476641"/>
                  </a:cubicBezTo>
                  <a:cubicBezTo>
                    <a:pt x="312356" y="478943"/>
                    <a:pt x="315251" y="478201"/>
                    <a:pt x="315771" y="483323"/>
                  </a:cubicBezTo>
                  <a:cubicBezTo>
                    <a:pt x="316291" y="488446"/>
                    <a:pt x="315028" y="502179"/>
                    <a:pt x="314435" y="507376"/>
                  </a:cubicBezTo>
                  <a:cubicBezTo>
                    <a:pt x="313841" y="512572"/>
                    <a:pt x="312950" y="509825"/>
                    <a:pt x="312207" y="514503"/>
                  </a:cubicBezTo>
                  <a:cubicBezTo>
                    <a:pt x="311465" y="519179"/>
                    <a:pt x="309757" y="531577"/>
                    <a:pt x="309980" y="535438"/>
                  </a:cubicBezTo>
                  <a:cubicBezTo>
                    <a:pt x="310203" y="539298"/>
                    <a:pt x="312430" y="535661"/>
                    <a:pt x="313544" y="537664"/>
                  </a:cubicBezTo>
                  <a:cubicBezTo>
                    <a:pt x="314657" y="539669"/>
                    <a:pt x="316439" y="544050"/>
                    <a:pt x="316662" y="547464"/>
                  </a:cubicBezTo>
                  <a:lnTo>
                    <a:pt x="316199" y="552071"/>
                  </a:lnTo>
                  <a:lnTo>
                    <a:pt x="315882" y="552114"/>
                  </a:lnTo>
                  <a:cubicBezTo>
                    <a:pt x="314713" y="552179"/>
                    <a:pt x="314249" y="552030"/>
                    <a:pt x="312207" y="552364"/>
                  </a:cubicBezTo>
                  <a:cubicBezTo>
                    <a:pt x="312207" y="552364"/>
                    <a:pt x="302036" y="554740"/>
                    <a:pt x="299289" y="554592"/>
                  </a:cubicBezTo>
                  <a:cubicBezTo>
                    <a:pt x="296541" y="554443"/>
                    <a:pt x="297284" y="552661"/>
                    <a:pt x="295725" y="551473"/>
                  </a:cubicBezTo>
                  <a:cubicBezTo>
                    <a:pt x="294165" y="550285"/>
                    <a:pt x="290972" y="549023"/>
                    <a:pt x="289933" y="547464"/>
                  </a:cubicBezTo>
                  <a:cubicBezTo>
                    <a:pt x="288893" y="545905"/>
                    <a:pt x="289784" y="545015"/>
                    <a:pt x="289487" y="542119"/>
                  </a:cubicBezTo>
                  <a:cubicBezTo>
                    <a:pt x="289190" y="539224"/>
                    <a:pt x="289042" y="533062"/>
                    <a:pt x="288151" y="530092"/>
                  </a:cubicBezTo>
                  <a:cubicBezTo>
                    <a:pt x="287260" y="527123"/>
                    <a:pt x="285329" y="526678"/>
                    <a:pt x="284141" y="524302"/>
                  </a:cubicBezTo>
                  <a:cubicBezTo>
                    <a:pt x="282953" y="521926"/>
                    <a:pt x="282508" y="518511"/>
                    <a:pt x="281023" y="515839"/>
                  </a:cubicBezTo>
                  <a:cubicBezTo>
                    <a:pt x="279538" y="513166"/>
                    <a:pt x="277088" y="510122"/>
                    <a:pt x="275232" y="508267"/>
                  </a:cubicBezTo>
                  <a:cubicBezTo>
                    <a:pt x="273376" y="506411"/>
                    <a:pt x="272708" y="505520"/>
                    <a:pt x="269886" y="504703"/>
                  </a:cubicBezTo>
                  <a:cubicBezTo>
                    <a:pt x="267065" y="503887"/>
                    <a:pt x="261792" y="503590"/>
                    <a:pt x="258303" y="503367"/>
                  </a:cubicBezTo>
                  <a:cubicBezTo>
                    <a:pt x="256558" y="503256"/>
                    <a:pt x="254962" y="503126"/>
                    <a:pt x="253431" y="503089"/>
                  </a:cubicBezTo>
                  <a:cubicBezTo>
                    <a:pt x="251899" y="503051"/>
                    <a:pt x="250433" y="503107"/>
                    <a:pt x="248948" y="503367"/>
                  </a:cubicBezTo>
                  <a:cubicBezTo>
                    <a:pt x="245978" y="503887"/>
                    <a:pt x="241969" y="505223"/>
                    <a:pt x="240483" y="506485"/>
                  </a:cubicBezTo>
                  <a:cubicBezTo>
                    <a:pt x="238998" y="507747"/>
                    <a:pt x="239666" y="509157"/>
                    <a:pt x="240037" y="510939"/>
                  </a:cubicBezTo>
                  <a:cubicBezTo>
                    <a:pt x="240409" y="512721"/>
                    <a:pt x="241969" y="514800"/>
                    <a:pt x="242711" y="517176"/>
                  </a:cubicBezTo>
                  <a:cubicBezTo>
                    <a:pt x="243454" y="519550"/>
                    <a:pt x="243676" y="523486"/>
                    <a:pt x="244493" y="525193"/>
                  </a:cubicBezTo>
                  <a:cubicBezTo>
                    <a:pt x="245310" y="526900"/>
                    <a:pt x="247017" y="526307"/>
                    <a:pt x="247611" y="527420"/>
                  </a:cubicBezTo>
                  <a:cubicBezTo>
                    <a:pt x="248205" y="528533"/>
                    <a:pt x="247908" y="529944"/>
                    <a:pt x="248057" y="531874"/>
                  </a:cubicBezTo>
                  <a:cubicBezTo>
                    <a:pt x="248205" y="533805"/>
                    <a:pt x="248428" y="536106"/>
                    <a:pt x="248502" y="539001"/>
                  </a:cubicBezTo>
                  <a:cubicBezTo>
                    <a:pt x="248577" y="541897"/>
                    <a:pt x="249245" y="546350"/>
                    <a:pt x="248502" y="549246"/>
                  </a:cubicBezTo>
                  <a:cubicBezTo>
                    <a:pt x="247760" y="552141"/>
                    <a:pt x="244345" y="554740"/>
                    <a:pt x="244048" y="556372"/>
                  </a:cubicBezTo>
                  <a:cubicBezTo>
                    <a:pt x="243751" y="558006"/>
                    <a:pt x="246646" y="557783"/>
                    <a:pt x="246721" y="559045"/>
                  </a:cubicBezTo>
                  <a:cubicBezTo>
                    <a:pt x="246795" y="560307"/>
                    <a:pt x="245533" y="562535"/>
                    <a:pt x="244493" y="563945"/>
                  </a:cubicBezTo>
                  <a:cubicBezTo>
                    <a:pt x="243454" y="565355"/>
                    <a:pt x="242711" y="566469"/>
                    <a:pt x="240483" y="567508"/>
                  </a:cubicBezTo>
                  <a:cubicBezTo>
                    <a:pt x="238255" y="568548"/>
                    <a:pt x="233355" y="568993"/>
                    <a:pt x="231128" y="570181"/>
                  </a:cubicBezTo>
                  <a:cubicBezTo>
                    <a:pt x="228900" y="571369"/>
                    <a:pt x="228826" y="573744"/>
                    <a:pt x="227119" y="574635"/>
                  </a:cubicBezTo>
                  <a:cubicBezTo>
                    <a:pt x="225411" y="575526"/>
                    <a:pt x="223481" y="574709"/>
                    <a:pt x="220882" y="575526"/>
                  </a:cubicBezTo>
                  <a:cubicBezTo>
                    <a:pt x="218283" y="576342"/>
                    <a:pt x="215462" y="578867"/>
                    <a:pt x="211526" y="579535"/>
                  </a:cubicBezTo>
                  <a:cubicBezTo>
                    <a:pt x="207591" y="580203"/>
                    <a:pt x="200686" y="578941"/>
                    <a:pt x="197271" y="579535"/>
                  </a:cubicBezTo>
                  <a:cubicBezTo>
                    <a:pt x="193855" y="580129"/>
                    <a:pt x="194821" y="582282"/>
                    <a:pt x="191034" y="583098"/>
                  </a:cubicBezTo>
                  <a:cubicBezTo>
                    <a:pt x="187247" y="583915"/>
                    <a:pt x="178857" y="583692"/>
                    <a:pt x="174551" y="584434"/>
                  </a:cubicBezTo>
                  <a:cubicBezTo>
                    <a:pt x="170244" y="585177"/>
                    <a:pt x="168091" y="586884"/>
                    <a:pt x="165196" y="587553"/>
                  </a:cubicBezTo>
                  <a:cubicBezTo>
                    <a:pt x="162299" y="588221"/>
                    <a:pt x="162447" y="587330"/>
                    <a:pt x="157176" y="588444"/>
                  </a:cubicBezTo>
                  <a:cubicBezTo>
                    <a:pt x="151904" y="589557"/>
                    <a:pt x="137500" y="591562"/>
                    <a:pt x="133565" y="594234"/>
                  </a:cubicBezTo>
                  <a:cubicBezTo>
                    <a:pt x="129630" y="596907"/>
                    <a:pt x="133565" y="601657"/>
                    <a:pt x="133565" y="604479"/>
                  </a:cubicBezTo>
                  <a:lnTo>
                    <a:pt x="133565" y="611160"/>
                  </a:lnTo>
                  <a:cubicBezTo>
                    <a:pt x="136683" y="614278"/>
                    <a:pt x="147524" y="620365"/>
                    <a:pt x="152276" y="623187"/>
                  </a:cubicBezTo>
                  <a:cubicBezTo>
                    <a:pt x="157028" y="626008"/>
                    <a:pt x="158661" y="627938"/>
                    <a:pt x="162076" y="628087"/>
                  </a:cubicBezTo>
                  <a:cubicBezTo>
                    <a:pt x="165493" y="628235"/>
                    <a:pt x="167869" y="627419"/>
                    <a:pt x="172769" y="624077"/>
                  </a:cubicBezTo>
                  <a:cubicBezTo>
                    <a:pt x="177669" y="620736"/>
                    <a:pt x="185910" y="611605"/>
                    <a:pt x="191480" y="608042"/>
                  </a:cubicBezTo>
                  <a:cubicBezTo>
                    <a:pt x="197048" y="604479"/>
                    <a:pt x="200092" y="603365"/>
                    <a:pt x="204844" y="600916"/>
                  </a:cubicBezTo>
                  <a:cubicBezTo>
                    <a:pt x="209596" y="598466"/>
                    <a:pt x="213679" y="595867"/>
                    <a:pt x="219991" y="593343"/>
                  </a:cubicBezTo>
                  <a:cubicBezTo>
                    <a:pt x="226302" y="590819"/>
                    <a:pt x="235880" y="587924"/>
                    <a:pt x="242711" y="585771"/>
                  </a:cubicBezTo>
                  <a:cubicBezTo>
                    <a:pt x="249542" y="583618"/>
                    <a:pt x="256224" y="581688"/>
                    <a:pt x="260976" y="580426"/>
                  </a:cubicBezTo>
                  <a:cubicBezTo>
                    <a:pt x="265727" y="579164"/>
                    <a:pt x="267956" y="578644"/>
                    <a:pt x="271223" y="578199"/>
                  </a:cubicBezTo>
                  <a:cubicBezTo>
                    <a:pt x="274489" y="577753"/>
                    <a:pt x="276865" y="578273"/>
                    <a:pt x="280578" y="577753"/>
                  </a:cubicBezTo>
                  <a:cubicBezTo>
                    <a:pt x="284290" y="577233"/>
                    <a:pt x="290304" y="576120"/>
                    <a:pt x="293497" y="575080"/>
                  </a:cubicBezTo>
                  <a:cubicBezTo>
                    <a:pt x="296690" y="574041"/>
                    <a:pt x="297581" y="572111"/>
                    <a:pt x="299734" y="571518"/>
                  </a:cubicBezTo>
                  <a:cubicBezTo>
                    <a:pt x="301887" y="570924"/>
                    <a:pt x="303966" y="571146"/>
                    <a:pt x="306416" y="571518"/>
                  </a:cubicBezTo>
                  <a:cubicBezTo>
                    <a:pt x="308254" y="571796"/>
                    <a:pt x="308796" y="572743"/>
                    <a:pt x="311240" y="573324"/>
                  </a:cubicBezTo>
                  <a:lnTo>
                    <a:pt x="313434" y="573612"/>
                  </a:lnTo>
                  <a:lnTo>
                    <a:pt x="313439" y="573622"/>
                  </a:lnTo>
                  <a:cubicBezTo>
                    <a:pt x="313646" y="574111"/>
                    <a:pt x="313841" y="574709"/>
                    <a:pt x="313989" y="575526"/>
                  </a:cubicBezTo>
                  <a:cubicBezTo>
                    <a:pt x="314583" y="578793"/>
                    <a:pt x="315400" y="585325"/>
                    <a:pt x="315771" y="588889"/>
                  </a:cubicBezTo>
                  <a:cubicBezTo>
                    <a:pt x="316142" y="592452"/>
                    <a:pt x="316142" y="594382"/>
                    <a:pt x="316217" y="596907"/>
                  </a:cubicBezTo>
                  <a:cubicBezTo>
                    <a:pt x="316291" y="599431"/>
                    <a:pt x="316217" y="601880"/>
                    <a:pt x="316217" y="604033"/>
                  </a:cubicBezTo>
                  <a:cubicBezTo>
                    <a:pt x="316217" y="604033"/>
                    <a:pt x="316365" y="606706"/>
                    <a:pt x="316217" y="609824"/>
                  </a:cubicBezTo>
                  <a:cubicBezTo>
                    <a:pt x="316068" y="612942"/>
                    <a:pt x="314732" y="619846"/>
                    <a:pt x="315326" y="622741"/>
                  </a:cubicBezTo>
                  <a:cubicBezTo>
                    <a:pt x="315919" y="625637"/>
                    <a:pt x="319187" y="624671"/>
                    <a:pt x="319781" y="627196"/>
                  </a:cubicBezTo>
                  <a:cubicBezTo>
                    <a:pt x="320375" y="629719"/>
                    <a:pt x="319558" y="635139"/>
                    <a:pt x="318890" y="637886"/>
                  </a:cubicBezTo>
                  <a:cubicBezTo>
                    <a:pt x="318222" y="640632"/>
                    <a:pt x="317183" y="643379"/>
                    <a:pt x="315771" y="643676"/>
                  </a:cubicBezTo>
                  <a:cubicBezTo>
                    <a:pt x="314360" y="643973"/>
                    <a:pt x="312875" y="641746"/>
                    <a:pt x="310425" y="639667"/>
                  </a:cubicBezTo>
                  <a:cubicBezTo>
                    <a:pt x="307975" y="637589"/>
                    <a:pt x="303892" y="633209"/>
                    <a:pt x="301070" y="631204"/>
                  </a:cubicBezTo>
                  <a:cubicBezTo>
                    <a:pt x="298249" y="629201"/>
                    <a:pt x="296244" y="628829"/>
                    <a:pt x="293497" y="627641"/>
                  </a:cubicBezTo>
                  <a:cubicBezTo>
                    <a:pt x="290749" y="626453"/>
                    <a:pt x="287482" y="625414"/>
                    <a:pt x="284587" y="624077"/>
                  </a:cubicBezTo>
                  <a:cubicBezTo>
                    <a:pt x="281691" y="622741"/>
                    <a:pt x="278647" y="619846"/>
                    <a:pt x="276123" y="619624"/>
                  </a:cubicBezTo>
                  <a:cubicBezTo>
                    <a:pt x="273598" y="619401"/>
                    <a:pt x="271519" y="621627"/>
                    <a:pt x="269441" y="622741"/>
                  </a:cubicBezTo>
                  <a:cubicBezTo>
                    <a:pt x="267362" y="623855"/>
                    <a:pt x="266025" y="623558"/>
                    <a:pt x="263649" y="626305"/>
                  </a:cubicBezTo>
                  <a:cubicBezTo>
                    <a:pt x="261273" y="629052"/>
                    <a:pt x="258600" y="636179"/>
                    <a:pt x="255184" y="639222"/>
                  </a:cubicBezTo>
                  <a:cubicBezTo>
                    <a:pt x="251769" y="642266"/>
                    <a:pt x="247463" y="642414"/>
                    <a:pt x="243157" y="644567"/>
                  </a:cubicBezTo>
                  <a:cubicBezTo>
                    <a:pt x="238849" y="646720"/>
                    <a:pt x="233429" y="650060"/>
                    <a:pt x="229346" y="652139"/>
                  </a:cubicBezTo>
                  <a:cubicBezTo>
                    <a:pt x="225262" y="654218"/>
                    <a:pt x="223184" y="656000"/>
                    <a:pt x="218655" y="657040"/>
                  </a:cubicBezTo>
                  <a:cubicBezTo>
                    <a:pt x="214125" y="658078"/>
                    <a:pt x="206255" y="657633"/>
                    <a:pt x="202171" y="658375"/>
                  </a:cubicBezTo>
                  <a:cubicBezTo>
                    <a:pt x="198087" y="659117"/>
                    <a:pt x="194449" y="658969"/>
                    <a:pt x="194152" y="661493"/>
                  </a:cubicBezTo>
                  <a:cubicBezTo>
                    <a:pt x="193855" y="664018"/>
                    <a:pt x="197939" y="669214"/>
                    <a:pt x="200389" y="673520"/>
                  </a:cubicBezTo>
                  <a:cubicBezTo>
                    <a:pt x="202839" y="677825"/>
                    <a:pt x="204918" y="684879"/>
                    <a:pt x="208853" y="687328"/>
                  </a:cubicBezTo>
                  <a:cubicBezTo>
                    <a:pt x="212788" y="689778"/>
                    <a:pt x="220511" y="687625"/>
                    <a:pt x="224000" y="688219"/>
                  </a:cubicBezTo>
                  <a:cubicBezTo>
                    <a:pt x="227490" y="688813"/>
                    <a:pt x="227044" y="689852"/>
                    <a:pt x="229791" y="690892"/>
                  </a:cubicBezTo>
                  <a:cubicBezTo>
                    <a:pt x="232539" y="691931"/>
                    <a:pt x="237216" y="694604"/>
                    <a:pt x="240483" y="694455"/>
                  </a:cubicBezTo>
                  <a:cubicBezTo>
                    <a:pt x="243751" y="694307"/>
                    <a:pt x="248057" y="691560"/>
                    <a:pt x="249393" y="690001"/>
                  </a:cubicBezTo>
                  <a:cubicBezTo>
                    <a:pt x="250730" y="688442"/>
                    <a:pt x="248948" y="687254"/>
                    <a:pt x="248502" y="685101"/>
                  </a:cubicBezTo>
                  <a:cubicBezTo>
                    <a:pt x="248057" y="682948"/>
                    <a:pt x="245533" y="679088"/>
                    <a:pt x="246721" y="677083"/>
                  </a:cubicBezTo>
                  <a:cubicBezTo>
                    <a:pt x="247908" y="675079"/>
                    <a:pt x="253477" y="674708"/>
                    <a:pt x="255630" y="673075"/>
                  </a:cubicBezTo>
                  <a:cubicBezTo>
                    <a:pt x="257783" y="671441"/>
                    <a:pt x="258006" y="668249"/>
                    <a:pt x="259639" y="667283"/>
                  </a:cubicBezTo>
                  <a:cubicBezTo>
                    <a:pt x="261273" y="666319"/>
                    <a:pt x="263129" y="668249"/>
                    <a:pt x="265430" y="667283"/>
                  </a:cubicBezTo>
                  <a:cubicBezTo>
                    <a:pt x="267733" y="666319"/>
                    <a:pt x="270332" y="663349"/>
                    <a:pt x="273450" y="661493"/>
                  </a:cubicBezTo>
                  <a:cubicBezTo>
                    <a:pt x="276568" y="659637"/>
                    <a:pt x="280578" y="656594"/>
                    <a:pt x="284141" y="656149"/>
                  </a:cubicBezTo>
                  <a:cubicBezTo>
                    <a:pt x="287705" y="655703"/>
                    <a:pt x="291715" y="660231"/>
                    <a:pt x="294834" y="658821"/>
                  </a:cubicBezTo>
                  <a:cubicBezTo>
                    <a:pt x="297952" y="657411"/>
                    <a:pt x="300402" y="647611"/>
                    <a:pt x="302852" y="647686"/>
                  </a:cubicBezTo>
                  <a:cubicBezTo>
                    <a:pt x="305302" y="647760"/>
                    <a:pt x="308272" y="655109"/>
                    <a:pt x="309534" y="659266"/>
                  </a:cubicBezTo>
                  <a:cubicBezTo>
                    <a:pt x="310797" y="663424"/>
                    <a:pt x="310500" y="667878"/>
                    <a:pt x="310425" y="672629"/>
                  </a:cubicBezTo>
                  <a:cubicBezTo>
                    <a:pt x="310351" y="677380"/>
                    <a:pt x="308792" y="683394"/>
                    <a:pt x="309089" y="687773"/>
                  </a:cubicBezTo>
                  <a:cubicBezTo>
                    <a:pt x="309386" y="692154"/>
                    <a:pt x="311836" y="696236"/>
                    <a:pt x="312207" y="698909"/>
                  </a:cubicBezTo>
                  <a:cubicBezTo>
                    <a:pt x="312486" y="700914"/>
                    <a:pt x="310467" y="702334"/>
                    <a:pt x="310474" y="703169"/>
                  </a:cubicBezTo>
                  <a:lnTo>
                    <a:pt x="310513" y="703199"/>
                  </a:lnTo>
                  <a:lnTo>
                    <a:pt x="309980" y="703809"/>
                  </a:lnTo>
                  <a:cubicBezTo>
                    <a:pt x="308643" y="706259"/>
                    <a:pt x="310351" y="711307"/>
                    <a:pt x="308643" y="714499"/>
                  </a:cubicBezTo>
                  <a:cubicBezTo>
                    <a:pt x="306936" y="717691"/>
                    <a:pt x="303298" y="718879"/>
                    <a:pt x="299734" y="722962"/>
                  </a:cubicBezTo>
                  <a:cubicBezTo>
                    <a:pt x="296170" y="727045"/>
                    <a:pt x="291790" y="733429"/>
                    <a:pt x="287260" y="738998"/>
                  </a:cubicBezTo>
                  <a:cubicBezTo>
                    <a:pt x="282731" y="744565"/>
                    <a:pt x="280281" y="749243"/>
                    <a:pt x="272559" y="756369"/>
                  </a:cubicBezTo>
                  <a:cubicBezTo>
                    <a:pt x="264836" y="763496"/>
                    <a:pt x="249765" y="775077"/>
                    <a:pt x="240929" y="781758"/>
                  </a:cubicBezTo>
                  <a:cubicBezTo>
                    <a:pt x="232093" y="788439"/>
                    <a:pt x="225114" y="792746"/>
                    <a:pt x="219546" y="796458"/>
                  </a:cubicBezTo>
                  <a:cubicBezTo>
                    <a:pt x="213976" y="800169"/>
                    <a:pt x="211303" y="801060"/>
                    <a:pt x="207517" y="804030"/>
                  </a:cubicBezTo>
                  <a:cubicBezTo>
                    <a:pt x="203730" y="806999"/>
                    <a:pt x="199944" y="812419"/>
                    <a:pt x="196825" y="814275"/>
                  </a:cubicBezTo>
                  <a:cubicBezTo>
                    <a:pt x="193707" y="816130"/>
                    <a:pt x="192148" y="813087"/>
                    <a:pt x="188806" y="815166"/>
                  </a:cubicBezTo>
                  <a:cubicBezTo>
                    <a:pt x="185465" y="817244"/>
                    <a:pt x="180342" y="824520"/>
                    <a:pt x="176778" y="826746"/>
                  </a:cubicBezTo>
                  <a:cubicBezTo>
                    <a:pt x="173214" y="828974"/>
                    <a:pt x="169205" y="827340"/>
                    <a:pt x="167423" y="828528"/>
                  </a:cubicBezTo>
                  <a:cubicBezTo>
                    <a:pt x="165641" y="829716"/>
                    <a:pt x="167274" y="831646"/>
                    <a:pt x="166087" y="833874"/>
                  </a:cubicBezTo>
                  <a:cubicBezTo>
                    <a:pt x="164899" y="836100"/>
                    <a:pt x="162522" y="839293"/>
                    <a:pt x="160294" y="841891"/>
                  </a:cubicBezTo>
                  <a:cubicBezTo>
                    <a:pt x="158067" y="844489"/>
                    <a:pt x="155543" y="847459"/>
                    <a:pt x="152721" y="849463"/>
                  </a:cubicBezTo>
                  <a:cubicBezTo>
                    <a:pt x="149900" y="851468"/>
                    <a:pt x="146782" y="851468"/>
                    <a:pt x="143366" y="853917"/>
                  </a:cubicBezTo>
                  <a:cubicBezTo>
                    <a:pt x="139951" y="856367"/>
                    <a:pt x="131412" y="862381"/>
                    <a:pt x="132228" y="864162"/>
                  </a:cubicBezTo>
                  <a:cubicBezTo>
                    <a:pt x="133045" y="865944"/>
                    <a:pt x="144480" y="865053"/>
                    <a:pt x="148267" y="864608"/>
                  </a:cubicBezTo>
                  <a:cubicBezTo>
                    <a:pt x="152053" y="864162"/>
                    <a:pt x="152573" y="862010"/>
                    <a:pt x="154949" y="861490"/>
                  </a:cubicBezTo>
                  <a:cubicBezTo>
                    <a:pt x="157324" y="860971"/>
                    <a:pt x="159255" y="862158"/>
                    <a:pt x="162522" y="861490"/>
                  </a:cubicBezTo>
                  <a:cubicBezTo>
                    <a:pt x="165790" y="860822"/>
                    <a:pt x="171061" y="858669"/>
                    <a:pt x="174551" y="857481"/>
                  </a:cubicBezTo>
                  <a:cubicBezTo>
                    <a:pt x="174551" y="857481"/>
                    <a:pt x="179228" y="856145"/>
                    <a:pt x="183460" y="854363"/>
                  </a:cubicBezTo>
                  <a:cubicBezTo>
                    <a:pt x="187692" y="852582"/>
                    <a:pt x="194746" y="848721"/>
                    <a:pt x="199944" y="846791"/>
                  </a:cubicBezTo>
                  <a:cubicBezTo>
                    <a:pt x="205141" y="844860"/>
                    <a:pt x="209670" y="845528"/>
                    <a:pt x="214644" y="842782"/>
                  </a:cubicBezTo>
                  <a:cubicBezTo>
                    <a:pt x="219620" y="840035"/>
                    <a:pt x="224966" y="833725"/>
                    <a:pt x="229791" y="830310"/>
                  </a:cubicBezTo>
                  <a:cubicBezTo>
                    <a:pt x="234617" y="826895"/>
                    <a:pt x="238924" y="825484"/>
                    <a:pt x="243602" y="822293"/>
                  </a:cubicBezTo>
                  <a:cubicBezTo>
                    <a:pt x="248280" y="819100"/>
                    <a:pt x="253700" y="813830"/>
                    <a:pt x="257857" y="811157"/>
                  </a:cubicBezTo>
                  <a:cubicBezTo>
                    <a:pt x="262015" y="808484"/>
                    <a:pt x="264391" y="809152"/>
                    <a:pt x="268550" y="806257"/>
                  </a:cubicBezTo>
                  <a:cubicBezTo>
                    <a:pt x="272708" y="803362"/>
                    <a:pt x="277459" y="798090"/>
                    <a:pt x="282805" y="793785"/>
                  </a:cubicBezTo>
                  <a:cubicBezTo>
                    <a:pt x="288151" y="789479"/>
                    <a:pt x="296170" y="785174"/>
                    <a:pt x="300625" y="780422"/>
                  </a:cubicBezTo>
                  <a:cubicBezTo>
                    <a:pt x="305080" y="775671"/>
                    <a:pt x="305971" y="770920"/>
                    <a:pt x="309534" y="765278"/>
                  </a:cubicBezTo>
                  <a:cubicBezTo>
                    <a:pt x="313098" y="759636"/>
                    <a:pt x="317480" y="751543"/>
                    <a:pt x="322009" y="746570"/>
                  </a:cubicBezTo>
                  <a:cubicBezTo>
                    <a:pt x="326538" y="741596"/>
                    <a:pt x="331883" y="739963"/>
                    <a:pt x="336709" y="735434"/>
                  </a:cubicBezTo>
                  <a:cubicBezTo>
                    <a:pt x="341535" y="730906"/>
                    <a:pt x="346733" y="724372"/>
                    <a:pt x="350966" y="719399"/>
                  </a:cubicBezTo>
                  <a:cubicBezTo>
                    <a:pt x="355198" y="714425"/>
                    <a:pt x="358761" y="710342"/>
                    <a:pt x="362102" y="705590"/>
                  </a:cubicBezTo>
                  <a:cubicBezTo>
                    <a:pt x="363773" y="703215"/>
                    <a:pt x="365648" y="700765"/>
                    <a:pt x="367281" y="698297"/>
                  </a:cubicBezTo>
                  <a:lnTo>
                    <a:pt x="368575" y="696130"/>
                  </a:lnTo>
                  <a:lnTo>
                    <a:pt x="370957" y="693564"/>
                  </a:lnTo>
                  <a:cubicBezTo>
                    <a:pt x="372516" y="691077"/>
                    <a:pt x="373203" y="688367"/>
                    <a:pt x="375022" y="685991"/>
                  </a:cubicBezTo>
                  <a:cubicBezTo>
                    <a:pt x="378660" y="681241"/>
                    <a:pt x="380813" y="676192"/>
                    <a:pt x="383486" y="671293"/>
                  </a:cubicBezTo>
                  <a:cubicBezTo>
                    <a:pt x="384823" y="668843"/>
                    <a:pt x="386419" y="666004"/>
                    <a:pt x="387830" y="663359"/>
                  </a:cubicBezTo>
                  <a:lnTo>
                    <a:pt x="388928" y="661216"/>
                  </a:lnTo>
                  <a:lnTo>
                    <a:pt x="389277" y="661048"/>
                  </a:lnTo>
                  <a:cubicBezTo>
                    <a:pt x="396851" y="656891"/>
                    <a:pt x="398708" y="646720"/>
                    <a:pt x="403088" y="642340"/>
                  </a:cubicBezTo>
                  <a:cubicBezTo>
                    <a:pt x="407469" y="637960"/>
                    <a:pt x="411107" y="637663"/>
                    <a:pt x="415561" y="634768"/>
                  </a:cubicBezTo>
                  <a:cubicBezTo>
                    <a:pt x="420017" y="631872"/>
                    <a:pt x="425882" y="628755"/>
                    <a:pt x="429818" y="624968"/>
                  </a:cubicBezTo>
                  <a:cubicBezTo>
                    <a:pt x="433753" y="621182"/>
                    <a:pt x="436945" y="616357"/>
                    <a:pt x="439172" y="612051"/>
                  </a:cubicBezTo>
                  <a:cubicBezTo>
                    <a:pt x="441400" y="607745"/>
                    <a:pt x="442439" y="604256"/>
                    <a:pt x="443182" y="599134"/>
                  </a:cubicBezTo>
                  <a:cubicBezTo>
                    <a:pt x="443924" y="594011"/>
                    <a:pt x="443924" y="585845"/>
                    <a:pt x="443627" y="581317"/>
                  </a:cubicBezTo>
                  <a:cubicBezTo>
                    <a:pt x="443330" y="576788"/>
                    <a:pt x="441103" y="574189"/>
                    <a:pt x="441400" y="571963"/>
                  </a:cubicBezTo>
                  <a:cubicBezTo>
                    <a:pt x="441697" y="569736"/>
                    <a:pt x="443033" y="569216"/>
                    <a:pt x="445410" y="567954"/>
                  </a:cubicBezTo>
                  <a:cubicBezTo>
                    <a:pt x="447786" y="566692"/>
                    <a:pt x="451127" y="565058"/>
                    <a:pt x="455656" y="564390"/>
                  </a:cubicBezTo>
                  <a:cubicBezTo>
                    <a:pt x="460185" y="563723"/>
                    <a:pt x="465828" y="563871"/>
                    <a:pt x="472585" y="563945"/>
                  </a:cubicBezTo>
                  <a:cubicBezTo>
                    <a:pt x="479341" y="564020"/>
                    <a:pt x="491072" y="564984"/>
                    <a:pt x="496196" y="564835"/>
                  </a:cubicBezTo>
                  <a:cubicBezTo>
                    <a:pt x="501319" y="564687"/>
                    <a:pt x="501839" y="564613"/>
                    <a:pt x="503324" y="563054"/>
                  </a:cubicBezTo>
                  <a:cubicBezTo>
                    <a:pt x="504809" y="561495"/>
                    <a:pt x="504215" y="558154"/>
                    <a:pt x="505106" y="555482"/>
                  </a:cubicBezTo>
                  <a:cubicBezTo>
                    <a:pt x="505997" y="552810"/>
                    <a:pt x="509264" y="549766"/>
                    <a:pt x="508670" y="547018"/>
                  </a:cubicBezTo>
                  <a:cubicBezTo>
                    <a:pt x="508076" y="544272"/>
                    <a:pt x="505477" y="541600"/>
                    <a:pt x="501542" y="539001"/>
                  </a:cubicBezTo>
                  <a:cubicBezTo>
                    <a:pt x="497607" y="536402"/>
                    <a:pt x="489513" y="533805"/>
                    <a:pt x="485058" y="531429"/>
                  </a:cubicBezTo>
                  <a:cubicBezTo>
                    <a:pt x="480604" y="529053"/>
                    <a:pt x="478079" y="525936"/>
                    <a:pt x="474813" y="524748"/>
                  </a:cubicBezTo>
                  <a:cubicBezTo>
                    <a:pt x="471546" y="523560"/>
                    <a:pt x="467610" y="523486"/>
                    <a:pt x="465457" y="524302"/>
                  </a:cubicBezTo>
                  <a:cubicBezTo>
                    <a:pt x="463304" y="525119"/>
                    <a:pt x="463972" y="529053"/>
                    <a:pt x="461893" y="529647"/>
                  </a:cubicBezTo>
                  <a:cubicBezTo>
                    <a:pt x="459814" y="530241"/>
                    <a:pt x="455656" y="527717"/>
                    <a:pt x="452983" y="527865"/>
                  </a:cubicBezTo>
                  <a:cubicBezTo>
                    <a:pt x="450310" y="528014"/>
                    <a:pt x="447860" y="530241"/>
                    <a:pt x="445856" y="530538"/>
                  </a:cubicBezTo>
                  <a:cubicBezTo>
                    <a:pt x="443850" y="530835"/>
                    <a:pt x="442885" y="528830"/>
                    <a:pt x="440954" y="529647"/>
                  </a:cubicBezTo>
                  <a:cubicBezTo>
                    <a:pt x="439024" y="530464"/>
                    <a:pt x="436351" y="534473"/>
                    <a:pt x="434272" y="535438"/>
                  </a:cubicBezTo>
                  <a:cubicBezTo>
                    <a:pt x="432193" y="536402"/>
                    <a:pt x="430412" y="534993"/>
                    <a:pt x="428481" y="535438"/>
                  </a:cubicBezTo>
                  <a:cubicBezTo>
                    <a:pt x="426551" y="535884"/>
                    <a:pt x="425957" y="537293"/>
                    <a:pt x="422690" y="538110"/>
                  </a:cubicBezTo>
                  <a:cubicBezTo>
                    <a:pt x="419423" y="538927"/>
                    <a:pt x="412220" y="539966"/>
                    <a:pt x="408879" y="540337"/>
                  </a:cubicBezTo>
                  <a:cubicBezTo>
                    <a:pt x="405538" y="540709"/>
                    <a:pt x="406355" y="540189"/>
                    <a:pt x="402643" y="540337"/>
                  </a:cubicBezTo>
                  <a:cubicBezTo>
                    <a:pt x="398930" y="540486"/>
                    <a:pt x="391950" y="541599"/>
                    <a:pt x="386604" y="541228"/>
                  </a:cubicBezTo>
                  <a:cubicBezTo>
                    <a:pt x="382595" y="540950"/>
                    <a:pt x="381468" y="538458"/>
                    <a:pt x="376738" y="537887"/>
                  </a:cubicBezTo>
                  <a:lnTo>
                    <a:pt x="374890" y="537814"/>
                  </a:lnTo>
                  <a:lnTo>
                    <a:pt x="374772" y="535125"/>
                  </a:lnTo>
                  <a:cubicBezTo>
                    <a:pt x="374758" y="533744"/>
                    <a:pt x="374818" y="532487"/>
                    <a:pt x="375022" y="531429"/>
                  </a:cubicBezTo>
                  <a:cubicBezTo>
                    <a:pt x="375839" y="527197"/>
                    <a:pt x="377769" y="525639"/>
                    <a:pt x="379922" y="523411"/>
                  </a:cubicBezTo>
                  <a:cubicBezTo>
                    <a:pt x="382075" y="521184"/>
                    <a:pt x="384154" y="520664"/>
                    <a:pt x="387941" y="518066"/>
                  </a:cubicBezTo>
                  <a:cubicBezTo>
                    <a:pt x="391727" y="515468"/>
                    <a:pt x="397742" y="511459"/>
                    <a:pt x="402643" y="507822"/>
                  </a:cubicBezTo>
                  <a:cubicBezTo>
                    <a:pt x="407543" y="504184"/>
                    <a:pt x="412963" y="500174"/>
                    <a:pt x="417343" y="496240"/>
                  </a:cubicBezTo>
                  <a:cubicBezTo>
                    <a:pt x="421725" y="492305"/>
                    <a:pt x="427887" y="487777"/>
                    <a:pt x="428927" y="484214"/>
                  </a:cubicBezTo>
                  <a:cubicBezTo>
                    <a:pt x="429966" y="480650"/>
                    <a:pt x="426031" y="477458"/>
                    <a:pt x="423581" y="474860"/>
                  </a:cubicBezTo>
                  <a:cubicBezTo>
                    <a:pt x="421131" y="472261"/>
                    <a:pt x="417417" y="469663"/>
                    <a:pt x="414225" y="468624"/>
                  </a:cubicBezTo>
                  <a:cubicBezTo>
                    <a:pt x="411032" y="467584"/>
                    <a:pt x="407914" y="468179"/>
                    <a:pt x="404425" y="468624"/>
                  </a:cubicBezTo>
                  <a:cubicBezTo>
                    <a:pt x="400935" y="469069"/>
                    <a:pt x="397000" y="472038"/>
                    <a:pt x="393288" y="471296"/>
                  </a:cubicBezTo>
                  <a:cubicBezTo>
                    <a:pt x="389574" y="470554"/>
                    <a:pt x="384897" y="467436"/>
                    <a:pt x="382150" y="464169"/>
                  </a:cubicBezTo>
                  <a:cubicBezTo>
                    <a:pt x="379403" y="460903"/>
                    <a:pt x="377992" y="456077"/>
                    <a:pt x="376804" y="451698"/>
                  </a:cubicBezTo>
                  <a:cubicBezTo>
                    <a:pt x="375616" y="447317"/>
                    <a:pt x="375765" y="441230"/>
                    <a:pt x="375022" y="437889"/>
                  </a:cubicBezTo>
                  <a:cubicBezTo>
                    <a:pt x="374280" y="434548"/>
                    <a:pt x="374651" y="434103"/>
                    <a:pt x="372349" y="431654"/>
                  </a:cubicBezTo>
                  <a:cubicBezTo>
                    <a:pt x="370048" y="429204"/>
                    <a:pt x="366483" y="426308"/>
                    <a:pt x="361211" y="423191"/>
                  </a:cubicBezTo>
                  <a:cubicBezTo>
                    <a:pt x="355940" y="420072"/>
                    <a:pt x="347253" y="415766"/>
                    <a:pt x="340719" y="412946"/>
                  </a:cubicBezTo>
                  <a:cubicBezTo>
                    <a:pt x="334185" y="410124"/>
                    <a:pt x="325944" y="406561"/>
                    <a:pt x="322009" y="406264"/>
                  </a:cubicBezTo>
                  <a:close/>
                  <a:moveTo>
                    <a:pt x="566689" y="347456"/>
                  </a:moveTo>
                  <a:cubicBezTo>
                    <a:pt x="568601" y="347267"/>
                    <a:pt x="570590" y="347449"/>
                    <a:pt x="571627" y="348233"/>
                  </a:cubicBezTo>
                  <a:cubicBezTo>
                    <a:pt x="572663" y="349018"/>
                    <a:pt x="572201" y="351159"/>
                    <a:pt x="572089" y="353295"/>
                  </a:cubicBezTo>
                  <a:lnTo>
                    <a:pt x="572406" y="356248"/>
                  </a:lnTo>
                  <a:lnTo>
                    <a:pt x="572178" y="358184"/>
                  </a:lnTo>
                  <a:cubicBezTo>
                    <a:pt x="572254" y="360591"/>
                    <a:pt x="573000" y="363889"/>
                    <a:pt x="572076" y="364603"/>
                  </a:cubicBezTo>
                  <a:cubicBezTo>
                    <a:pt x="570843" y="365556"/>
                    <a:pt x="566473" y="363259"/>
                    <a:pt x="565016" y="361914"/>
                  </a:cubicBezTo>
                  <a:lnTo>
                    <a:pt x="562945" y="356309"/>
                  </a:lnTo>
                  <a:lnTo>
                    <a:pt x="563191" y="354939"/>
                  </a:lnTo>
                  <a:cubicBezTo>
                    <a:pt x="562865" y="352865"/>
                    <a:pt x="561122" y="349955"/>
                    <a:pt x="562214" y="348906"/>
                  </a:cubicBezTo>
                  <a:cubicBezTo>
                    <a:pt x="562942" y="348205"/>
                    <a:pt x="564777" y="347645"/>
                    <a:pt x="566689" y="347456"/>
                  </a:cubicBezTo>
                  <a:close/>
                  <a:moveTo>
                    <a:pt x="567789" y="302804"/>
                  </a:moveTo>
                  <a:cubicBezTo>
                    <a:pt x="569274" y="302985"/>
                    <a:pt x="570731" y="303601"/>
                    <a:pt x="571403" y="304778"/>
                  </a:cubicBezTo>
                  <a:cubicBezTo>
                    <a:pt x="572748" y="307131"/>
                    <a:pt x="572916" y="315757"/>
                    <a:pt x="572076" y="317550"/>
                  </a:cubicBezTo>
                  <a:cubicBezTo>
                    <a:pt x="571235" y="319343"/>
                    <a:pt x="567705" y="317886"/>
                    <a:pt x="566360" y="315533"/>
                  </a:cubicBezTo>
                  <a:cubicBezTo>
                    <a:pt x="565016" y="313180"/>
                    <a:pt x="562439" y="304554"/>
                    <a:pt x="564008" y="303433"/>
                  </a:cubicBezTo>
                  <a:cubicBezTo>
                    <a:pt x="564792" y="302873"/>
                    <a:pt x="566305" y="302622"/>
                    <a:pt x="567789" y="302804"/>
                  </a:cubicBezTo>
                  <a:close/>
                  <a:moveTo>
                    <a:pt x="565352" y="223107"/>
                  </a:moveTo>
                  <a:cubicBezTo>
                    <a:pt x="566977" y="223219"/>
                    <a:pt x="567873" y="223443"/>
                    <a:pt x="568377" y="224788"/>
                  </a:cubicBezTo>
                  <a:cubicBezTo>
                    <a:pt x="568755" y="225796"/>
                    <a:pt x="567558" y="228442"/>
                    <a:pt x="567692" y="230034"/>
                  </a:cubicBezTo>
                  <a:lnTo>
                    <a:pt x="567934" y="230435"/>
                  </a:lnTo>
                  <a:lnTo>
                    <a:pt x="566652" y="230839"/>
                  </a:lnTo>
                  <a:cubicBezTo>
                    <a:pt x="562634" y="231871"/>
                    <a:pt x="558853" y="232280"/>
                    <a:pt x="558853" y="232280"/>
                  </a:cubicBezTo>
                  <a:cubicBezTo>
                    <a:pt x="557004" y="232700"/>
                    <a:pt x="557834" y="231734"/>
                    <a:pt x="557159" y="232075"/>
                  </a:cubicBezTo>
                  <a:lnTo>
                    <a:pt x="555964" y="232863"/>
                  </a:lnTo>
                  <a:lnTo>
                    <a:pt x="555767" y="232234"/>
                  </a:lnTo>
                  <a:cubicBezTo>
                    <a:pt x="554754" y="230764"/>
                    <a:pt x="552621" y="229703"/>
                    <a:pt x="552915" y="228484"/>
                  </a:cubicBezTo>
                  <a:cubicBezTo>
                    <a:pt x="553308" y="226861"/>
                    <a:pt x="556557" y="225012"/>
                    <a:pt x="558630" y="224116"/>
                  </a:cubicBezTo>
                  <a:cubicBezTo>
                    <a:pt x="560702" y="223219"/>
                    <a:pt x="563728" y="222995"/>
                    <a:pt x="565352" y="223107"/>
                  </a:cubicBezTo>
                  <a:close/>
                  <a:moveTo>
                    <a:pt x="550103" y="157107"/>
                  </a:moveTo>
                  <a:cubicBezTo>
                    <a:pt x="546539" y="157443"/>
                    <a:pt x="542746" y="158913"/>
                    <a:pt x="538797" y="159249"/>
                  </a:cubicBezTo>
                  <a:cubicBezTo>
                    <a:pt x="533531" y="159698"/>
                    <a:pt x="526584" y="159529"/>
                    <a:pt x="521990" y="159922"/>
                  </a:cubicBezTo>
                  <a:cubicBezTo>
                    <a:pt x="517395" y="160314"/>
                    <a:pt x="510001" y="160762"/>
                    <a:pt x="508544" y="162947"/>
                  </a:cubicBezTo>
                  <a:cubicBezTo>
                    <a:pt x="507088" y="165131"/>
                    <a:pt x="510729" y="168604"/>
                    <a:pt x="513250" y="173029"/>
                  </a:cubicBezTo>
                  <a:cubicBezTo>
                    <a:pt x="515771" y="177454"/>
                    <a:pt x="519861" y="182944"/>
                    <a:pt x="523671" y="189498"/>
                  </a:cubicBezTo>
                  <a:cubicBezTo>
                    <a:pt x="527481" y="196052"/>
                    <a:pt x="533363" y="206135"/>
                    <a:pt x="536108" y="212352"/>
                  </a:cubicBezTo>
                  <a:cubicBezTo>
                    <a:pt x="538853" y="218570"/>
                    <a:pt x="539077" y="221707"/>
                    <a:pt x="540141" y="226805"/>
                  </a:cubicBezTo>
                  <a:cubicBezTo>
                    <a:pt x="541206" y="231902"/>
                    <a:pt x="540533" y="240248"/>
                    <a:pt x="542494" y="242937"/>
                  </a:cubicBezTo>
                  <a:lnTo>
                    <a:pt x="542965" y="243258"/>
                  </a:lnTo>
                  <a:lnTo>
                    <a:pt x="541709" y="244380"/>
                  </a:lnTo>
                  <a:cubicBezTo>
                    <a:pt x="537675" y="248244"/>
                    <a:pt x="535827" y="253286"/>
                    <a:pt x="531625" y="256143"/>
                  </a:cubicBezTo>
                  <a:cubicBezTo>
                    <a:pt x="527423" y="259000"/>
                    <a:pt x="520869" y="259728"/>
                    <a:pt x="516498" y="261521"/>
                  </a:cubicBezTo>
                  <a:cubicBezTo>
                    <a:pt x="512128" y="263313"/>
                    <a:pt x="508655" y="265889"/>
                    <a:pt x="505406" y="266898"/>
                  </a:cubicBezTo>
                  <a:cubicBezTo>
                    <a:pt x="502157" y="267906"/>
                    <a:pt x="500084" y="266618"/>
                    <a:pt x="497003" y="267570"/>
                  </a:cubicBezTo>
                  <a:cubicBezTo>
                    <a:pt x="493920" y="268522"/>
                    <a:pt x="489943" y="271940"/>
                    <a:pt x="486918" y="272612"/>
                  </a:cubicBezTo>
                  <a:cubicBezTo>
                    <a:pt x="483892" y="273284"/>
                    <a:pt x="481091" y="272556"/>
                    <a:pt x="478851" y="271603"/>
                  </a:cubicBezTo>
                  <a:cubicBezTo>
                    <a:pt x="476610" y="270651"/>
                    <a:pt x="475489" y="267738"/>
                    <a:pt x="473472" y="266898"/>
                  </a:cubicBezTo>
                  <a:cubicBezTo>
                    <a:pt x="471456" y="266057"/>
                    <a:pt x="468037" y="265442"/>
                    <a:pt x="466749" y="266562"/>
                  </a:cubicBezTo>
                  <a:cubicBezTo>
                    <a:pt x="465460" y="267682"/>
                    <a:pt x="465404" y="271435"/>
                    <a:pt x="465740" y="273620"/>
                  </a:cubicBezTo>
                  <a:cubicBezTo>
                    <a:pt x="466077" y="275804"/>
                    <a:pt x="465740" y="276925"/>
                    <a:pt x="469102" y="280342"/>
                  </a:cubicBezTo>
                  <a:cubicBezTo>
                    <a:pt x="472464" y="283759"/>
                    <a:pt x="477562" y="292554"/>
                    <a:pt x="485909" y="294121"/>
                  </a:cubicBezTo>
                  <a:cubicBezTo>
                    <a:pt x="494257" y="295690"/>
                    <a:pt x="510840" y="290425"/>
                    <a:pt x="519187" y="289753"/>
                  </a:cubicBezTo>
                  <a:cubicBezTo>
                    <a:pt x="527535" y="289080"/>
                    <a:pt x="533026" y="288464"/>
                    <a:pt x="535995" y="290089"/>
                  </a:cubicBezTo>
                  <a:cubicBezTo>
                    <a:pt x="538964" y="291713"/>
                    <a:pt x="536219" y="295242"/>
                    <a:pt x="537003" y="299499"/>
                  </a:cubicBezTo>
                  <a:cubicBezTo>
                    <a:pt x="537787" y="303756"/>
                    <a:pt x="540757" y="310254"/>
                    <a:pt x="540701" y="315632"/>
                  </a:cubicBezTo>
                  <a:cubicBezTo>
                    <a:pt x="540645" y="321010"/>
                    <a:pt x="537227" y="325771"/>
                    <a:pt x="536667" y="331764"/>
                  </a:cubicBezTo>
                  <a:cubicBezTo>
                    <a:pt x="536107" y="337758"/>
                    <a:pt x="534538" y="347113"/>
                    <a:pt x="537339" y="351594"/>
                  </a:cubicBezTo>
                  <a:lnTo>
                    <a:pt x="537948" y="352158"/>
                  </a:lnTo>
                  <a:lnTo>
                    <a:pt x="538148" y="353184"/>
                  </a:lnTo>
                  <a:cubicBezTo>
                    <a:pt x="538391" y="354548"/>
                    <a:pt x="538559" y="355935"/>
                    <a:pt x="538461" y="357209"/>
                  </a:cubicBezTo>
                  <a:cubicBezTo>
                    <a:pt x="538069" y="362306"/>
                    <a:pt x="536892" y="370260"/>
                    <a:pt x="536780" y="375694"/>
                  </a:cubicBezTo>
                  <a:cubicBezTo>
                    <a:pt x="536668" y="381128"/>
                    <a:pt x="538573" y="386001"/>
                    <a:pt x="537788" y="389810"/>
                  </a:cubicBezTo>
                  <a:cubicBezTo>
                    <a:pt x="537004" y="393619"/>
                    <a:pt x="533531" y="396140"/>
                    <a:pt x="532074" y="398548"/>
                  </a:cubicBezTo>
                  <a:cubicBezTo>
                    <a:pt x="530618" y="400957"/>
                    <a:pt x="529833" y="401293"/>
                    <a:pt x="529049" y="404263"/>
                  </a:cubicBezTo>
                  <a:cubicBezTo>
                    <a:pt x="528265" y="407231"/>
                    <a:pt x="528489" y="413729"/>
                    <a:pt x="527368" y="416361"/>
                  </a:cubicBezTo>
                  <a:cubicBezTo>
                    <a:pt x="526248" y="418994"/>
                    <a:pt x="524231" y="419218"/>
                    <a:pt x="522326" y="420059"/>
                  </a:cubicBezTo>
                  <a:cubicBezTo>
                    <a:pt x="520422" y="420899"/>
                    <a:pt x="519692" y="420843"/>
                    <a:pt x="515939" y="421403"/>
                  </a:cubicBezTo>
                  <a:cubicBezTo>
                    <a:pt x="512185" y="421964"/>
                    <a:pt x="503166" y="421851"/>
                    <a:pt x="499805" y="423420"/>
                  </a:cubicBezTo>
                  <a:cubicBezTo>
                    <a:pt x="496443" y="424988"/>
                    <a:pt x="495771" y="429357"/>
                    <a:pt x="495771" y="430814"/>
                  </a:cubicBezTo>
                  <a:cubicBezTo>
                    <a:pt x="495771" y="432270"/>
                    <a:pt x="496219" y="432551"/>
                    <a:pt x="499805" y="432158"/>
                  </a:cubicBezTo>
                  <a:cubicBezTo>
                    <a:pt x="503390" y="431766"/>
                    <a:pt x="512634" y="429021"/>
                    <a:pt x="517283" y="428461"/>
                  </a:cubicBezTo>
                  <a:cubicBezTo>
                    <a:pt x="521934" y="427901"/>
                    <a:pt x="525912" y="427901"/>
                    <a:pt x="527704" y="428797"/>
                  </a:cubicBezTo>
                  <a:cubicBezTo>
                    <a:pt x="529497" y="429693"/>
                    <a:pt x="525071" y="432046"/>
                    <a:pt x="528041" y="433838"/>
                  </a:cubicBezTo>
                  <a:lnTo>
                    <a:pt x="530106" y="434752"/>
                  </a:lnTo>
                  <a:lnTo>
                    <a:pt x="525982" y="435739"/>
                  </a:lnTo>
                  <a:cubicBezTo>
                    <a:pt x="523573" y="436272"/>
                    <a:pt x="521682" y="436650"/>
                    <a:pt x="518628" y="437630"/>
                  </a:cubicBezTo>
                  <a:cubicBezTo>
                    <a:pt x="512521" y="439591"/>
                    <a:pt x="506191" y="441888"/>
                    <a:pt x="499805" y="444688"/>
                  </a:cubicBezTo>
                  <a:cubicBezTo>
                    <a:pt x="493417" y="447489"/>
                    <a:pt x="484061" y="453538"/>
                    <a:pt x="480308" y="454435"/>
                  </a:cubicBezTo>
                  <a:cubicBezTo>
                    <a:pt x="476554" y="455331"/>
                    <a:pt x="478067" y="451859"/>
                    <a:pt x="477283" y="450066"/>
                  </a:cubicBezTo>
                  <a:cubicBezTo>
                    <a:pt x="476498" y="448273"/>
                    <a:pt x="476555" y="445360"/>
                    <a:pt x="475602" y="443679"/>
                  </a:cubicBezTo>
                  <a:cubicBezTo>
                    <a:pt x="474650" y="442000"/>
                    <a:pt x="473866" y="441608"/>
                    <a:pt x="471569" y="439983"/>
                  </a:cubicBezTo>
                  <a:cubicBezTo>
                    <a:pt x="469271" y="438358"/>
                    <a:pt x="463781" y="433877"/>
                    <a:pt x="461820" y="433934"/>
                  </a:cubicBezTo>
                  <a:cubicBezTo>
                    <a:pt x="459859" y="433989"/>
                    <a:pt x="460979" y="438134"/>
                    <a:pt x="459803" y="440319"/>
                  </a:cubicBezTo>
                  <a:cubicBezTo>
                    <a:pt x="458627" y="442504"/>
                    <a:pt x="455321" y="443679"/>
                    <a:pt x="454761" y="447041"/>
                  </a:cubicBezTo>
                  <a:cubicBezTo>
                    <a:pt x="454201" y="450402"/>
                    <a:pt x="455377" y="456507"/>
                    <a:pt x="456442" y="460485"/>
                  </a:cubicBezTo>
                  <a:cubicBezTo>
                    <a:pt x="457506" y="464461"/>
                    <a:pt x="458626" y="465974"/>
                    <a:pt x="461147" y="470904"/>
                  </a:cubicBezTo>
                  <a:cubicBezTo>
                    <a:pt x="463668" y="475833"/>
                    <a:pt x="467590" y="483619"/>
                    <a:pt x="471569" y="490060"/>
                  </a:cubicBezTo>
                  <a:cubicBezTo>
                    <a:pt x="475546" y="496503"/>
                    <a:pt x="481260" y="505802"/>
                    <a:pt x="485014" y="509554"/>
                  </a:cubicBezTo>
                  <a:cubicBezTo>
                    <a:pt x="488767" y="513307"/>
                    <a:pt x="491512" y="512579"/>
                    <a:pt x="494089" y="512579"/>
                  </a:cubicBezTo>
                  <a:cubicBezTo>
                    <a:pt x="496667" y="512579"/>
                    <a:pt x="499861" y="511010"/>
                    <a:pt x="500477" y="509554"/>
                  </a:cubicBezTo>
                  <a:cubicBezTo>
                    <a:pt x="501093" y="508098"/>
                    <a:pt x="500869" y="506138"/>
                    <a:pt x="500141" y="503505"/>
                  </a:cubicBezTo>
                  <a:cubicBezTo>
                    <a:pt x="499412" y="500872"/>
                    <a:pt x="498404" y="498408"/>
                    <a:pt x="496107" y="493758"/>
                  </a:cubicBezTo>
                  <a:cubicBezTo>
                    <a:pt x="493809" y="489109"/>
                    <a:pt x="488487" y="480426"/>
                    <a:pt x="486358" y="475609"/>
                  </a:cubicBezTo>
                  <a:cubicBezTo>
                    <a:pt x="484230" y="470792"/>
                    <a:pt x="480532" y="468495"/>
                    <a:pt x="483333" y="464854"/>
                  </a:cubicBezTo>
                  <a:cubicBezTo>
                    <a:pt x="486134" y="461213"/>
                    <a:pt x="496947" y="456956"/>
                    <a:pt x="503166" y="453762"/>
                  </a:cubicBezTo>
                  <a:cubicBezTo>
                    <a:pt x="509384" y="450570"/>
                    <a:pt x="514426" y="447601"/>
                    <a:pt x="520646" y="445696"/>
                  </a:cubicBezTo>
                  <a:cubicBezTo>
                    <a:pt x="526864" y="443791"/>
                    <a:pt x="531962" y="444240"/>
                    <a:pt x="540477" y="442336"/>
                  </a:cubicBezTo>
                  <a:cubicBezTo>
                    <a:pt x="542606" y="441860"/>
                    <a:pt x="545170" y="441243"/>
                    <a:pt x="547931" y="440555"/>
                  </a:cubicBezTo>
                  <a:lnTo>
                    <a:pt x="549109" y="440254"/>
                  </a:lnTo>
                  <a:lnTo>
                    <a:pt x="552180" y="440855"/>
                  </a:lnTo>
                  <a:cubicBezTo>
                    <a:pt x="554190" y="441163"/>
                    <a:pt x="556053" y="441485"/>
                    <a:pt x="557957" y="442241"/>
                  </a:cubicBezTo>
                  <a:cubicBezTo>
                    <a:pt x="561767" y="443753"/>
                    <a:pt x="565016" y="447898"/>
                    <a:pt x="568377" y="448627"/>
                  </a:cubicBezTo>
                  <a:lnTo>
                    <a:pt x="571024" y="448617"/>
                  </a:lnTo>
                  <a:lnTo>
                    <a:pt x="569049" y="450738"/>
                  </a:lnTo>
                  <a:cubicBezTo>
                    <a:pt x="564512" y="453538"/>
                    <a:pt x="551739" y="455779"/>
                    <a:pt x="546193" y="457460"/>
                  </a:cubicBezTo>
                  <a:cubicBezTo>
                    <a:pt x="540645" y="459140"/>
                    <a:pt x="538909" y="460317"/>
                    <a:pt x="535772" y="460821"/>
                  </a:cubicBezTo>
                  <a:cubicBezTo>
                    <a:pt x="532634" y="461325"/>
                    <a:pt x="528881" y="461045"/>
                    <a:pt x="527368" y="460485"/>
                  </a:cubicBezTo>
                  <a:cubicBezTo>
                    <a:pt x="525856" y="459925"/>
                    <a:pt x="527648" y="458356"/>
                    <a:pt x="526696" y="457460"/>
                  </a:cubicBezTo>
                  <a:cubicBezTo>
                    <a:pt x="525744" y="456563"/>
                    <a:pt x="523391" y="455499"/>
                    <a:pt x="521654" y="455107"/>
                  </a:cubicBezTo>
                  <a:cubicBezTo>
                    <a:pt x="519917" y="454715"/>
                    <a:pt x="517395" y="454379"/>
                    <a:pt x="516275" y="455107"/>
                  </a:cubicBezTo>
                  <a:cubicBezTo>
                    <a:pt x="515155" y="455835"/>
                    <a:pt x="516275" y="458524"/>
                    <a:pt x="514930" y="459477"/>
                  </a:cubicBezTo>
                  <a:cubicBezTo>
                    <a:pt x="513586" y="460429"/>
                    <a:pt x="506919" y="459477"/>
                    <a:pt x="506191" y="461157"/>
                  </a:cubicBezTo>
                  <a:cubicBezTo>
                    <a:pt x="505463" y="462837"/>
                    <a:pt x="509216" y="465974"/>
                    <a:pt x="510561" y="469559"/>
                  </a:cubicBezTo>
                  <a:cubicBezTo>
                    <a:pt x="511905" y="473144"/>
                    <a:pt x="512297" y="478242"/>
                    <a:pt x="514258" y="482667"/>
                  </a:cubicBezTo>
                  <a:cubicBezTo>
                    <a:pt x="516219" y="487092"/>
                    <a:pt x="519076" y="492301"/>
                    <a:pt x="522326" y="496111"/>
                  </a:cubicBezTo>
                  <a:cubicBezTo>
                    <a:pt x="525576" y="499919"/>
                    <a:pt x="530113" y="504121"/>
                    <a:pt x="533755" y="505521"/>
                  </a:cubicBezTo>
                  <a:cubicBezTo>
                    <a:pt x="537396" y="506922"/>
                    <a:pt x="541038" y="505746"/>
                    <a:pt x="544175" y="504513"/>
                  </a:cubicBezTo>
                  <a:cubicBezTo>
                    <a:pt x="547313" y="503281"/>
                    <a:pt x="548546" y="499303"/>
                    <a:pt x="552579" y="498128"/>
                  </a:cubicBezTo>
                  <a:cubicBezTo>
                    <a:pt x="556613" y="496951"/>
                    <a:pt x="564176" y="498015"/>
                    <a:pt x="568377" y="497455"/>
                  </a:cubicBezTo>
                  <a:cubicBezTo>
                    <a:pt x="572580" y="496895"/>
                    <a:pt x="574373" y="494654"/>
                    <a:pt x="577790" y="494766"/>
                  </a:cubicBezTo>
                  <a:cubicBezTo>
                    <a:pt x="581207" y="494878"/>
                    <a:pt x="584905" y="498464"/>
                    <a:pt x="588882" y="498128"/>
                  </a:cubicBezTo>
                  <a:cubicBezTo>
                    <a:pt x="592860" y="497791"/>
                    <a:pt x="597511" y="496391"/>
                    <a:pt x="601656" y="492749"/>
                  </a:cubicBezTo>
                  <a:lnTo>
                    <a:pt x="602465" y="491830"/>
                  </a:lnTo>
                  <a:lnTo>
                    <a:pt x="604345" y="492413"/>
                  </a:lnTo>
                  <a:cubicBezTo>
                    <a:pt x="605802" y="493702"/>
                    <a:pt x="603393" y="494486"/>
                    <a:pt x="606698" y="497119"/>
                  </a:cubicBezTo>
                  <a:cubicBezTo>
                    <a:pt x="610003" y="499751"/>
                    <a:pt x="616894" y="506474"/>
                    <a:pt x="624178" y="508211"/>
                  </a:cubicBezTo>
                  <a:cubicBezTo>
                    <a:pt x="631461" y="509946"/>
                    <a:pt x="643057" y="508323"/>
                    <a:pt x="650397" y="507538"/>
                  </a:cubicBezTo>
                  <a:cubicBezTo>
                    <a:pt x="657736" y="506754"/>
                    <a:pt x="662834" y="505690"/>
                    <a:pt x="668212" y="503505"/>
                  </a:cubicBezTo>
                  <a:cubicBezTo>
                    <a:pt x="673591" y="501320"/>
                    <a:pt x="678017" y="497679"/>
                    <a:pt x="682667" y="494430"/>
                  </a:cubicBezTo>
                  <a:cubicBezTo>
                    <a:pt x="687317" y="491181"/>
                    <a:pt x="692583" y="487148"/>
                    <a:pt x="696112" y="484011"/>
                  </a:cubicBezTo>
                  <a:cubicBezTo>
                    <a:pt x="699642" y="480874"/>
                    <a:pt x="701883" y="478858"/>
                    <a:pt x="703844" y="475609"/>
                  </a:cubicBezTo>
                  <a:cubicBezTo>
                    <a:pt x="705805" y="472360"/>
                    <a:pt x="707485" y="468271"/>
                    <a:pt x="707878" y="464517"/>
                  </a:cubicBezTo>
                  <a:cubicBezTo>
                    <a:pt x="708270" y="460765"/>
                    <a:pt x="707373" y="457011"/>
                    <a:pt x="706197" y="453090"/>
                  </a:cubicBezTo>
                  <a:cubicBezTo>
                    <a:pt x="705020" y="449170"/>
                    <a:pt x="703452" y="445640"/>
                    <a:pt x="700819" y="440991"/>
                  </a:cubicBezTo>
                  <a:cubicBezTo>
                    <a:pt x="698186" y="436342"/>
                    <a:pt x="694879" y="429620"/>
                    <a:pt x="690398" y="425194"/>
                  </a:cubicBezTo>
                  <a:cubicBezTo>
                    <a:pt x="685916" y="420769"/>
                    <a:pt x="679586" y="416232"/>
                    <a:pt x="673927" y="414440"/>
                  </a:cubicBezTo>
                  <a:cubicBezTo>
                    <a:pt x="668268" y="412647"/>
                    <a:pt x="665915" y="414720"/>
                    <a:pt x="656448" y="414440"/>
                  </a:cubicBezTo>
                  <a:cubicBezTo>
                    <a:pt x="649347" y="414230"/>
                    <a:pt x="637928" y="413011"/>
                    <a:pt x="627298" y="412699"/>
                  </a:cubicBezTo>
                  <a:cubicBezTo>
                    <a:pt x="623754" y="412595"/>
                    <a:pt x="620297" y="412591"/>
                    <a:pt x="617118" y="412759"/>
                  </a:cubicBezTo>
                  <a:lnTo>
                    <a:pt x="605868" y="413901"/>
                  </a:lnTo>
                  <a:lnTo>
                    <a:pt x="606026" y="412329"/>
                  </a:lnTo>
                  <a:cubicBezTo>
                    <a:pt x="606362" y="408743"/>
                    <a:pt x="606698" y="405607"/>
                    <a:pt x="606698" y="405607"/>
                  </a:cubicBezTo>
                  <a:cubicBezTo>
                    <a:pt x="606978" y="402806"/>
                    <a:pt x="607819" y="398380"/>
                    <a:pt x="607707" y="395524"/>
                  </a:cubicBezTo>
                  <a:cubicBezTo>
                    <a:pt x="607595" y="392667"/>
                    <a:pt x="606138" y="391659"/>
                    <a:pt x="606026" y="388465"/>
                  </a:cubicBezTo>
                  <a:cubicBezTo>
                    <a:pt x="605914" y="385273"/>
                    <a:pt x="606978" y="380735"/>
                    <a:pt x="607034" y="376367"/>
                  </a:cubicBezTo>
                  <a:cubicBezTo>
                    <a:pt x="607090" y="371997"/>
                    <a:pt x="606866" y="366060"/>
                    <a:pt x="606362" y="362250"/>
                  </a:cubicBezTo>
                  <a:cubicBezTo>
                    <a:pt x="605858" y="358442"/>
                    <a:pt x="605746" y="357770"/>
                    <a:pt x="604009" y="353512"/>
                  </a:cubicBezTo>
                  <a:lnTo>
                    <a:pt x="603389" y="351504"/>
                  </a:lnTo>
                  <a:lnTo>
                    <a:pt x="603140" y="349564"/>
                  </a:lnTo>
                  <a:cubicBezTo>
                    <a:pt x="602972" y="348352"/>
                    <a:pt x="602832" y="347015"/>
                    <a:pt x="602888" y="345544"/>
                  </a:cubicBezTo>
                  <a:cubicBezTo>
                    <a:pt x="603112" y="339663"/>
                    <a:pt x="602552" y="328740"/>
                    <a:pt x="602215" y="322017"/>
                  </a:cubicBezTo>
                  <a:cubicBezTo>
                    <a:pt x="601879" y="315295"/>
                    <a:pt x="601655" y="309862"/>
                    <a:pt x="600871" y="305213"/>
                  </a:cubicBezTo>
                  <a:cubicBezTo>
                    <a:pt x="600087" y="300564"/>
                    <a:pt x="598126" y="297987"/>
                    <a:pt x="597510" y="294121"/>
                  </a:cubicBezTo>
                  <a:cubicBezTo>
                    <a:pt x="596893" y="290257"/>
                    <a:pt x="597790" y="284935"/>
                    <a:pt x="597174" y="282023"/>
                  </a:cubicBezTo>
                  <a:cubicBezTo>
                    <a:pt x="596557" y="279109"/>
                    <a:pt x="594204" y="278941"/>
                    <a:pt x="593811" y="276645"/>
                  </a:cubicBezTo>
                  <a:cubicBezTo>
                    <a:pt x="593419" y="274349"/>
                    <a:pt x="592299" y="271211"/>
                    <a:pt x="594820" y="268242"/>
                  </a:cubicBezTo>
                  <a:cubicBezTo>
                    <a:pt x="597342" y="265274"/>
                    <a:pt x="604064" y="262249"/>
                    <a:pt x="608938" y="258831"/>
                  </a:cubicBezTo>
                  <a:cubicBezTo>
                    <a:pt x="613812" y="255415"/>
                    <a:pt x="620535" y="251157"/>
                    <a:pt x="624065" y="247740"/>
                  </a:cubicBezTo>
                  <a:cubicBezTo>
                    <a:pt x="627594" y="244324"/>
                    <a:pt x="630059" y="241915"/>
                    <a:pt x="630115" y="238330"/>
                  </a:cubicBezTo>
                  <a:cubicBezTo>
                    <a:pt x="630171" y="234745"/>
                    <a:pt x="627034" y="229479"/>
                    <a:pt x="624401" y="226231"/>
                  </a:cubicBezTo>
                  <a:cubicBezTo>
                    <a:pt x="621768" y="222982"/>
                    <a:pt x="617397" y="221021"/>
                    <a:pt x="614316" y="218837"/>
                  </a:cubicBezTo>
                  <a:cubicBezTo>
                    <a:pt x="611235" y="216652"/>
                    <a:pt x="608490" y="213683"/>
                    <a:pt x="605913" y="213123"/>
                  </a:cubicBezTo>
                  <a:cubicBezTo>
                    <a:pt x="603336" y="212563"/>
                    <a:pt x="601655" y="214243"/>
                    <a:pt x="598854" y="215476"/>
                  </a:cubicBezTo>
                  <a:cubicBezTo>
                    <a:pt x="596753" y="216400"/>
                    <a:pt x="592320" y="218774"/>
                    <a:pt x="590235" y="219902"/>
                  </a:cubicBezTo>
                  <a:lnTo>
                    <a:pt x="589393" y="220360"/>
                  </a:lnTo>
                  <a:lnTo>
                    <a:pt x="589345" y="220019"/>
                  </a:lnTo>
                  <a:cubicBezTo>
                    <a:pt x="589064" y="219326"/>
                    <a:pt x="588518" y="218711"/>
                    <a:pt x="588210" y="218066"/>
                  </a:cubicBezTo>
                  <a:cubicBezTo>
                    <a:pt x="587594" y="216778"/>
                    <a:pt x="584737" y="215994"/>
                    <a:pt x="585185" y="214705"/>
                  </a:cubicBezTo>
                  <a:cubicBezTo>
                    <a:pt x="585633" y="213416"/>
                    <a:pt x="588602" y="212744"/>
                    <a:pt x="590899" y="210335"/>
                  </a:cubicBezTo>
                  <a:cubicBezTo>
                    <a:pt x="593196" y="207927"/>
                    <a:pt x="597959" y="204454"/>
                    <a:pt x="598967" y="200253"/>
                  </a:cubicBezTo>
                  <a:cubicBezTo>
                    <a:pt x="599976" y="196052"/>
                    <a:pt x="598407" y="188938"/>
                    <a:pt x="596951" y="185129"/>
                  </a:cubicBezTo>
                  <a:cubicBezTo>
                    <a:pt x="595493" y="181320"/>
                    <a:pt x="593196" y="179863"/>
                    <a:pt x="590227" y="177398"/>
                  </a:cubicBezTo>
                  <a:cubicBezTo>
                    <a:pt x="587258" y="174934"/>
                    <a:pt x="583168" y="172469"/>
                    <a:pt x="579135" y="170341"/>
                  </a:cubicBezTo>
                  <a:cubicBezTo>
                    <a:pt x="575101" y="168212"/>
                    <a:pt x="570283" y="166811"/>
                    <a:pt x="566024" y="164626"/>
                  </a:cubicBezTo>
                  <a:cubicBezTo>
                    <a:pt x="561767" y="162443"/>
                    <a:pt x="558125" y="158129"/>
                    <a:pt x="553588" y="157233"/>
                  </a:cubicBezTo>
                  <a:cubicBezTo>
                    <a:pt x="552453" y="157009"/>
                    <a:pt x="551291" y="156994"/>
                    <a:pt x="550103" y="157107"/>
                  </a:cubicBezTo>
                  <a:close/>
                  <a:moveTo>
                    <a:pt x="0" y="0"/>
                  </a:moveTo>
                  <a:lnTo>
                    <a:pt x="839788" y="0"/>
                  </a:lnTo>
                  <a:lnTo>
                    <a:pt x="839788" y="1212850"/>
                  </a:lnTo>
                  <a:lnTo>
                    <a:pt x="0" y="1212850"/>
                  </a:lnTo>
                  <a:close/>
                </a:path>
              </a:pathLst>
            </a:cu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p>
          </p:txBody>
        </p:sp>
      </p:grpSp>
    </p:spTree>
    <p:extLst>
      <p:ext uri="{BB962C8B-B14F-4D97-AF65-F5344CB8AC3E}">
        <p14:creationId xmlns:p14="http://schemas.microsoft.com/office/powerpoint/2010/main" val="427373559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34566" y="189434"/>
            <a:ext cx="11521280" cy="2677656"/>
          </a:xfrm>
          <a:prstGeom prst="rect">
            <a:avLst/>
          </a:prstGeom>
        </p:spPr>
        <p:txBody>
          <a:bodyPr wrap="square">
            <a:spAutoFit/>
          </a:bodyPr>
          <a:lstStyle/>
          <a:p>
            <a:pPr algn="just">
              <a:lnSpc>
                <a:spcPct val="150000"/>
              </a:lnSpc>
              <a:spcAft>
                <a:spcPts val="0"/>
              </a:spcAft>
            </a:pPr>
            <a:r>
              <a:rPr lang="en-US" altLang="zh-CN" sz="2800" kern="100" dirty="0" smtClean="0">
                <a:solidFill>
                  <a:srgbClr val="FF0000"/>
                </a:solidFill>
                <a:latin typeface="宋体"/>
                <a:ea typeface="华文细黑"/>
                <a:cs typeface="Times New Roman"/>
              </a:rPr>
              <a:t>③</a:t>
            </a:r>
            <a:r>
              <a:rPr lang="zh-CN" altLang="zh-CN" sz="2800" kern="100" dirty="0" smtClean="0">
                <a:solidFill>
                  <a:srgbClr val="FF0000"/>
                </a:solidFill>
                <a:latin typeface="Times New Roman"/>
                <a:ea typeface="华文细黑"/>
                <a:cs typeface="Times New Roman"/>
              </a:rPr>
              <a:t>萃取</a:t>
            </a:r>
            <a:r>
              <a:rPr lang="zh-CN" altLang="zh-CN" sz="2800" kern="100" dirty="0">
                <a:solidFill>
                  <a:srgbClr val="FF0000"/>
                </a:solidFill>
                <a:latin typeface="Times New Roman"/>
                <a:ea typeface="华文细黑"/>
                <a:cs typeface="Times New Roman"/>
              </a:rPr>
              <a:t>和分液：</a:t>
            </a:r>
            <a:r>
              <a:rPr lang="zh-CN" altLang="zh-CN" sz="2800" kern="100" dirty="0">
                <a:latin typeface="Times New Roman"/>
                <a:ea typeface="华文细黑"/>
                <a:cs typeface="Times New Roman"/>
              </a:rPr>
              <a:t>适用条件：分离互不相溶的两种液体</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zh-CN" altLang="zh-CN" sz="2800" kern="100" dirty="0" smtClean="0">
                <a:latin typeface="Times New Roman"/>
                <a:ea typeface="华文细黑"/>
                <a:cs typeface="Times New Roman"/>
              </a:rPr>
              <a:t>说明</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溶质在萃取剂中的</a:t>
            </a:r>
            <a:r>
              <a:rPr lang="zh-CN" altLang="zh-CN" sz="2800" kern="100" dirty="0" smtClean="0">
                <a:latin typeface="Times New Roman"/>
                <a:ea typeface="华文细黑"/>
                <a:cs typeface="Times New Roman"/>
              </a:rPr>
              <a:t>溶解度</a:t>
            </a:r>
            <a:r>
              <a:rPr lang="en-US" altLang="zh-CN" sz="2800" u="sng" kern="100" dirty="0" smtClean="0">
                <a:latin typeface="Times New Roman"/>
                <a:ea typeface="华文细黑"/>
                <a:cs typeface="Times New Roman"/>
              </a:rPr>
              <a:t>  </a:t>
            </a:r>
            <a:r>
              <a:rPr lang="en-US" altLang="zh-CN" sz="2800" u="sng" kern="100" dirty="0">
                <a:latin typeface="Times New Roman"/>
                <a:ea typeface="华文细黑"/>
                <a:cs typeface="Times New Roman"/>
              </a:rPr>
              <a:t>    </a:t>
            </a:r>
            <a:r>
              <a:rPr lang="en-US" altLang="zh-CN" sz="2800" u="sng" kern="100" dirty="0" smtClean="0">
                <a:latin typeface="Times New Roman"/>
                <a:ea typeface="华文细黑"/>
                <a:cs typeface="Times New Roman"/>
              </a:rPr>
              <a:t> </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cs typeface="Courier New"/>
              </a:rPr>
              <a:t>b</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两种</a:t>
            </a:r>
            <a:r>
              <a:rPr lang="zh-CN" altLang="zh-CN" sz="2800" kern="100" dirty="0" smtClean="0">
                <a:latin typeface="Times New Roman"/>
                <a:ea typeface="华文细黑"/>
                <a:cs typeface="Times New Roman"/>
              </a:rPr>
              <a:t>液体</a:t>
            </a:r>
            <a:r>
              <a:rPr lang="en-US" altLang="zh-CN" sz="2800" u="sng" kern="100" dirty="0" smtClean="0">
                <a:latin typeface="Times New Roman"/>
                <a:ea typeface="华文细黑"/>
                <a:cs typeface="Times New Roman"/>
              </a:rPr>
              <a:t>     </a:t>
            </a:r>
            <a:r>
              <a:rPr lang="en-US" altLang="zh-CN" sz="2800" u="sng" kern="100" dirty="0">
                <a:latin typeface="Times New Roman"/>
                <a:ea typeface="华文细黑"/>
                <a:cs typeface="Times New Roman"/>
              </a:rPr>
              <a:t>             </a:t>
            </a:r>
            <a:r>
              <a:rPr lang="en-US" altLang="zh-CN" sz="2800" u="sng" kern="100" dirty="0" smtClean="0">
                <a:latin typeface="Times New Roman"/>
                <a:ea typeface="华文细黑"/>
                <a:cs typeface="Times New Roman"/>
              </a:rPr>
              <a:t>     </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en-US" altLang="zh-CN" sz="2800" kern="100" dirty="0" smtClean="0">
                <a:latin typeface="Times New Roman"/>
                <a:ea typeface="华文细黑"/>
                <a:cs typeface="Courier New"/>
              </a:rPr>
              <a:t>c</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溶质和</a:t>
            </a:r>
            <a:r>
              <a:rPr lang="zh-CN" altLang="zh-CN" sz="2800" kern="100" dirty="0" smtClean="0">
                <a:latin typeface="Times New Roman"/>
                <a:ea typeface="华文细黑"/>
                <a:cs typeface="Times New Roman"/>
              </a:rPr>
              <a:t>萃取剂</a:t>
            </a:r>
            <a:r>
              <a:rPr lang="en-US" altLang="zh-CN" sz="2800" u="sng" kern="100" dirty="0" smtClean="0">
                <a:latin typeface="Times New Roman"/>
                <a:ea typeface="华文细黑"/>
                <a:cs typeface="Times New Roman"/>
              </a:rPr>
              <a:t>  </a:t>
            </a:r>
            <a:r>
              <a:rPr lang="en-US" altLang="zh-CN" sz="2800" u="sng" kern="100" dirty="0">
                <a:latin typeface="Times New Roman"/>
                <a:ea typeface="华文细黑"/>
                <a:cs typeface="Times New Roman"/>
              </a:rPr>
              <a:t>            </a:t>
            </a:r>
            <a:r>
              <a:rPr lang="en-US" altLang="zh-CN" sz="2800" u="sng" kern="100" dirty="0" smtClean="0">
                <a:latin typeface="Times New Roman"/>
                <a:ea typeface="华文细黑"/>
                <a:cs typeface="Times New Roman"/>
              </a:rPr>
              <a:t>      </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en-US" altLang="zh-CN" sz="2800" kern="100" dirty="0" smtClean="0">
                <a:latin typeface="Times New Roman"/>
                <a:ea typeface="华文细黑"/>
                <a:cs typeface="Courier New"/>
              </a:rPr>
              <a:t>d</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分液时下层液体</a:t>
            </a:r>
            <a:r>
              <a:rPr lang="zh-CN" altLang="zh-CN" sz="2800" kern="100" dirty="0" smtClean="0">
                <a:latin typeface="Times New Roman"/>
                <a:ea typeface="华文细黑"/>
                <a:cs typeface="Times New Roman"/>
              </a:rPr>
              <a:t>从</a:t>
            </a:r>
            <a:r>
              <a:rPr lang="en-US" altLang="zh-CN" sz="2800" u="sng" kern="100" dirty="0" smtClean="0">
                <a:latin typeface="Times New Roman"/>
                <a:ea typeface="华文细黑"/>
                <a:cs typeface="Times New Roman"/>
              </a:rPr>
              <a:t>       </a:t>
            </a:r>
            <a:r>
              <a:rPr lang="en-US" altLang="zh-CN" sz="2800" u="sng" kern="100" dirty="0">
                <a:latin typeface="Times New Roman"/>
                <a:ea typeface="华文细黑"/>
                <a:cs typeface="Times New Roman"/>
              </a:rPr>
              <a:t>      </a:t>
            </a:r>
            <a:r>
              <a:rPr lang="en-US" altLang="zh-CN" sz="2800" u="sng" kern="100" dirty="0" smtClean="0">
                <a:latin typeface="Times New Roman"/>
                <a:ea typeface="华文细黑"/>
                <a:cs typeface="Times New Roman"/>
              </a:rPr>
              <a:t> </a:t>
            </a:r>
            <a:r>
              <a:rPr lang="zh-CN" altLang="zh-CN" sz="2800" kern="100" dirty="0" smtClean="0">
                <a:latin typeface="Times New Roman"/>
                <a:ea typeface="华文细黑"/>
                <a:cs typeface="Times New Roman"/>
              </a:rPr>
              <a:t>流出</a:t>
            </a:r>
            <a:r>
              <a:rPr lang="zh-CN" altLang="zh-CN" sz="2800" kern="100" dirty="0">
                <a:latin typeface="Times New Roman"/>
                <a:ea typeface="华文细黑"/>
                <a:cs typeface="Times New Roman"/>
              </a:rPr>
              <a:t>，上层液体</a:t>
            </a:r>
            <a:r>
              <a:rPr lang="zh-CN" altLang="zh-CN" sz="2800" kern="100" dirty="0" smtClean="0">
                <a:latin typeface="Times New Roman"/>
                <a:ea typeface="华文细黑"/>
                <a:cs typeface="Times New Roman"/>
              </a:rPr>
              <a:t>从</a:t>
            </a:r>
            <a:r>
              <a:rPr lang="en-US" altLang="zh-CN" sz="2800" u="sng" kern="100" dirty="0" smtClean="0">
                <a:latin typeface="Times New Roman"/>
                <a:ea typeface="华文细黑"/>
                <a:cs typeface="Times New Roman"/>
              </a:rPr>
              <a:t>     </a:t>
            </a:r>
            <a:r>
              <a:rPr lang="en-US" altLang="zh-CN" sz="2800" u="sng" kern="100" dirty="0">
                <a:latin typeface="Times New Roman"/>
                <a:ea typeface="华文细黑"/>
                <a:cs typeface="Times New Roman"/>
              </a:rPr>
              <a:t>     </a:t>
            </a:r>
            <a:r>
              <a:rPr lang="en-US" altLang="zh-CN" sz="2800" u="sng" kern="100" dirty="0" smtClean="0">
                <a:latin typeface="Times New Roman"/>
                <a:ea typeface="华文细黑"/>
                <a:cs typeface="Times New Roman"/>
              </a:rPr>
              <a:t>  </a:t>
            </a:r>
            <a:r>
              <a:rPr lang="zh-CN" altLang="zh-CN" sz="2800" kern="100" dirty="0" smtClean="0">
                <a:latin typeface="Times New Roman"/>
                <a:ea typeface="华文细黑"/>
                <a:cs typeface="Times New Roman"/>
              </a:rPr>
              <a:t>倒出。</a:t>
            </a:r>
            <a:endParaRPr lang="zh-CN" altLang="zh-CN" sz="1050" kern="100" dirty="0">
              <a:latin typeface="宋体"/>
              <a:cs typeface="Courier New"/>
            </a:endParaRPr>
          </a:p>
        </p:txBody>
      </p:sp>
      <p:pic>
        <p:nvPicPr>
          <p:cNvPr id="230403" name="Picture 3" descr="\\李笑影\e\人教版化学\HX709.T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68546" y="3465914"/>
            <a:ext cx="2387300" cy="30239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5712275" y="909514"/>
            <a:ext cx="543739" cy="523220"/>
          </a:xfrm>
          <a:prstGeom prst="rect">
            <a:avLst/>
          </a:prstGeom>
        </p:spPr>
        <p:txBody>
          <a:bodyPr wrap="none">
            <a:spAutoFit/>
          </a:bodyPr>
          <a:lstStyle/>
          <a:p>
            <a:r>
              <a:rPr lang="zh-CN" altLang="zh-CN" sz="2800" kern="100" dirty="0">
                <a:solidFill>
                  <a:srgbClr val="0000FF"/>
                </a:solidFill>
                <a:latin typeface="Times New Roman"/>
                <a:ea typeface="华文细黑"/>
                <a:cs typeface="Times New Roman"/>
              </a:rPr>
              <a:t>大</a:t>
            </a:r>
            <a:endParaRPr lang="zh-CN" altLang="en-US" sz="2800" kern="100" dirty="0">
              <a:solidFill>
                <a:srgbClr val="0000FF"/>
              </a:solidFill>
              <a:latin typeface="Times New Roman"/>
              <a:ea typeface="华文细黑"/>
              <a:cs typeface="Times New Roman"/>
            </a:endParaRPr>
          </a:p>
        </p:txBody>
      </p:sp>
      <p:sp>
        <p:nvSpPr>
          <p:cNvPr id="5" name="矩形 4"/>
          <p:cNvSpPr/>
          <p:nvPr/>
        </p:nvSpPr>
        <p:spPr>
          <a:xfrm>
            <a:off x="8543478" y="924258"/>
            <a:ext cx="1620957" cy="523220"/>
          </a:xfrm>
          <a:prstGeom prst="rect">
            <a:avLst/>
          </a:prstGeom>
        </p:spPr>
        <p:txBody>
          <a:bodyPr wrap="none">
            <a:spAutoFit/>
          </a:bodyPr>
          <a:lstStyle/>
          <a:p>
            <a:r>
              <a:rPr lang="zh-CN" altLang="zh-CN" sz="2800" kern="100" dirty="0">
                <a:solidFill>
                  <a:srgbClr val="0000FF"/>
                </a:solidFill>
                <a:latin typeface="Times New Roman"/>
                <a:ea typeface="华文细黑"/>
                <a:cs typeface="Times New Roman"/>
              </a:rPr>
              <a:t>互不相溶</a:t>
            </a:r>
            <a:endParaRPr lang="zh-CN" altLang="en-US" sz="2800" kern="100" dirty="0">
              <a:solidFill>
                <a:srgbClr val="0000FF"/>
              </a:solidFill>
              <a:latin typeface="Times New Roman"/>
              <a:ea typeface="华文细黑"/>
              <a:cs typeface="Times New Roman"/>
            </a:endParaRPr>
          </a:p>
        </p:txBody>
      </p:sp>
      <p:sp>
        <p:nvSpPr>
          <p:cNvPr id="6" name="矩形 5"/>
          <p:cNvSpPr/>
          <p:nvPr/>
        </p:nvSpPr>
        <p:spPr>
          <a:xfrm>
            <a:off x="3105130" y="1570286"/>
            <a:ext cx="1261884" cy="523220"/>
          </a:xfrm>
          <a:prstGeom prst="rect">
            <a:avLst/>
          </a:prstGeom>
        </p:spPr>
        <p:txBody>
          <a:bodyPr wrap="none">
            <a:spAutoFit/>
          </a:bodyPr>
          <a:lstStyle/>
          <a:p>
            <a:r>
              <a:rPr lang="zh-CN" altLang="zh-CN" sz="2800" kern="100" dirty="0">
                <a:solidFill>
                  <a:srgbClr val="0000FF"/>
                </a:solidFill>
                <a:latin typeface="Times New Roman"/>
                <a:ea typeface="华文细黑"/>
                <a:cs typeface="Times New Roman"/>
              </a:rPr>
              <a:t>不反应</a:t>
            </a:r>
            <a:endParaRPr lang="zh-CN" altLang="en-US" sz="2800" kern="100" dirty="0">
              <a:solidFill>
                <a:srgbClr val="0000FF"/>
              </a:solidFill>
              <a:latin typeface="Times New Roman"/>
              <a:ea typeface="华文细黑"/>
              <a:cs typeface="Times New Roman"/>
            </a:endParaRPr>
          </a:p>
        </p:txBody>
      </p:sp>
      <p:sp>
        <p:nvSpPr>
          <p:cNvPr id="7" name="矩形 6"/>
          <p:cNvSpPr/>
          <p:nvPr/>
        </p:nvSpPr>
        <p:spPr>
          <a:xfrm>
            <a:off x="3708608" y="2206348"/>
            <a:ext cx="902811" cy="523220"/>
          </a:xfrm>
          <a:prstGeom prst="rect">
            <a:avLst/>
          </a:prstGeom>
        </p:spPr>
        <p:txBody>
          <a:bodyPr wrap="none">
            <a:spAutoFit/>
          </a:bodyPr>
          <a:lstStyle/>
          <a:p>
            <a:r>
              <a:rPr lang="zh-CN" altLang="zh-CN" sz="2800" kern="100" dirty="0">
                <a:solidFill>
                  <a:srgbClr val="0000FF"/>
                </a:solidFill>
                <a:latin typeface="Times New Roman"/>
                <a:ea typeface="华文细黑"/>
                <a:cs typeface="Times New Roman"/>
              </a:rPr>
              <a:t>下口</a:t>
            </a:r>
            <a:endParaRPr lang="zh-CN" altLang="en-US" sz="2800" kern="100" dirty="0">
              <a:solidFill>
                <a:srgbClr val="0000FF"/>
              </a:solidFill>
              <a:latin typeface="Times New Roman"/>
              <a:ea typeface="华文细黑"/>
              <a:cs typeface="Times New Roman"/>
            </a:endParaRPr>
          </a:p>
        </p:txBody>
      </p:sp>
      <p:sp>
        <p:nvSpPr>
          <p:cNvPr id="14" name="矩形 13"/>
          <p:cNvSpPr/>
          <p:nvPr/>
        </p:nvSpPr>
        <p:spPr>
          <a:xfrm>
            <a:off x="7679382" y="2186494"/>
            <a:ext cx="902811" cy="523220"/>
          </a:xfrm>
          <a:prstGeom prst="rect">
            <a:avLst/>
          </a:prstGeom>
        </p:spPr>
        <p:txBody>
          <a:bodyPr wrap="none">
            <a:spAutoFit/>
          </a:bodyPr>
          <a:lstStyle/>
          <a:p>
            <a:r>
              <a:rPr lang="zh-CN" altLang="zh-CN" sz="2800" kern="100" dirty="0">
                <a:solidFill>
                  <a:srgbClr val="0000FF"/>
                </a:solidFill>
                <a:latin typeface="Times New Roman"/>
                <a:ea typeface="华文细黑"/>
                <a:cs typeface="Times New Roman"/>
              </a:rPr>
              <a:t>上口</a:t>
            </a:r>
            <a:endParaRPr lang="zh-CN" altLang="en-US" sz="2800" kern="100" dirty="0">
              <a:solidFill>
                <a:srgbClr val="0000FF"/>
              </a:solidFill>
              <a:latin typeface="Times New Roman"/>
              <a:ea typeface="华文细黑"/>
              <a:cs typeface="Times New Roman"/>
            </a:endParaRPr>
          </a:p>
        </p:txBody>
      </p:sp>
      <p:sp>
        <p:nvSpPr>
          <p:cNvPr id="11" name="矩形 10"/>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pic>
        <p:nvPicPr>
          <p:cNvPr id="10" name="Picture 2" descr="pic_22167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3363" y="3141762"/>
            <a:ext cx="1887547" cy="32554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3" descr="pic_22167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46878" y="2997745"/>
            <a:ext cx="2448328" cy="35987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4" descr="pic_22167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12725" y="2997745"/>
            <a:ext cx="2434809" cy="35811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矩形 14"/>
          <p:cNvSpPr/>
          <p:nvPr/>
        </p:nvSpPr>
        <p:spPr>
          <a:xfrm>
            <a:off x="-12774" y="4694074"/>
            <a:ext cx="1620957" cy="523220"/>
          </a:xfrm>
          <a:prstGeom prst="rect">
            <a:avLst/>
          </a:prstGeom>
        </p:spPr>
        <p:txBody>
          <a:bodyPr wrap="none">
            <a:spAutoFit/>
          </a:bodyPr>
          <a:lstStyle/>
          <a:p>
            <a:r>
              <a:rPr lang="zh-CN" altLang="en-US" sz="2800" kern="100" dirty="0" smtClean="0">
                <a:solidFill>
                  <a:srgbClr val="FF0000"/>
                </a:solidFill>
                <a:latin typeface="Times New Roman"/>
                <a:ea typeface="华文细黑"/>
                <a:cs typeface="Times New Roman"/>
              </a:rPr>
              <a:t>加萃取剂</a:t>
            </a:r>
            <a:endParaRPr lang="zh-CN" altLang="en-US" sz="2800" kern="100" dirty="0">
              <a:solidFill>
                <a:srgbClr val="FF0000"/>
              </a:solidFill>
              <a:latin typeface="Times New Roman"/>
              <a:ea typeface="华文细黑"/>
              <a:cs typeface="Times New Roman"/>
            </a:endParaRPr>
          </a:p>
        </p:txBody>
      </p:sp>
      <p:sp>
        <p:nvSpPr>
          <p:cNvPr id="2" name="右箭头 1"/>
          <p:cNvSpPr/>
          <p:nvPr/>
        </p:nvSpPr>
        <p:spPr>
          <a:xfrm>
            <a:off x="1595483" y="4869741"/>
            <a:ext cx="395267" cy="261610"/>
          </a:xfrm>
          <a:prstGeom prst="rightArrow">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右箭头 15"/>
          <p:cNvSpPr/>
          <p:nvPr/>
        </p:nvSpPr>
        <p:spPr>
          <a:xfrm>
            <a:off x="3210361" y="4863530"/>
            <a:ext cx="395267" cy="261610"/>
          </a:xfrm>
          <a:prstGeom prst="rightArrow">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右箭头 16"/>
          <p:cNvSpPr/>
          <p:nvPr/>
        </p:nvSpPr>
        <p:spPr>
          <a:xfrm>
            <a:off x="6167214" y="4797946"/>
            <a:ext cx="395267" cy="261610"/>
          </a:xfrm>
          <a:prstGeom prst="rightArrow">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1630710" y="6146934"/>
            <a:ext cx="1980029" cy="523220"/>
          </a:xfrm>
          <a:prstGeom prst="rect">
            <a:avLst/>
          </a:prstGeom>
        </p:spPr>
        <p:txBody>
          <a:bodyPr wrap="none">
            <a:spAutoFit/>
          </a:bodyPr>
          <a:lstStyle/>
          <a:p>
            <a:r>
              <a:rPr lang="zh-CN" altLang="en-US" sz="2800" kern="100" dirty="0" smtClean="0">
                <a:solidFill>
                  <a:srgbClr val="FF0000"/>
                </a:solidFill>
                <a:latin typeface="Times New Roman"/>
                <a:ea typeface="华文细黑"/>
                <a:cs typeface="Times New Roman"/>
              </a:rPr>
              <a:t>振荡、放气</a:t>
            </a:r>
            <a:endParaRPr lang="zh-CN" altLang="en-US" sz="2800" kern="100" dirty="0">
              <a:solidFill>
                <a:srgbClr val="FF0000"/>
              </a:solidFill>
              <a:latin typeface="Times New Roman"/>
              <a:ea typeface="华文细黑"/>
              <a:cs typeface="Times New Roman"/>
            </a:endParaRPr>
          </a:p>
        </p:txBody>
      </p:sp>
    </p:spTree>
    <p:extLst>
      <p:ext uri="{BB962C8B-B14F-4D97-AF65-F5344CB8AC3E}">
        <p14:creationId xmlns:p14="http://schemas.microsoft.com/office/powerpoint/2010/main" val="3127083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anim calcmode="lin" valueType="num">
                                      <p:cBhvr>
                                        <p:cTn id="13"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3" presetClass="entr" presetSubtype="1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blinds(horizontal)">
                                      <p:cBhvr>
                                        <p:cTn id="19" dur="500"/>
                                        <p:tgtEl>
                                          <p:spTgt spid="4"/>
                                        </p:tgtEl>
                                      </p:cBhvr>
                                    </p:animEffect>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3">
                                            <p:txEl>
                                              <p:pRg st="2" end="2"/>
                                            </p:txEl>
                                          </p:spTgt>
                                        </p:tgtEl>
                                        <p:attrNameLst>
                                          <p:attrName>style.visibility</p:attrName>
                                        </p:attrNameLst>
                                      </p:cBhvr>
                                      <p:to>
                                        <p:strVal val="visible"/>
                                      </p:to>
                                    </p:set>
                                    <p:animEffect transition="in" filter="fade">
                                      <p:cBhvr>
                                        <p:cTn id="24" dur="1000"/>
                                        <p:tgtEl>
                                          <p:spTgt spid="3">
                                            <p:txEl>
                                              <p:pRg st="2" end="2"/>
                                            </p:txEl>
                                          </p:spTgt>
                                        </p:tgtEl>
                                      </p:cBhvr>
                                    </p:animEffect>
                                    <p:anim calcmode="lin" valueType="num">
                                      <p:cBhvr>
                                        <p:cTn id="25"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6"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grpId="0" nodeType="click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blinds(horizontal)">
                                      <p:cBhvr>
                                        <p:cTn id="31" dur="500"/>
                                        <p:tgtEl>
                                          <p:spTgt spid="5"/>
                                        </p:tgtEl>
                                      </p:cBhvr>
                                    </p:animEffect>
                                  </p:childTnLst>
                                </p:cTn>
                              </p:par>
                            </p:childTnLst>
                          </p:cTn>
                        </p:par>
                      </p:childTnLst>
                    </p:cTn>
                  </p:par>
                  <p:par>
                    <p:cTn id="32" fill="hold">
                      <p:stCondLst>
                        <p:cond delay="indefinite"/>
                      </p:stCondLst>
                      <p:childTnLst>
                        <p:par>
                          <p:cTn id="33" fill="hold">
                            <p:stCondLst>
                              <p:cond delay="0"/>
                            </p:stCondLst>
                            <p:childTnLst>
                              <p:par>
                                <p:cTn id="34" presetID="3" presetClass="entr" presetSubtype="10" fill="hold" grpId="0" nodeType="clickEffect">
                                  <p:stCondLst>
                                    <p:cond delay="0"/>
                                  </p:stCondLst>
                                  <p:childTnLst>
                                    <p:set>
                                      <p:cBhvr>
                                        <p:cTn id="35" dur="1" fill="hold">
                                          <p:stCondLst>
                                            <p:cond delay="0"/>
                                          </p:stCondLst>
                                        </p:cTn>
                                        <p:tgtEl>
                                          <p:spTgt spid="6"/>
                                        </p:tgtEl>
                                        <p:attrNameLst>
                                          <p:attrName>style.visibility</p:attrName>
                                        </p:attrNameLst>
                                      </p:cBhvr>
                                      <p:to>
                                        <p:strVal val="visible"/>
                                      </p:to>
                                    </p:set>
                                    <p:animEffect transition="in" filter="blinds(horizontal)">
                                      <p:cBhvr>
                                        <p:cTn id="36" dur="500"/>
                                        <p:tgtEl>
                                          <p:spTgt spid="6"/>
                                        </p:tgtEl>
                                      </p:cBhvr>
                                    </p:animEffect>
                                  </p:childTnLst>
                                </p:cTn>
                              </p:par>
                            </p:childTnLst>
                          </p:cTn>
                        </p:par>
                      </p:childTnLst>
                    </p:cTn>
                  </p:par>
                  <p:par>
                    <p:cTn id="37" fill="hold">
                      <p:stCondLst>
                        <p:cond delay="indefinite"/>
                      </p:stCondLst>
                      <p:childTnLst>
                        <p:par>
                          <p:cTn id="38" fill="hold">
                            <p:stCondLst>
                              <p:cond delay="0"/>
                            </p:stCondLst>
                            <p:childTnLst>
                              <p:par>
                                <p:cTn id="39" presetID="3" presetClass="entr" presetSubtype="10" fill="hold" grpId="0" nodeType="click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blinds(horizontal)">
                                      <p:cBhvr>
                                        <p:cTn id="41" dur="500"/>
                                        <p:tgtEl>
                                          <p:spTgt spid="15"/>
                                        </p:tgtEl>
                                      </p:cBhvr>
                                    </p:animEffect>
                                  </p:childTnLst>
                                </p:cTn>
                              </p:par>
                            </p:childTnLst>
                          </p:cTn>
                        </p:par>
                      </p:childTnLst>
                    </p:cTn>
                  </p:par>
                  <p:par>
                    <p:cTn id="42" fill="hold">
                      <p:stCondLst>
                        <p:cond delay="indefinite"/>
                      </p:stCondLst>
                      <p:childTnLst>
                        <p:par>
                          <p:cTn id="43" fill="hold">
                            <p:stCondLst>
                              <p:cond delay="0"/>
                            </p:stCondLst>
                            <p:childTnLst>
                              <p:par>
                                <p:cTn id="44" presetID="16" presetClass="entr" presetSubtype="21" fill="hold" grpId="0" nodeType="clickEffect">
                                  <p:stCondLst>
                                    <p:cond delay="0"/>
                                  </p:stCondLst>
                                  <p:childTnLst>
                                    <p:set>
                                      <p:cBhvr>
                                        <p:cTn id="45" dur="1" fill="hold">
                                          <p:stCondLst>
                                            <p:cond delay="0"/>
                                          </p:stCondLst>
                                        </p:cTn>
                                        <p:tgtEl>
                                          <p:spTgt spid="2"/>
                                        </p:tgtEl>
                                        <p:attrNameLst>
                                          <p:attrName>style.visibility</p:attrName>
                                        </p:attrNameLst>
                                      </p:cBhvr>
                                      <p:to>
                                        <p:strVal val="visible"/>
                                      </p:to>
                                    </p:set>
                                    <p:animEffect transition="in" filter="barn(inVertical)">
                                      <p:cBhvr>
                                        <p:cTn id="46" dur="500"/>
                                        <p:tgtEl>
                                          <p:spTgt spid="2"/>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10"/>
                                        </p:tgtEl>
                                        <p:attrNameLst>
                                          <p:attrName>style.visibility</p:attrName>
                                        </p:attrNameLst>
                                      </p:cBhvr>
                                      <p:to>
                                        <p:strVal val="visible"/>
                                      </p:to>
                                    </p:set>
                                    <p:animEffect transition="in" filter="fade">
                                      <p:cBhvr>
                                        <p:cTn id="51" dur="500"/>
                                        <p:tgtEl>
                                          <p:spTgt spid="10"/>
                                        </p:tgtEl>
                                      </p:cBhvr>
                                    </p:animEffect>
                                  </p:childTnLst>
                                </p:cTn>
                              </p:par>
                            </p:childTnLst>
                          </p:cTn>
                        </p:par>
                      </p:childTnLst>
                    </p:cTn>
                  </p:par>
                  <p:par>
                    <p:cTn id="52" fill="hold">
                      <p:stCondLst>
                        <p:cond delay="indefinite"/>
                      </p:stCondLst>
                      <p:childTnLst>
                        <p:par>
                          <p:cTn id="53" fill="hold">
                            <p:stCondLst>
                              <p:cond delay="0"/>
                            </p:stCondLst>
                            <p:childTnLst>
                              <p:par>
                                <p:cTn id="54" presetID="3" presetClass="entr" presetSubtype="10" fill="hold" grpId="0" nodeType="clickEffect">
                                  <p:stCondLst>
                                    <p:cond delay="0"/>
                                  </p:stCondLst>
                                  <p:childTnLst>
                                    <p:set>
                                      <p:cBhvr>
                                        <p:cTn id="55" dur="1" fill="hold">
                                          <p:stCondLst>
                                            <p:cond delay="0"/>
                                          </p:stCondLst>
                                        </p:cTn>
                                        <p:tgtEl>
                                          <p:spTgt spid="18"/>
                                        </p:tgtEl>
                                        <p:attrNameLst>
                                          <p:attrName>style.visibility</p:attrName>
                                        </p:attrNameLst>
                                      </p:cBhvr>
                                      <p:to>
                                        <p:strVal val="visible"/>
                                      </p:to>
                                    </p:set>
                                    <p:animEffect transition="in" filter="blinds(horizontal)">
                                      <p:cBhvr>
                                        <p:cTn id="56" dur="500"/>
                                        <p:tgtEl>
                                          <p:spTgt spid="18"/>
                                        </p:tgtEl>
                                      </p:cBhvr>
                                    </p:animEffect>
                                  </p:childTnLst>
                                </p:cTn>
                              </p:par>
                            </p:childTnLst>
                          </p:cTn>
                        </p:par>
                      </p:childTnLst>
                    </p:cTn>
                  </p:par>
                  <p:par>
                    <p:cTn id="57" fill="hold">
                      <p:stCondLst>
                        <p:cond delay="indefinite"/>
                      </p:stCondLst>
                      <p:childTnLst>
                        <p:par>
                          <p:cTn id="58" fill="hold">
                            <p:stCondLst>
                              <p:cond delay="0"/>
                            </p:stCondLst>
                            <p:childTnLst>
                              <p:par>
                                <p:cTn id="59" presetID="16" presetClass="entr" presetSubtype="21" fill="hold" grpId="0" nodeType="clickEffect">
                                  <p:stCondLst>
                                    <p:cond delay="0"/>
                                  </p:stCondLst>
                                  <p:childTnLst>
                                    <p:set>
                                      <p:cBhvr>
                                        <p:cTn id="60" dur="1" fill="hold">
                                          <p:stCondLst>
                                            <p:cond delay="0"/>
                                          </p:stCondLst>
                                        </p:cTn>
                                        <p:tgtEl>
                                          <p:spTgt spid="16"/>
                                        </p:tgtEl>
                                        <p:attrNameLst>
                                          <p:attrName>style.visibility</p:attrName>
                                        </p:attrNameLst>
                                      </p:cBhvr>
                                      <p:to>
                                        <p:strVal val="visible"/>
                                      </p:to>
                                    </p:set>
                                    <p:animEffect transition="in" filter="barn(inVertical)">
                                      <p:cBhvr>
                                        <p:cTn id="61" dur="500"/>
                                        <p:tgtEl>
                                          <p:spTgt spid="16"/>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nodeType="clickEffect">
                                  <p:stCondLst>
                                    <p:cond delay="0"/>
                                  </p:stCondLst>
                                  <p:childTnLst>
                                    <p:set>
                                      <p:cBhvr>
                                        <p:cTn id="65" dur="1" fill="hold">
                                          <p:stCondLst>
                                            <p:cond delay="0"/>
                                          </p:stCondLst>
                                        </p:cTn>
                                        <p:tgtEl>
                                          <p:spTgt spid="12"/>
                                        </p:tgtEl>
                                        <p:attrNameLst>
                                          <p:attrName>style.visibility</p:attrName>
                                        </p:attrNameLst>
                                      </p:cBhvr>
                                      <p:to>
                                        <p:strVal val="visible"/>
                                      </p:to>
                                    </p:set>
                                    <p:animEffect transition="in" filter="fade">
                                      <p:cBhvr>
                                        <p:cTn id="66" dur="500"/>
                                        <p:tgtEl>
                                          <p:spTgt spid="12"/>
                                        </p:tgtEl>
                                      </p:cBhvr>
                                    </p:animEffect>
                                  </p:childTnLst>
                                </p:cTn>
                              </p:par>
                            </p:childTnLst>
                          </p:cTn>
                        </p:par>
                      </p:childTnLst>
                    </p:cTn>
                  </p:par>
                  <p:par>
                    <p:cTn id="67" fill="hold">
                      <p:stCondLst>
                        <p:cond delay="indefinite"/>
                      </p:stCondLst>
                      <p:childTnLst>
                        <p:par>
                          <p:cTn id="68" fill="hold">
                            <p:stCondLst>
                              <p:cond delay="0"/>
                            </p:stCondLst>
                            <p:childTnLst>
                              <p:par>
                                <p:cTn id="69" presetID="16" presetClass="entr" presetSubtype="21" fill="hold" grpId="0" nodeType="clickEffect">
                                  <p:stCondLst>
                                    <p:cond delay="0"/>
                                  </p:stCondLst>
                                  <p:childTnLst>
                                    <p:set>
                                      <p:cBhvr>
                                        <p:cTn id="70" dur="1" fill="hold">
                                          <p:stCondLst>
                                            <p:cond delay="0"/>
                                          </p:stCondLst>
                                        </p:cTn>
                                        <p:tgtEl>
                                          <p:spTgt spid="17"/>
                                        </p:tgtEl>
                                        <p:attrNameLst>
                                          <p:attrName>style.visibility</p:attrName>
                                        </p:attrNameLst>
                                      </p:cBhvr>
                                      <p:to>
                                        <p:strVal val="visible"/>
                                      </p:to>
                                    </p:set>
                                    <p:animEffect transition="in" filter="barn(inVertical)">
                                      <p:cBhvr>
                                        <p:cTn id="71" dur="500"/>
                                        <p:tgtEl>
                                          <p:spTgt spid="17"/>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nodeType="clickEffect">
                                  <p:stCondLst>
                                    <p:cond delay="0"/>
                                  </p:stCondLst>
                                  <p:childTnLst>
                                    <p:set>
                                      <p:cBhvr>
                                        <p:cTn id="75" dur="1" fill="hold">
                                          <p:stCondLst>
                                            <p:cond delay="0"/>
                                          </p:stCondLst>
                                        </p:cTn>
                                        <p:tgtEl>
                                          <p:spTgt spid="13"/>
                                        </p:tgtEl>
                                        <p:attrNameLst>
                                          <p:attrName>style.visibility</p:attrName>
                                        </p:attrNameLst>
                                      </p:cBhvr>
                                      <p:to>
                                        <p:strVal val="visible"/>
                                      </p:to>
                                    </p:set>
                                    <p:animEffect transition="in" filter="fade">
                                      <p:cBhvr>
                                        <p:cTn id="76" dur="500"/>
                                        <p:tgtEl>
                                          <p:spTgt spid="13"/>
                                        </p:tgtEl>
                                      </p:cBhvr>
                                    </p:animEffect>
                                  </p:childTnLst>
                                </p:cTn>
                              </p:par>
                            </p:childTnLst>
                          </p:cTn>
                        </p:par>
                      </p:childTnLst>
                    </p:cTn>
                  </p:par>
                  <p:par>
                    <p:cTn id="77" fill="hold">
                      <p:stCondLst>
                        <p:cond delay="indefinite"/>
                      </p:stCondLst>
                      <p:childTnLst>
                        <p:par>
                          <p:cTn id="78" fill="hold">
                            <p:stCondLst>
                              <p:cond delay="0"/>
                            </p:stCondLst>
                            <p:childTnLst>
                              <p:par>
                                <p:cTn id="79" presetID="42" presetClass="entr" presetSubtype="0" fill="hold" nodeType="clickEffect">
                                  <p:stCondLst>
                                    <p:cond delay="0"/>
                                  </p:stCondLst>
                                  <p:childTnLst>
                                    <p:set>
                                      <p:cBhvr>
                                        <p:cTn id="80" dur="1" fill="hold">
                                          <p:stCondLst>
                                            <p:cond delay="0"/>
                                          </p:stCondLst>
                                        </p:cTn>
                                        <p:tgtEl>
                                          <p:spTgt spid="3">
                                            <p:txEl>
                                              <p:pRg st="3" end="3"/>
                                            </p:txEl>
                                          </p:spTgt>
                                        </p:tgtEl>
                                        <p:attrNameLst>
                                          <p:attrName>style.visibility</p:attrName>
                                        </p:attrNameLst>
                                      </p:cBhvr>
                                      <p:to>
                                        <p:strVal val="visible"/>
                                      </p:to>
                                    </p:set>
                                    <p:animEffect transition="in" filter="fade">
                                      <p:cBhvr>
                                        <p:cTn id="81" dur="1000"/>
                                        <p:tgtEl>
                                          <p:spTgt spid="3">
                                            <p:txEl>
                                              <p:pRg st="3" end="3"/>
                                            </p:txEl>
                                          </p:spTgt>
                                        </p:tgtEl>
                                      </p:cBhvr>
                                    </p:animEffect>
                                    <p:anim calcmode="lin" valueType="num">
                                      <p:cBhvr>
                                        <p:cTn id="82"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83"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84" fill="hold">
                      <p:stCondLst>
                        <p:cond delay="indefinite"/>
                      </p:stCondLst>
                      <p:childTnLst>
                        <p:par>
                          <p:cTn id="85" fill="hold">
                            <p:stCondLst>
                              <p:cond delay="0"/>
                            </p:stCondLst>
                            <p:childTnLst>
                              <p:par>
                                <p:cTn id="86" presetID="3" presetClass="entr" presetSubtype="10" fill="hold" grpId="0" nodeType="clickEffect">
                                  <p:stCondLst>
                                    <p:cond delay="0"/>
                                  </p:stCondLst>
                                  <p:childTnLst>
                                    <p:set>
                                      <p:cBhvr>
                                        <p:cTn id="87" dur="1" fill="hold">
                                          <p:stCondLst>
                                            <p:cond delay="0"/>
                                          </p:stCondLst>
                                        </p:cTn>
                                        <p:tgtEl>
                                          <p:spTgt spid="7"/>
                                        </p:tgtEl>
                                        <p:attrNameLst>
                                          <p:attrName>style.visibility</p:attrName>
                                        </p:attrNameLst>
                                      </p:cBhvr>
                                      <p:to>
                                        <p:strVal val="visible"/>
                                      </p:to>
                                    </p:set>
                                    <p:animEffect transition="in" filter="blinds(horizontal)">
                                      <p:cBhvr>
                                        <p:cTn id="88" dur="500"/>
                                        <p:tgtEl>
                                          <p:spTgt spid="7"/>
                                        </p:tgtEl>
                                      </p:cBhvr>
                                    </p:animEffect>
                                  </p:childTnLst>
                                </p:cTn>
                              </p:par>
                            </p:childTnLst>
                          </p:cTn>
                        </p:par>
                      </p:childTnLst>
                    </p:cTn>
                  </p:par>
                  <p:par>
                    <p:cTn id="89" fill="hold">
                      <p:stCondLst>
                        <p:cond delay="indefinite"/>
                      </p:stCondLst>
                      <p:childTnLst>
                        <p:par>
                          <p:cTn id="90" fill="hold">
                            <p:stCondLst>
                              <p:cond delay="0"/>
                            </p:stCondLst>
                            <p:childTnLst>
                              <p:par>
                                <p:cTn id="91" presetID="3" presetClass="entr" presetSubtype="10" fill="hold" grpId="0" nodeType="clickEffect">
                                  <p:stCondLst>
                                    <p:cond delay="0"/>
                                  </p:stCondLst>
                                  <p:childTnLst>
                                    <p:set>
                                      <p:cBhvr>
                                        <p:cTn id="92" dur="1" fill="hold">
                                          <p:stCondLst>
                                            <p:cond delay="0"/>
                                          </p:stCondLst>
                                        </p:cTn>
                                        <p:tgtEl>
                                          <p:spTgt spid="14"/>
                                        </p:tgtEl>
                                        <p:attrNameLst>
                                          <p:attrName>style.visibility</p:attrName>
                                        </p:attrNameLst>
                                      </p:cBhvr>
                                      <p:to>
                                        <p:strVal val="visible"/>
                                      </p:to>
                                    </p:set>
                                    <p:animEffect transition="in" filter="blinds(horizontal)">
                                      <p:cBhvr>
                                        <p:cTn id="93" dur="500"/>
                                        <p:tgtEl>
                                          <p:spTgt spid="14"/>
                                        </p:tgtEl>
                                      </p:cBhvr>
                                    </p:animEffect>
                                  </p:childTnLst>
                                </p:cTn>
                              </p:par>
                            </p:childTnLst>
                          </p:cTn>
                        </p:par>
                      </p:childTnLst>
                    </p:cTn>
                  </p:par>
                  <p:par>
                    <p:cTn id="94" fill="hold">
                      <p:stCondLst>
                        <p:cond delay="indefinite"/>
                      </p:stCondLst>
                      <p:childTnLst>
                        <p:par>
                          <p:cTn id="95" fill="hold">
                            <p:stCondLst>
                              <p:cond delay="0"/>
                            </p:stCondLst>
                            <p:childTnLst>
                              <p:par>
                                <p:cTn id="96" presetID="42" presetClass="entr" presetSubtype="0" fill="hold" nodeType="clickEffect">
                                  <p:stCondLst>
                                    <p:cond delay="0"/>
                                  </p:stCondLst>
                                  <p:childTnLst>
                                    <p:set>
                                      <p:cBhvr>
                                        <p:cTn id="97" dur="1" fill="hold">
                                          <p:stCondLst>
                                            <p:cond delay="0"/>
                                          </p:stCondLst>
                                        </p:cTn>
                                        <p:tgtEl>
                                          <p:spTgt spid="230403"/>
                                        </p:tgtEl>
                                        <p:attrNameLst>
                                          <p:attrName>style.visibility</p:attrName>
                                        </p:attrNameLst>
                                      </p:cBhvr>
                                      <p:to>
                                        <p:strVal val="visible"/>
                                      </p:to>
                                    </p:set>
                                    <p:animEffect transition="in" filter="fade">
                                      <p:cBhvr>
                                        <p:cTn id="98" dur="1000"/>
                                        <p:tgtEl>
                                          <p:spTgt spid="230403"/>
                                        </p:tgtEl>
                                      </p:cBhvr>
                                    </p:animEffect>
                                    <p:anim calcmode="lin" valueType="num">
                                      <p:cBhvr>
                                        <p:cTn id="99" dur="1000" fill="hold"/>
                                        <p:tgtEl>
                                          <p:spTgt spid="230403"/>
                                        </p:tgtEl>
                                        <p:attrNameLst>
                                          <p:attrName>ppt_x</p:attrName>
                                        </p:attrNameLst>
                                      </p:cBhvr>
                                      <p:tavLst>
                                        <p:tav tm="0">
                                          <p:val>
                                            <p:strVal val="#ppt_x"/>
                                          </p:val>
                                        </p:tav>
                                        <p:tav tm="100000">
                                          <p:val>
                                            <p:strVal val="#ppt_x"/>
                                          </p:val>
                                        </p:tav>
                                      </p:tavLst>
                                    </p:anim>
                                    <p:anim calcmode="lin" valueType="num">
                                      <p:cBhvr>
                                        <p:cTn id="100" dur="1000" fill="hold"/>
                                        <p:tgtEl>
                                          <p:spTgt spid="23040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14" grpId="0"/>
      <p:bldP spid="15" grpId="0"/>
      <p:bldP spid="2" grpId="0" animBg="1"/>
      <p:bldP spid="16" grpId="0" animBg="1"/>
      <p:bldP spid="17" grpId="0" animBg="1"/>
      <p:bldP spid="1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ChangeArrowheads="1"/>
          </p:cNvSpPr>
          <p:nvPr/>
        </p:nvSpPr>
        <p:spPr bwMode="auto">
          <a:xfrm>
            <a:off x="72008" y="-39077"/>
            <a:ext cx="11999862" cy="10926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ctr" latinLnBrk="0" hangingPunct="1">
              <a:lnSpc>
                <a:spcPct val="125000"/>
              </a:lnSpc>
              <a:spcBef>
                <a:spcPct val="0"/>
              </a:spcBef>
              <a:spcAft>
                <a:spcPct val="0"/>
              </a:spcAft>
              <a:buClrTx/>
              <a:buSzTx/>
              <a:buFontTx/>
              <a:buNone/>
              <a:tabLst/>
            </a:pPr>
            <a:r>
              <a:rPr kumimoji="0" lang="zh-CN" altLang="en-US" sz="2800" b="1" i="0" u="none" strike="noStrike" cap="none" normalizeH="0" baseline="0" dirty="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rPr>
              <a:t>例</a:t>
            </a:r>
            <a:r>
              <a:rPr kumimoji="0" lang="en-US" altLang="zh-CN" sz="2800" b="1" i="0" u="none" strike="noStrike" cap="none" normalizeH="0" baseline="0" dirty="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rPr>
              <a:t>2.(2014</a:t>
            </a:r>
            <a:r>
              <a:rPr kumimoji="0" lang="zh-CN" altLang="en-US" sz="2800" b="1" i="0" u="none" strike="noStrike" cap="none" normalizeH="0" baseline="0" dirty="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rPr>
              <a:t>年全国</a:t>
            </a:r>
            <a:r>
              <a:rPr kumimoji="0" lang="en-US" altLang="zh-CN" sz="2800" b="1" i="0" u="none" strike="noStrike" cap="none" normalizeH="0" baseline="0" dirty="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rPr>
              <a:t>Ⅰ</a:t>
            </a:r>
            <a:r>
              <a:rPr kumimoji="0" lang="zh-CN" altLang="en-US" sz="2800" b="1" i="0" u="none" strike="noStrike" cap="none" normalizeH="0" baseline="0" dirty="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rPr>
              <a:t>卷</a:t>
            </a:r>
            <a:r>
              <a:rPr kumimoji="0" lang="en-US" altLang="zh-CN" sz="2800" b="1" i="0" u="none" strike="noStrike" cap="none" normalizeH="0" baseline="0" dirty="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rPr>
              <a:t>) </a:t>
            </a:r>
            <a:r>
              <a:rPr kumimoji="0" lang="zh-CN" altLang="zh-CN" b="1" i="0" u="none" strike="noStrike" cap="none" normalizeH="0" baseline="0" dirty="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rPr>
              <a:t>乙酸异戊酯是组成蜜蜂信息素的成分之一，具有香蕉的香味，实验室制备乙酸异戊酯的反应、装置示意图和有关数据如下：</a:t>
            </a:r>
          </a:p>
        </p:txBody>
      </p:sp>
      <p:sp>
        <p:nvSpPr>
          <p:cNvPr id="3" name="矩形 2"/>
          <p:cNvSpPr/>
          <p:nvPr/>
        </p:nvSpPr>
        <p:spPr>
          <a:xfrm>
            <a:off x="216023" y="3551158"/>
            <a:ext cx="11711831" cy="3342453"/>
          </a:xfrm>
          <a:prstGeom prst="rect">
            <a:avLst/>
          </a:prstGeom>
        </p:spPr>
        <p:txBody>
          <a:bodyPr wrap="square">
            <a:spAutoFit/>
          </a:bodyPr>
          <a:lstStyle/>
          <a:p>
            <a:pPr lvl="0" defTabSz="914400" fontAlgn="ctr">
              <a:lnSpc>
                <a:spcPct val="110000"/>
              </a:lnSpc>
              <a:spcBef>
                <a:spcPct val="0"/>
              </a:spcBef>
              <a:spcAft>
                <a:spcPct val="0"/>
              </a:spcAft>
            </a:pPr>
            <a:r>
              <a:rPr lang="zh-CN" altLang="zh-CN" b="1" dirty="0">
                <a:latin typeface="Times New Roman" panose="02020603050405020304" pitchFamily="18" charset="0"/>
                <a:ea typeface="宋体" pitchFamily="2" charset="-122"/>
                <a:cs typeface="Times New Roman" panose="02020603050405020304" pitchFamily="18" charset="0"/>
              </a:rPr>
              <a:t> 实验步骤：</a:t>
            </a:r>
            <a:br>
              <a:rPr lang="zh-CN" altLang="zh-CN" b="1" dirty="0">
                <a:latin typeface="Times New Roman" panose="02020603050405020304" pitchFamily="18" charset="0"/>
                <a:ea typeface="宋体" pitchFamily="2" charset="-122"/>
                <a:cs typeface="Times New Roman" panose="02020603050405020304" pitchFamily="18" charset="0"/>
              </a:rPr>
            </a:br>
            <a:r>
              <a:rPr lang="zh-CN" altLang="zh-CN" b="1" dirty="0">
                <a:latin typeface="Times New Roman" panose="02020603050405020304" pitchFamily="18" charset="0"/>
                <a:ea typeface="宋体" pitchFamily="2" charset="-122"/>
                <a:cs typeface="Times New Roman" panose="02020603050405020304" pitchFamily="18" charset="0"/>
              </a:rPr>
              <a:t>在A中加入4.4 g的异戊醇、6.0 g的乙酸、数滴浓硫酸和2～3片碎瓷片。开始缓慢加热A，回流50min。反应液冷至室温后倒入分液漏斗中，分别用少量水、饱和碳酸氢钠溶液和水洗涤；分出的产物加入少量无水MgSO</a:t>
            </a:r>
            <a:r>
              <a:rPr lang="zh-CN" altLang="zh-CN" b="1" baseline="-30000" dirty="0">
                <a:latin typeface="Times New Roman" panose="02020603050405020304" pitchFamily="18" charset="0"/>
                <a:ea typeface="宋体" pitchFamily="2" charset="-122"/>
                <a:cs typeface="Times New Roman" panose="02020603050405020304" pitchFamily="18" charset="0"/>
              </a:rPr>
              <a:t>4</a:t>
            </a:r>
            <a:r>
              <a:rPr lang="zh-CN" altLang="zh-CN" b="1" dirty="0">
                <a:latin typeface="Times New Roman" panose="02020603050405020304" pitchFamily="18" charset="0"/>
                <a:ea typeface="宋体" pitchFamily="2" charset="-122"/>
                <a:cs typeface="Times New Roman" panose="02020603050405020304" pitchFamily="18" charset="0"/>
              </a:rPr>
              <a:t>固体，静置片刻，过滤除去MgSO</a:t>
            </a:r>
            <a:r>
              <a:rPr lang="zh-CN" altLang="zh-CN" b="1" baseline="-30000" dirty="0">
                <a:latin typeface="Times New Roman" panose="02020603050405020304" pitchFamily="18" charset="0"/>
                <a:ea typeface="宋体" pitchFamily="2" charset="-122"/>
                <a:cs typeface="Times New Roman" panose="02020603050405020304" pitchFamily="18" charset="0"/>
              </a:rPr>
              <a:t>4</a:t>
            </a:r>
            <a:r>
              <a:rPr lang="zh-CN" altLang="zh-CN" b="1" dirty="0">
                <a:latin typeface="Times New Roman" panose="02020603050405020304" pitchFamily="18" charset="0"/>
                <a:ea typeface="宋体" pitchFamily="2" charset="-122"/>
                <a:cs typeface="Times New Roman" panose="02020603050405020304" pitchFamily="18" charset="0"/>
              </a:rPr>
              <a:t>固体，进行蒸馏纯化，收集140～143 ℃馏分，得乙酸异戊酯3.9 g。</a:t>
            </a:r>
            <a:br>
              <a:rPr lang="zh-CN" altLang="zh-CN" b="1" dirty="0">
                <a:latin typeface="Times New Roman" panose="02020603050405020304" pitchFamily="18" charset="0"/>
                <a:ea typeface="宋体" pitchFamily="2" charset="-122"/>
                <a:cs typeface="Times New Roman" panose="02020603050405020304" pitchFamily="18" charset="0"/>
              </a:rPr>
            </a:br>
            <a:r>
              <a:rPr lang="zh-CN" altLang="zh-CN" b="1" dirty="0">
                <a:latin typeface="Times New Roman" panose="02020603050405020304" pitchFamily="18" charset="0"/>
                <a:ea typeface="宋体" pitchFamily="2" charset="-122"/>
                <a:cs typeface="Times New Roman" panose="02020603050405020304" pitchFamily="18" charset="0"/>
              </a:rPr>
              <a:t>回答下列问题：</a:t>
            </a:r>
            <a:br>
              <a:rPr lang="zh-CN" altLang="zh-CN" b="1" dirty="0">
                <a:latin typeface="Times New Roman" panose="02020603050405020304" pitchFamily="18" charset="0"/>
                <a:ea typeface="宋体" pitchFamily="2" charset="-122"/>
                <a:cs typeface="Times New Roman" panose="02020603050405020304" pitchFamily="18" charset="0"/>
              </a:rPr>
            </a:br>
            <a:r>
              <a:rPr lang="zh-CN" altLang="zh-CN" b="1" dirty="0">
                <a:latin typeface="Times New Roman" panose="02020603050405020304" pitchFamily="18" charset="0"/>
                <a:ea typeface="宋体" pitchFamily="2" charset="-122"/>
                <a:cs typeface="Times New Roman" panose="02020603050405020304" pitchFamily="18" charset="0"/>
              </a:rPr>
              <a:t>(1)仪器B的名称是</a:t>
            </a:r>
            <a:r>
              <a:rPr lang="zh-CN" altLang="zh-CN" b="1" u="sng" dirty="0">
                <a:latin typeface="Times New Roman" panose="02020603050405020304" pitchFamily="18" charset="0"/>
                <a:ea typeface="宋体" pitchFamily="2" charset="-122"/>
                <a:cs typeface="Times New Roman" panose="02020603050405020304" pitchFamily="18" charset="0"/>
              </a:rPr>
              <a:t>                         </a:t>
            </a:r>
            <a:r>
              <a:rPr lang="zh-CN" altLang="zh-CN" b="1" dirty="0" smtClean="0">
                <a:latin typeface="Times New Roman" panose="02020603050405020304" pitchFamily="18" charset="0"/>
                <a:ea typeface="宋体" pitchFamily="2" charset="-122"/>
                <a:cs typeface="Times New Roman" panose="02020603050405020304" pitchFamily="18" charset="0"/>
              </a:rPr>
              <a:t>。</a:t>
            </a:r>
            <a:r>
              <a:rPr lang="zh-CN" altLang="zh-CN" b="1" dirty="0">
                <a:latin typeface="Times New Roman" panose="02020603050405020304" pitchFamily="18" charset="0"/>
                <a:ea typeface="宋体" pitchFamily="2" charset="-122"/>
                <a:cs typeface="Times New Roman" panose="02020603050405020304" pitchFamily="18" charset="0"/>
              </a:rPr>
              <a:t/>
            </a:r>
            <a:br>
              <a:rPr lang="zh-CN" altLang="zh-CN" b="1" dirty="0">
                <a:latin typeface="Times New Roman" panose="02020603050405020304" pitchFamily="18" charset="0"/>
                <a:ea typeface="宋体" pitchFamily="2" charset="-122"/>
                <a:cs typeface="Times New Roman" panose="02020603050405020304" pitchFamily="18" charset="0"/>
              </a:rPr>
            </a:br>
            <a:r>
              <a:rPr lang="zh-CN" altLang="zh-CN" b="1" dirty="0">
                <a:latin typeface="Times New Roman" panose="02020603050405020304" pitchFamily="18" charset="0"/>
                <a:ea typeface="宋体" pitchFamily="2" charset="-122"/>
                <a:cs typeface="Times New Roman" panose="02020603050405020304" pitchFamily="18" charset="0"/>
              </a:rPr>
              <a:t>(2)在洗涤操作中，第一次水洗的主要目的是</a:t>
            </a:r>
            <a:r>
              <a:rPr lang="zh-CN" altLang="zh-CN" b="1" u="sng" dirty="0">
                <a:latin typeface="Times New Roman" panose="02020603050405020304" pitchFamily="18" charset="0"/>
                <a:ea typeface="宋体" pitchFamily="2" charset="-122"/>
                <a:cs typeface="Times New Roman" panose="02020603050405020304" pitchFamily="18" charset="0"/>
              </a:rPr>
              <a:t>             </a:t>
            </a:r>
            <a:r>
              <a:rPr lang="zh-CN" altLang="zh-CN" b="1" dirty="0" smtClean="0">
                <a:latin typeface="Times New Roman" panose="02020603050405020304" pitchFamily="18" charset="0"/>
                <a:ea typeface="宋体" pitchFamily="2" charset="-122"/>
                <a:cs typeface="Times New Roman" panose="02020603050405020304" pitchFamily="18" charset="0"/>
              </a:rPr>
              <a:t>，</a:t>
            </a:r>
            <a:r>
              <a:rPr lang="zh-CN" altLang="zh-CN" b="1" dirty="0">
                <a:latin typeface="Times New Roman" panose="02020603050405020304" pitchFamily="18" charset="0"/>
                <a:ea typeface="宋体" pitchFamily="2" charset="-122"/>
                <a:cs typeface="Times New Roman" panose="02020603050405020304" pitchFamily="18" charset="0"/>
              </a:rPr>
              <a:t>第二次水洗的主要目的</a:t>
            </a:r>
            <a:r>
              <a:rPr lang="zh-CN" altLang="zh-CN" b="1" dirty="0" smtClean="0">
                <a:latin typeface="Times New Roman" panose="02020603050405020304" pitchFamily="18" charset="0"/>
                <a:ea typeface="宋体" pitchFamily="2" charset="-122"/>
                <a:cs typeface="Times New Roman" panose="02020603050405020304" pitchFamily="18" charset="0"/>
              </a:rPr>
              <a:t>是</a:t>
            </a:r>
            <a:r>
              <a:rPr lang="zh-CN" altLang="zh-CN" b="1" u="sng" dirty="0">
                <a:latin typeface="Times New Roman" panose="02020603050405020304" pitchFamily="18" charset="0"/>
                <a:ea typeface="宋体" pitchFamily="2" charset="-122"/>
                <a:cs typeface="Times New Roman" panose="02020603050405020304" pitchFamily="18" charset="0"/>
              </a:rPr>
              <a:t>         </a:t>
            </a:r>
            <a:r>
              <a:rPr lang="zh-CN" altLang="zh-CN" b="1" dirty="0" smtClean="0">
                <a:latin typeface="Times New Roman" panose="02020603050405020304" pitchFamily="18" charset="0"/>
                <a:ea typeface="宋体" pitchFamily="2" charset="-122"/>
                <a:cs typeface="Times New Roman" panose="02020603050405020304" pitchFamily="18" charset="0"/>
              </a:rPr>
              <a:t>。</a:t>
            </a:r>
            <a:endParaRPr lang="zh-CN" altLang="zh-CN" b="1" dirty="0">
              <a:latin typeface="Times New Roman" panose="02020603050405020304" pitchFamily="18" charset="0"/>
              <a:ea typeface="宋体" pitchFamily="2" charset="-122"/>
              <a:cs typeface="Times New Roman" panose="02020603050405020304" pitchFamily="18" charset="0"/>
            </a:endParaRPr>
          </a:p>
        </p:txBody>
      </p:sp>
      <p:grpSp>
        <p:nvGrpSpPr>
          <p:cNvPr id="5" name="组合 4"/>
          <p:cNvGrpSpPr/>
          <p:nvPr/>
        </p:nvGrpSpPr>
        <p:grpSpPr>
          <a:xfrm>
            <a:off x="2854846" y="1053530"/>
            <a:ext cx="7056784" cy="2881756"/>
            <a:chOff x="2638822" y="1053530"/>
            <a:chExt cx="7056784" cy="2881756"/>
          </a:xfrm>
        </p:grpSpPr>
        <p:pic>
          <p:nvPicPr>
            <p:cNvPr id="231426" name="Picture 2" descr="http://img2.7wenta.com/upload/wti/20141125/14168932294641573.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38822" y="1053530"/>
              <a:ext cx="7056784" cy="2881756"/>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8759502" y="1053530"/>
              <a:ext cx="936104" cy="8640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268697217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16022" y="3091748"/>
            <a:ext cx="11711831" cy="3342453"/>
          </a:xfrm>
          <a:prstGeom prst="rect">
            <a:avLst/>
          </a:prstGeom>
        </p:spPr>
        <p:txBody>
          <a:bodyPr wrap="square">
            <a:spAutoFit/>
          </a:bodyPr>
          <a:lstStyle/>
          <a:p>
            <a:pPr lvl="0" defTabSz="914400" fontAlgn="ctr">
              <a:lnSpc>
                <a:spcPct val="110000"/>
              </a:lnSpc>
              <a:spcBef>
                <a:spcPct val="0"/>
              </a:spcBef>
              <a:spcAft>
                <a:spcPct val="0"/>
              </a:spcAft>
            </a:pPr>
            <a:r>
              <a:rPr lang="zh-CN" altLang="zh-CN" b="1" dirty="0">
                <a:latin typeface="Times New Roman" panose="02020603050405020304" pitchFamily="18" charset="0"/>
                <a:ea typeface="宋体" pitchFamily="2" charset="-122"/>
                <a:cs typeface="Times New Roman" panose="02020603050405020304" pitchFamily="18" charset="0"/>
              </a:rPr>
              <a:t> 实验步骤：</a:t>
            </a:r>
            <a:br>
              <a:rPr lang="zh-CN" altLang="zh-CN" b="1" dirty="0">
                <a:latin typeface="Times New Roman" panose="02020603050405020304" pitchFamily="18" charset="0"/>
                <a:ea typeface="宋体" pitchFamily="2" charset="-122"/>
                <a:cs typeface="Times New Roman" panose="02020603050405020304" pitchFamily="18" charset="0"/>
              </a:rPr>
            </a:br>
            <a:r>
              <a:rPr lang="zh-CN" altLang="zh-CN" b="1" dirty="0">
                <a:latin typeface="Times New Roman" panose="02020603050405020304" pitchFamily="18" charset="0"/>
                <a:ea typeface="宋体" pitchFamily="2" charset="-122"/>
                <a:cs typeface="Times New Roman" panose="02020603050405020304" pitchFamily="18" charset="0"/>
              </a:rPr>
              <a:t>在A中加入4.4 g的异戊醇、6.0 g的乙酸、数滴浓硫酸和2～3片碎瓷片。开始缓慢加热A，回流50min。反应液冷至室温后倒入分液漏斗中，分别用少量水、饱和碳酸氢钠溶液和水洗涤；分出的产物加入少量无</a:t>
            </a:r>
            <a:r>
              <a:rPr lang="zh-CN" altLang="zh-CN" b="1" dirty="0" smtClean="0">
                <a:latin typeface="Times New Roman" panose="02020603050405020304" pitchFamily="18" charset="0"/>
                <a:ea typeface="宋体" pitchFamily="2" charset="-122"/>
                <a:cs typeface="Times New Roman" panose="02020603050405020304" pitchFamily="18" charset="0"/>
              </a:rPr>
              <a:t>水</a:t>
            </a:r>
            <a:r>
              <a:rPr lang="en-US" altLang="zh-CN" b="1" dirty="0" smtClean="0">
                <a:latin typeface="Times New Roman" panose="02020603050405020304" pitchFamily="18" charset="0"/>
                <a:ea typeface="宋体" pitchFamily="2" charset="-122"/>
                <a:cs typeface="Times New Roman" panose="02020603050405020304" pitchFamily="18" charset="0"/>
              </a:rPr>
              <a:t>CaCl</a:t>
            </a:r>
            <a:r>
              <a:rPr lang="en-US" altLang="zh-CN" b="1" baseline="-25000" dirty="0" smtClean="0">
                <a:latin typeface="Times New Roman" panose="02020603050405020304" pitchFamily="18" charset="0"/>
                <a:ea typeface="宋体" pitchFamily="2" charset="-122"/>
                <a:cs typeface="Times New Roman" panose="02020603050405020304" pitchFamily="18" charset="0"/>
              </a:rPr>
              <a:t>2</a:t>
            </a:r>
            <a:r>
              <a:rPr lang="zh-CN" altLang="zh-CN" b="1" dirty="0" smtClean="0">
                <a:latin typeface="Times New Roman" panose="02020603050405020304" pitchFamily="18" charset="0"/>
                <a:ea typeface="宋体" pitchFamily="2" charset="-122"/>
                <a:cs typeface="Times New Roman" panose="02020603050405020304" pitchFamily="18" charset="0"/>
              </a:rPr>
              <a:t>固体</a:t>
            </a:r>
            <a:r>
              <a:rPr lang="zh-CN" altLang="zh-CN" b="1" dirty="0">
                <a:latin typeface="Times New Roman" panose="02020603050405020304" pitchFamily="18" charset="0"/>
                <a:ea typeface="宋体" pitchFamily="2" charset="-122"/>
                <a:cs typeface="Times New Roman" panose="02020603050405020304" pitchFamily="18" charset="0"/>
              </a:rPr>
              <a:t>，静置片刻，过滤</a:t>
            </a:r>
            <a:r>
              <a:rPr lang="zh-CN" altLang="zh-CN" b="1" dirty="0" smtClean="0">
                <a:latin typeface="Times New Roman" panose="02020603050405020304" pitchFamily="18" charset="0"/>
                <a:ea typeface="宋体" pitchFamily="2" charset="-122"/>
                <a:cs typeface="Times New Roman" panose="02020603050405020304" pitchFamily="18" charset="0"/>
              </a:rPr>
              <a:t>除去</a:t>
            </a:r>
            <a:r>
              <a:rPr lang="en-US" altLang="zh-CN" b="1" dirty="0">
                <a:latin typeface="Times New Roman" panose="02020603050405020304" pitchFamily="18" charset="0"/>
                <a:ea typeface="宋体" pitchFamily="2" charset="-122"/>
                <a:cs typeface="Times New Roman" panose="02020603050405020304" pitchFamily="18" charset="0"/>
              </a:rPr>
              <a:t>CaCl</a:t>
            </a:r>
            <a:r>
              <a:rPr lang="en-US" altLang="zh-CN" b="1" baseline="-25000" dirty="0">
                <a:latin typeface="Times New Roman" panose="02020603050405020304" pitchFamily="18" charset="0"/>
                <a:ea typeface="宋体" pitchFamily="2" charset="-122"/>
                <a:cs typeface="Times New Roman" panose="02020603050405020304" pitchFamily="18" charset="0"/>
              </a:rPr>
              <a:t>2</a:t>
            </a:r>
            <a:r>
              <a:rPr lang="zh-CN" altLang="zh-CN" b="1" dirty="0" smtClean="0">
                <a:latin typeface="Times New Roman" panose="02020603050405020304" pitchFamily="18" charset="0"/>
                <a:ea typeface="宋体" pitchFamily="2" charset="-122"/>
                <a:cs typeface="Times New Roman" panose="02020603050405020304" pitchFamily="18" charset="0"/>
              </a:rPr>
              <a:t>固体，</a:t>
            </a:r>
            <a:r>
              <a:rPr lang="en-US" altLang="zh-CN" b="1" dirty="0" smtClean="0">
                <a:latin typeface="Times New Roman" panose="02020603050405020304" pitchFamily="18" charset="0"/>
                <a:ea typeface="宋体" pitchFamily="2" charset="-122"/>
                <a:cs typeface="Times New Roman" panose="02020603050405020304" pitchFamily="18" charset="0"/>
              </a:rPr>
              <a:t>   </a:t>
            </a:r>
            <a:r>
              <a:rPr lang="zh-CN" altLang="zh-CN" b="1" dirty="0" smtClean="0">
                <a:latin typeface="Times New Roman" panose="02020603050405020304" pitchFamily="18" charset="0"/>
                <a:ea typeface="宋体" pitchFamily="2" charset="-122"/>
                <a:cs typeface="Times New Roman" panose="02020603050405020304" pitchFamily="18" charset="0"/>
              </a:rPr>
              <a:t>进行</a:t>
            </a:r>
            <a:r>
              <a:rPr lang="zh-CN" altLang="zh-CN" b="1" dirty="0">
                <a:latin typeface="Times New Roman" panose="02020603050405020304" pitchFamily="18" charset="0"/>
                <a:ea typeface="宋体" pitchFamily="2" charset="-122"/>
                <a:cs typeface="Times New Roman" panose="02020603050405020304" pitchFamily="18" charset="0"/>
              </a:rPr>
              <a:t>蒸馏纯化，收集140～143 ℃馏分，得乙酸异戊酯3.9 g。</a:t>
            </a:r>
            <a:br>
              <a:rPr lang="zh-CN" altLang="zh-CN" b="1" dirty="0">
                <a:latin typeface="Times New Roman" panose="02020603050405020304" pitchFamily="18" charset="0"/>
                <a:ea typeface="宋体" pitchFamily="2" charset="-122"/>
                <a:cs typeface="Times New Roman" panose="02020603050405020304" pitchFamily="18" charset="0"/>
              </a:rPr>
            </a:br>
            <a:r>
              <a:rPr lang="zh-CN" altLang="zh-CN" b="1" dirty="0">
                <a:latin typeface="Times New Roman" panose="02020603050405020304" pitchFamily="18" charset="0"/>
                <a:ea typeface="宋体" pitchFamily="2" charset="-122"/>
                <a:cs typeface="Times New Roman" panose="02020603050405020304" pitchFamily="18" charset="0"/>
              </a:rPr>
              <a:t>回答下列问题：</a:t>
            </a:r>
            <a:br>
              <a:rPr lang="zh-CN" altLang="zh-CN" b="1" dirty="0">
                <a:latin typeface="Times New Roman" panose="02020603050405020304" pitchFamily="18" charset="0"/>
                <a:ea typeface="宋体" pitchFamily="2" charset="-122"/>
                <a:cs typeface="Times New Roman" panose="02020603050405020304" pitchFamily="18" charset="0"/>
              </a:rPr>
            </a:br>
            <a:r>
              <a:rPr lang="zh-CN" altLang="zh-CN" b="1" dirty="0">
                <a:latin typeface="Times New Roman" panose="02020603050405020304" pitchFamily="18" charset="0"/>
                <a:ea typeface="宋体" pitchFamily="2" charset="-122"/>
                <a:cs typeface="Times New Roman" panose="02020603050405020304" pitchFamily="18" charset="0"/>
              </a:rPr>
              <a:t>(1)仪器B的名称是</a:t>
            </a:r>
            <a:r>
              <a:rPr lang="zh-CN" altLang="zh-CN" b="1" u="sng" dirty="0">
                <a:latin typeface="Times New Roman" panose="02020603050405020304" pitchFamily="18" charset="0"/>
                <a:ea typeface="宋体" pitchFamily="2" charset="-122"/>
                <a:cs typeface="Times New Roman" panose="02020603050405020304" pitchFamily="18" charset="0"/>
              </a:rPr>
              <a:t>                         </a:t>
            </a:r>
            <a:r>
              <a:rPr lang="zh-CN" altLang="zh-CN" b="1" dirty="0" smtClean="0">
                <a:latin typeface="Times New Roman" panose="02020603050405020304" pitchFamily="18" charset="0"/>
                <a:ea typeface="宋体" pitchFamily="2" charset="-122"/>
                <a:cs typeface="Times New Roman" panose="02020603050405020304" pitchFamily="18" charset="0"/>
              </a:rPr>
              <a:t>。</a:t>
            </a:r>
            <a:r>
              <a:rPr lang="zh-CN" altLang="zh-CN" b="1" dirty="0">
                <a:latin typeface="Times New Roman" panose="02020603050405020304" pitchFamily="18" charset="0"/>
                <a:ea typeface="宋体" pitchFamily="2" charset="-122"/>
                <a:cs typeface="Times New Roman" panose="02020603050405020304" pitchFamily="18" charset="0"/>
              </a:rPr>
              <a:t/>
            </a:r>
            <a:br>
              <a:rPr lang="zh-CN" altLang="zh-CN" b="1" dirty="0">
                <a:latin typeface="Times New Roman" panose="02020603050405020304" pitchFamily="18" charset="0"/>
                <a:ea typeface="宋体" pitchFamily="2" charset="-122"/>
                <a:cs typeface="Times New Roman" panose="02020603050405020304" pitchFamily="18" charset="0"/>
              </a:rPr>
            </a:br>
            <a:r>
              <a:rPr lang="zh-CN" altLang="zh-CN" b="1" dirty="0">
                <a:latin typeface="Times New Roman" panose="02020603050405020304" pitchFamily="18" charset="0"/>
                <a:ea typeface="宋体" pitchFamily="2" charset="-122"/>
                <a:cs typeface="Times New Roman" panose="02020603050405020304" pitchFamily="18" charset="0"/>
              </a:rPr>
              <a:t>(2)在洗涤操作中，第一次水洗的主要目的是</a:t>
            </a:r>
            <a:r>
              <a:rPr lang="zh-CN" altLang="zh-CN" b="1" u="sng" dirty="0">
                <a:latin typeface="Times New Roman" panose="02020603050405020304" pitchFamily="18" charset="0"/>
                <a:ea typeface="宋体" pitchFamily="2" charset="-122"/>
                <a:cs typeface="Times New Roman" panose="02020603050405020304" pitchFamily="18" charset="0"/>
              </a:rPr>
              <a:t>             </a:t>
            </a:r>
            <a:r>
              <a:rPr lang="zh-CN" altLang="zh-CN" b="1" dirty="0" smtClean="0">
                <a:latin typeface="Times New Roman" panose="02020603050405020304" pitchFamily="18" charset="0"/>
                <a:ea typeface="宋体" pitchFamily="2" charset="-122"/>
                <a:cs typeface="Times New Roman" panose="02020603050405020304" pitchFamily="18" charset="0"/>
              </a:rPr>
              <a:t>，</a:t>
            </a:r>
            <a:r>
              <a:rPr lang="zh-CN" altLang="zh-CN" b="1" dirty="0">
                <a:latin typeface="Times New Roman" panose="02020603050405020304" pitchFamily="18" charset="0"/>
                <a:ea typeface="宋体" pitchFamily="2" charset="-122"/>
                <a:cs typeface="Times New Roman" panose="02020603050405020304" pitchFamily="18" charset="0"/>
              </a:rPr>
              <a:t>第二次水洗的主要目的</a:t>
            </a:r>
            <a:r>
              <a:rPr lang="zh-CN" altLang="zh-CN" b="1" dirty="0" smtClean="0">
                <a:latin typeface="Times New Roman" panose="02020603050405020304" pitchFamily="18" charset="0"/>
                <a:ea typeface="宋体" pitchFamily="2" charset="-122"/>
                <a:cs typeface="Times New Roman" panose="02020603050405020304" pitchFamily="18" charset="0"/>
              </a:rPr>
              <a:t>是</a:t>
            </a:r>
            <a:r>
              <a:rPr lang="zh-CN" altLang="zh-CN" b="1" u="sng" dirty="0">
                <a:latin typeface="Times New Roman" panose="02020603050405020304" pitchFamily="18" charset="0"/>
                <a:ea typeface="宋体" pitchFamily="2" charset="-122"/>
                <a:cs typeface="Times New Roman" panose="02020603050405020304" pitchFamily="18" charset="0"/>
              </a:rPr>
              <a:t>         </a:t>
            </a:r>
            <a:r>
              <a:rPr lang="zh-CN" altLang="zh-CN" b="1" dirty="0" smtClean="0">
                <a:latin typeface="Times New Roman" panose="02020603050405020304" pitchFamily="18" charset="0"/>
                <a:ea typeface="宋体" pitchFamily="2" charset="-122"/>
                <a:cs typeface="Times New Roman" panose="02020603050405020304" pitchFamily="18" charset="0"/>
              </a:rPr>
              <a:t>。</a:t>
            </a:r>
            <a:endParaRPr lang="zh-CN" altLang="zh-CN" b="1" dirty="0">
              <a:latin typeface="Times New Roman" panose="02020603050405020304" pitchFamily="18" charset="0"/>
              <a:ea typeface="宋体" pitchFamily="2" charset="-122"/>
              <a:cs typeface="Times New Roman" panose="02020603050405020304" pitchFamily="18" charset="0"/>
            </a:endParaRPr>
          </a:p>
        </p:txBody>
      </p:sp>
      <p:grpSp>
        <p:nvGrpSpPr>
          <p:cNvPr id="5" name="组合 4"/>
          <p:cNvGrpSpPr/>
          <p:nvPr/>
        </p:nvGrpSpPr>
        <p:grpSpPr>
          <a:xfrm>
            <a:off x="2710830" y="189434"/>
            <a:ext cx="7934926" cy="3240360"/>
            <a:chOff x="2638822" y="1053530"/>
            <a:chExt cx="7056784" cy="2881756"/>
          </a:xfrm>
        </p:grpSpPr>
        <p:pic>
          <p:nvPicPr>
            <p:cNvPr id="231426" name="Picture 2" descr="http://img2.7wenta.com/upload/wti/20141125/14168932294641573.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38822" y="1053530"/>
              <a:ext cx="7056784" cy="2881756"/>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8759502" y="1053530"/>
              <a:ext cx="936104" cy="8640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7" name="直接连接符 6"/>
          <p:cNvCxnSpPr/>
          <p:nvPr/>
        </p:nvCxnSpPr>
        <p:spPr>
          <a:xfrm>
            <a:off x="7607374" y="4365898"/>
            <a:ext cx="3960440" cy="0"/>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216022" y="4747372"/>
            <a:ext cx="1630712" cy="0"/>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8615486" y="4762974"/>
            <a:ext cx="3024336" cy="0"/>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237158" y="5183386"/>
            <a:ext cx="2257648" cy="0"/>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曲线连接符 18"/>
          <p:cNvCxnSpPr>
            <a:endCxn id="22" idx="4"/>
          </p:cNvCxnSpPr>
          <p:nvPr/>
        </p:nvCxnSpPr>
        <p:spPr>
          <a:xfrm rot="16200000" flipV="1">
            <a:off x="10673054" y="3255114"/>
            <a:ext cx="1357473" cy="576064"/>
          </a:xfrm>
          <a:prstGeom prst="curvedConnector3">
            <a:avLst>
              <a:gd name="adj1" fmla="val 50000"/>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nvGrpSpPr>
          <p:cNvPr id="21" name="组合 20"/>
          <p:cNvGrpSpPr/>
          <p:nvPr/>
        </p:nvGrpSpPr>
        <p:grpSpPr>
          <a:xfrm>
            <a:off x="9983638" y="2061642"/>
            <a:ext cx="2160240" cy="802767"/>
            <a:chOff x="2915026" y="5471343"/>
            <a:chExt cx="3240360" cy="1054795"/>
          </a:xfrm>
        </p:grpSpPr>
        <p:sp>
          <p:nvSpPr>
            <p:cNvPr id="22" name="椭圆 21"/>
            <p:cNvSpPr/>
            <p:nvPr/>
          </p:nvSpPr>
          <p:spPr>
            <a:xfrm>
              <a:off x="2915026" y="5471343"/>
              <a:ext cx="3240360" cy="105479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3104843" y="5660573"/>
              <a:ext cx="2970044" cy="687484"/>
            </a:xfrm>
            <a:prstGeom prst="rect">
              <a:avLst/>
            </a:prstGeom>
          </p:spPr>
          <p:txBody>
            <a:bodyPr wrap="none">
              <a:spAutoFit/>
            </a:bodyPr>
            <a:lstStyle/>
            <a:p>
              <a:r>
                <a:rPr lang="zh-CN" altLang="en-US" sz="2800" b="1" kern="100" dirty="0" smtClean="0">
                  <a:solidFill>
                    <a:srgbClr val="FF0000"/>
                  </a:solidFill>
                  <a:latin typeface="Times New Roman"/>
                  <a:ea typeface="华文细黑"/>
                  <a:cs typeface="Times New Roman"/>
                </a:rPr>
                <a:t>萃取、分液</a:t>
              </a:r>
              <a:endParaRPr lang="zh-CN" altLang="en-US" sz="2800" b="1" kern="100" dirty="0">
                <a:solidFill>
                  <a:srgbClr val="FF0000"/>
                </a:solidFill>
                <a:latin typeface="Times New Roman"/>
                <a:ea typeface="华文细黑"/>
                <a:cs typeface="Times New Roman"/>
              </a:endParaRPr>
            </a:p>
          </p:txBody>
        </p:sp>
      </p:grpSp>
      <p:grpSp>
        <p:nvGrpSpPr>
          <p:cNvPr id="24" name="组合 23"/>
          <p:cNvGrpSpPr/>
          <p:nvPr/>
        </p:nvGrpSpPr>
        <p:grpSpPr>
          <a:xfrm>
            <a:off x="9695606" y="4869954"/>
            <a:ext cx="1656184" cy="720080"/>
            <a:chOff x="3385840" y="5471343"/>
            <a:chExt cx="2769546" cy="1054795"/>
          </a:xfrm>
        </p:grpSpPr>
        <p:sp>
          <p:nvSpPr>
            <p:cNvPr id="25" name="椭圆 24"/>
            <p:cNvSpPr/>
            <p:nvPr/>
          </p:nvSpPr>
          <p:spPr>
            <a:xfrm>
              <a:off x="3385840" y="5471343"/>
              <a:ext cx="2769546" cy="105479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3987915" y="5627695"/>
              <a:ext cx="1354218" cy="687484"/>
            </a:xfrm>
            <a:prstGeom prst="rect">
              <a:avLst/>
            </a:prstGeom>
          </p:spPr>
          <p:txBody>
            <a:bodyPr wrap="none">
              <a:spAutoFit/>
            </a:bodyPr>
            <a:lstStyle/>
            <a:p>
              <a:r>
                <a:rPr lang="zh-CN" altLang="en-US" sz="2800" b="1" kern="100" dirty="0" smtClean="0">
                  <a:solidFill>
                    <a:srgbClr val="FF0000"/>
                  </a:solidFill>
                  <a:latin typeface="Times New Roman"/>
                  <a:ea typeface="华文细黑"/>
                  <a:cs typeface="Times New Roman"/>
                </a:rPr>
                <a:t>过滤</a:t>
              </a:r>
              <a:endParaRPr lang="zh-CN" altLang="en-US" sz="2800" b="1" kern="100" dirty="0">
                <a:solidFill>
                  <a:srgbClr val="FF0000"/>
                </a:solidFill>
                <a:latin typeface="Times New Roman"/>
                <a:ea typeface="华文细黑"/>
                <a:cs typeface="Times New Roman"/>
              </a:endParaRPr>
            </a:p>
          </p:txBody>
        </p:sp>
      </p:grpSp>
      <p:grpSp>
        <p:nvGrpSpPr>
          <p:cNvPr id="27" name="组合 26"/>
          <p:cNvGrpSpPr/>
          <p:nvPr/>
        </p:nvGrpSpPr>
        <p:grpSpPr>
          <a:xfrm>
            <a:off x="2998862" y="5138822"/>
            <a:ext cx="2160240" cy="669394"/>
            <a:chOff x="2915026" y="5471343"/>
            <a:chExt cx="3240360" cy="1054795"/>
          </a:xfrm>
        </p:grpSpPr>
        <p:sp>
          <p:nvSpPr>
            <p:cNvPr id="28" name="椭圆 27"/>
            <p:cNvSpPr/>
            <p:nvPr/>
          </p:nvSpPr>
          <p:spPr>
            <a:xfrm>
              <a:off x="2915026" y="5471343"/>
              <a:ext cx="3240360" cy="105479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p:cNvSpPr/>
            <p:nvPr/>
          </p:nvSpPr>
          <p:spPr>
            <a:xfrm>
              <a:off x="3239062" y="5608321"/>
              <a:ext cx="2580515" cy="687484"/>
            </a:xfrm>
            <a:prstGeom prst="rect">
              <a:avLst/>
            </a:prstGeom>
          </p:spPr>
          <p:txBody>
            <a:bodyPr wrap="none">
              <a:spAutoFit/>
            </a:bodyPr>
            <a:lstStyle/>
            <a:p>
              <a:r>
                <a:rPr lang="zh-CN" altLang="en-US" sz="2800" b="1" kern="100" dirty="0" smtClean="0">
                  <a:solidFill>
                    <a:srgbClr val="FF0000"/>
                  </a:solidFill>
                  <a:latin typeface="Times New Roman"/>
                  <a:ea typeface="华文细黑"/>
                  <a:cs typeface="Times New Roman"/>
                </a:rPr>
                <a:t>蒸馏</a:t>
              </a:r>
              <a:r>
                <a:rPr lang="en-US" altLang="zh-CN" sz="2800" b="1" kern="100" dirty="0" smtClean="0">
                  <a:solidFill>
                    <a:srgbClr val="FF0000"/>
                  </a:solidFill>
                  <a:latin typeface="Times New Roman"/>
                  <a:ea typeface="华文细黑"/>
                  <a:cs typeface="Times New Roman"/>
                </a:rPr>
                <a:t>/</a:t>
              </a:r>
              <a:r>
                <a:rPr lang="zh-CN" altLang="en-US" sz="2800" b="1" kern="100" dirty="0">
                  <a:solidFill>
                    <a:srgbClr val="FF0000"/>
                  </a:solidFill>
                  <a:latin typeface="Times New Roman"/>
                  <a:ea typeface="华文细黑"/>
                  <a:cs typeface="Times New Roman"/>
                </a:rPr>
                <a:t>分馏</a:t>
              </a:r>
            </a:p>
          </p:txBody>
        </p:sp>
      </p:grpSp>
      <p:cxnSp>
        <p:nvCxnSpPr>
          <p:cNvPr id="30" name="曲线连接符 29"/>
          <p:cNvCxnSpPr/>
          <p:nvPr/>
        </p:nvCxnSpPr>
        <p:spPr>
          <a:xfrm>
            <a:off x="2350790" y="5260658"/>
            <a:ext cx="648072" cy="318697"/>
          </a:xfrm>
          <a:prstGeom prst="curvedConnector3">
            <a:avLst/>
          </a:prstGeom>
          <a:ln w="317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2" name="曲线连接符 31"/>
          <p:cNvCxnSpPr/>
          <p:nvPr/>
        </p:nvCxnSpPr>
        <p:spPr>
          <a:xfrm rot="5400000">
            <a:off x="11310447" y="4841988"/>
            <a:ext cx="423989" cy="234762"/>
          </a:xfrm>
          <a:prstGeom prst="curvedConnector3">
            <a:avLst>
              <a:gd name="adj1" fmla="val 32027"/>
            </a:avLst>
          </a:prstGeom>
          <a:ln w="317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 name="矩形 1"/>
          <p:cNvSpPr/>
          <p:nvPr/>
        </p:nvSpPr>
        <p:spPr>
          <a:xfrm>
            <a:off x="5310762" y="5551909"/>
            <a:ext cx="3262432" cy="461665"/>
          </a:xfrm>
          <a:prstGeom prst="rect">
            <a:avLst/>
          </a:prstGeom>
        </p:spPr>
        <p:txBody>
          <a:bodyPr wrap="none">
            <a:spAutoFit/>
          </a:bodyPr>
          <a:lstStyle/>
          <a:p>
            <a:r>
              <a:rPr lang="zh-CN" altLang="en-US" dirty="0">
                <a:solidFill>
                  <a:srgbClr val="FF0000"/>
                </a:solidFill>
              </a:rPr>
              <a:t>洗掉大部分硫酸和醋酸</a:t>
            </a:r>
          </a:p>
        </p:txBody>
      </p:sp>
      <p:sp>
        <p:nvSpPr>
          <p:cNvPr id="31" name="矩形 30"/>
          <p:cNvSpPr/>
          <p:nvPr/>
        </p:nvSpPr>
        <p:spPr>
          <a:xfrm>
            <a:off x="9623598" y="5590034"/>
            <a:ext cx="2646878" cy="461665"/>
          </a:xfrm>
          <a:prstGeom prst="rect">
            <a:avLst/>
          </a:prstGeom>
        </p:spPr>
        <p:txBody>
          <a:bodyPr wrap="none">
            <a:spAutoFit/>
          </a:bodyPr>
          <a:lstStyle/>
          <a:p>
            <a:r>
              <a:rPr lang="zh-CN" altLang="en-US" dirty="0">
                <a:solidFill>
                  <a:srgbClr val="FF0000"/>
                </a:solidFill>
              </a:rPr>
              <a:t>洗</a:t>
            </a:r>
            <a:r>
              <a:rPr lang="zh-CN" altLang="en-US" dirty="0" smtClean="0">
                <a:solidFill>
                  <a:srgbClr val="FF0000"/>
                </a:solidFill>
              </a:rPr>
              <a:t>出饱和碳酸氢钠</a:t>
            </a:r>
            <a:endParaRPr lang="zh-CN" altLang="en-US" dirty="0">
              <a:solidFill>
                <a:srgbClr val="FF0000"/>
              </a:solidFill>
            </a:endParaRPr>
          </a:p>
        </p:txBody>
      </p:sp>
      <p:sp>
        <p:nvSpPr>
          <p:cNvPr id="33" name="矩形 32"/>
          <p:cNvSpPr/>
          <p:nvPr/>
        </p:nvSpPr>
        <p:spPr>
          <a:xfrm>
            <a:off x="56981" y="189434"/>
            <a:ext cx="2852063" cy="2308324"/>
          </a:xfrm>
          <a:prstGeom prst="rect">
            <a:avLst/>
          </a:prstGeom>
        </p:spPr>
        <p:txBody>
          <a:bodyPr wrap="none">
            <a:spAutoFit/>
          </a:bodyPr>
          <a:lstStyle/>
          <a:p>
            <a:pPr>
              <a:lnSpc>
                <a:spcPct val="150000"/>
              </a:lnSpc>
            </a:pPr>
            <a:r>
              <a:rPr lang="zh-CN" altLang="en-US" dirty="0" smtClean="0">
                <a:solidFill>
                  <a:srgbClr val="FF0000"/>
                </a:solidFill>
              </a:rPr>
              <a:t>改进</a:t>
            </a:r>
            <a:r>
              <a:rPr lang="zh-CN" altLang="en-US" dirty="0" smtClean="0">
                <a:solidFill>
                  <a:srgbClr val="FF0000"/>
                </a:solidFill>
                <a:sym typeface="Wingdings" panose="05000000000000000000" pitchFamily="2" charset="2"/>
              </a:rPr>
              <a:t>：</a:t>
            </a:r>
            <a:r>
              <a:rPr lang="en-US" altLang="zh-CN" dirty="0" smtClean="0">
                <a:solidFill>
                  <a:srgbClr val="FF0000"/>
                </a:solidFill>
                <a:sym typeface="Wingdings" panose="05000000000000000000" pitchFamily="2" charset="2"/>
              </a:rPr>
              <a:t>(</a:t>
            </a:r>
            <a:r>
              <a:rPr lang="zh-CN" altLang="en-US" dirty="0" smtClean="0">
                <a:solidFill>
                  <a:srgbClr val="FF0000"/>
                </a:solidFill>
              </a:rPr>
              <a:t>第一步水洗</a:t>
            </a:r>
            <a:r>
              <a:rPr lang="en-US" altLang="zh-CN" dirty="0" smtClean="0">
                <a:solidFill>
                  <a:srgbClr val="FF0000"/>
                </a:solidFill>
              </a:rPr>
              <a:t>)</a:t>
            </a:r>
          </a:p>
          <a:p>
            <a:pPr>
              <a:lnSpc>
                <a:spcPct val="150000"/>
              </a:lnSpc>
            </a:pPr>
            <a:r>
              <a:rPr lang="zh-CN" altLang="en-US" dirty="0" smtClean="0">
                <a:solidFill>
                  <a:srgbClr val="FF0000"/>
                </a:solidFill>
              </a:rPr>
              <a:t>改用饱和</a:t>
            </a:r>
            <a:r>
              <a:rPr lang="en-US" altLang="zh-CN" dirty="0" err="1" smtClean="0">
                <a:solidFill>
                  <a:srgbClr val="FF0000"/>
                </a:solidFill>
              </a:rPr>
              <a:t>NaCl</a:t>
            </a:r>
            <a:r>
              <a:rPr lang="zh-CN" altLang="en-US" dirty="0" smtClean="0">
                <a:solidFill>
                  <a:srgbClr val="FF0000"/>
                </a:solidFill>
              </a:rPr>
              <a:t>溶液</a:t>
            </a:r>
            <a:endParaRPr lang="en-US" altLang="zh-CN" dirty="0" smtClean="0">
              <a:solidFill>
                <a:srgbClr val="FF0000"/>
              </a:solidFill>
            </a:endParaRPr>
          </a:p>
          <a:p>
            <a:pPr>
              <a:lnSpc>
                <a:spcPct val="150000"/>
              </a:lnSpc>
            </a:pPr>
            <a:r>
              <a:rPr lang="zh-CN" altLang="en-US" dirty="0" smtClean="0">
                <a:solidFill>
                  <a:srgbClr val="FF0000"/>
                </a:solidFill>
              </a:rPr>
              <a:t>降低酯的溶解度，</a:t>
            </a:r>
            <a:endParaRPr lang="en-US" altLang="zh-CN" dirty="0" smtClean="0">
              <a:solidFill>
                <a:srgbClr val="FF0000"/>
              </a:solidFill>
            </a:endParaRPr>
          </a:p>
          <a:p>
            <a:pPr>
              <a:lnSpc>
                <a:spcPct val="150000"/>
              </a:lnSpc>
            </a:pPr>
            <a:r>
              <a:rPr lang="zh-CN" altLang="en-US" dirty="0" smtClean="0">
                <a:solidFill>
                  <a:srgbClr val="FF0000"/>
                </a:solidFill>
              </a:rPr>
              <a:t>减少产物损失。</a:t>
            </a:r>
            <a:endParaRPr lang="en-US" altLang="zh-CN" dirty="0" smtClean="0">
              <a:solidFill>
                <a:srgbClr val="FF0000"/>
              </a:solidFill>
            </a:endParaRPr>
          </a:p>
        </p:txBody>
      </p:sp>
    </p:spTree>
    <p:extLst>
      <p:ext uri="{BB962C8B-B14F-4D97-AF65-F5344CB8AC3E}">
        <p14:creationId xmlns:p14="http://schemas.microsoft.com/office/powerpoint/2010/main" val="3846685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par>
                                <p:cTn id="8" presetID="16" presetClass="entr" presetSubtype="21"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barn(inVertical)">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wipe(down)">
                                      <p:cBhvr>
                                        <p:cTn id="15" dur="500"/>
                                        <p:tgtEl>
                                          <p:spTgt spid="19"/>
                                        </p:tgtEl>
                                      </p:cBhvr>
                                    </p:animEffect>
                                  </p:childTnLst>
                                </p:cTn>
                              </p:par>
                            </p:childTnLst>
                          </p:cTn>
                        </p:par>
                      </p:childTnLst>
                    </p:cTn>
                  </p:par>
                  <p:par>
                    <p:cTn id="16" fill="hold">
                      <p:stCondLst>
                        <p:cond delay="indefinite"/>
                      </p:stCondLst>
                      <p:childTnLst>
                        <p:par>
                          <p:cTn id="17" fill="hold">
                            <p:stCondLst>
                              <p:cond delay="0"/>
                            </p:stCondLst>
                            <p:childTnLst>
                              <p:par>
                                <p:cTn id="18" presetID="6" presetClass="entr" presetSubtype="16" fill="hold" nodeType="clickEffect">
                                  <p:stCondLst>
                                    <p:cond delay="0"/>
                                  </p:stCondLst>
                                  <p:childTnLst>
                                    <p:set>
                                      <p:cBhvr>
                                        <p:cTn id="19" dur="1" fill="hold">
                                          <p:stCondLst>
                                            <p:cond delay="0"/>
                                          </p:stCondLst>
                                        </p:cTn>
                                        <p:tgtEl>
                                          <p:spTgt spid="21"/>
                                        </p:tgtEl>
                                        <p:attrNameLst>
                                          <p:attrName>style.visibility</p:attrName>
                                        </p:attrNameLst>
                                      </p:cBhvr>
                                      <p:to>
                                        <p:strVal val="visible"/>
                                      </p:to>
                                    </p:set>
                                    <p:animEffect transition="in" filter="circle(in)">
                                      <p:cBhvr>
                                        <p:cTn id="20" dur="2000"/>
                                        <p:tgtEl>
                                          <p:spTgt spid="21"/>
                                        </p:tgtEl>
                                      </p:cBhvr>
                                    </p:animEffect>
                                  </p:childTnLst>
                                </p:cTn>
                              </p:par>
                            </p:childTnLst>
                          </p:cTn>
                        </p:par>
                      </p:childTnLst>
                    </p:cTn>
                  </p:par>
                  <p:par>
                    <p:cTn id="21" fill="hold">
                      <p:stCondLst>
                        <p:cond delay="indefinite"/>
                      </p:stCondLst>
                      <p:childTnLst>
                        <p:par>
                          <p:cTn id="22" fill="hold">
                            <p:stCondLst>
                              <p:cond delay="0"/>
                            </p:stCondLst>
                            <p:childTnLst>
                              <p:par>
                                <p:cTn id="23" presetID="16" presetClass="entr" presetSubtype="21" fill="hold" nodeType="click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barn(inVertical)">
                                      <p:cBhvr>
                                        <p:cTn id="25" dur="500"/>
                                        <p:tgtEl>
                                          <p:spTgt spid="14"/>
                                        </p:tgtEl>
                                      </p:cBhvr>
                                    </p:animEffect>
                                  </p:childTnLst>
                                </p:cTn>
                              </p:par>
                            </p:childTnLst>
                          </p:cTn>
                        </p:par>
                      </p:childTnLst>
                    </p:cTn>
                  </p:par>
                  <p:par>
                    <p:cTn id="26" fill="hold">
                      <p:stCondLst>
                        <p:cond delay="indefinite"/>
                      </p:stCondLst>
                      <p:childTnLst>
                        <p:par>
                          <p:cTn id="27" fill="hold">
                            <p:stCondLst>
                              <p:cond delay="0"/>
                            </p:stCondLst>
                            <p:childTnLst>
                              <p:par>
                                <p:cTn id="28" presetID="16" presetClass="entr" presetSubtype="21" fill="hold" nodeType="clickEffect">
                                  <p:stCondLst>
                                    <p:cond delay="0"/>
                                  </p:stCondLst>
                                  <p:childTnLst>
                                    <p:set>
                                      <p:cBhvr>
                                        <p:cTn id="29" dur="1" fill="hold">
                                          <p:stCondLst>
                                            <p:cond delay="0"/>
                                          </p:stCondLst>
                                        </p:cTn>
                                        <p:tgtEl>
                                          <p:spTgt spid="32"/>
                                        </p:tgtEl>
                                        <p:attrNameLst>
                                          <p:attrName>style.visibility</p:attrName>
                                        </p:attrNameLst>
                                      </p:cBhvr>
                                      <p:to>
                                        <p:strVal val="visible"/>
                                      </p:to>
                                    </p:set>
                                    <p:animEffect transition="in" filter="barn(inVertical)">
                                      <p:cBhvr>
                                        <p:cTn id="30" dur="500"/>
                                        <p:tgtEl>
                                          <p:spTgt spid="32"/>
                                        </p:tgtEl>
                                      </p:cBhvr>
                                    </p:animEffect>
                                  </p:childTnLst>
                                </p:cTn>
                              </p:par>
                            </p:childTnLst>
                          </p:cTn>
                        </p:par>
                      </p:childTnLst>
                    </p:cTn>
                  </p:par>
                  <p:par>
                    <p:cTn id="31" fill="hold">
                      <p:stCondLst>
                        <p:cond delay="indefinite"/>
                      </p:stCondLst>
                      <p:childTnLst>
                        <p:par>
                          <p:cTn id="32" fill="hold">
                            <p:stCondLst>
                              <p:cond delay="0"/>
                            </p:stCondLst>
                            <p:childTnLst>
                              <p:par>
                                <p:cTn id="33" presetID="6" presetClass="entr" presetSubtype="16" fill="hold" nodeType="clickEffect">
                                  <p:stCondLst>
                                    <p:cond delay="0"/>
                                  </p:stCondLst>
                                  <p:childTnLst>
                                    <p:set>
                                      <p:cBhvr>
                                        <p:cTn id="34" dur="1" fill="hold">
                                          <p:stCondLst>
                                            <p:cond delay="0"/>
                                          </p:stCondLst>
                                        </p:cTn>
                                        <p:tgtEl>
                                          <p:spTgt spid="24"/>
                                        </p:tgtEl>
                                        <p:attrNameLst>
                                          <p:attrName>style.visibility</p:attrName>
                                        </p:attrNameLst>
                                      </p:cBhvr>
                                      <p:to>
                                        <p:strVal val="visible"/>
                                      </p:to>
                                    </p:set>
                                    <p:animEffect transition="in" filter="circle(in)">
                                      <p:cBhvr>
                                        <p:cTn id="35" dur="2000"/>
                                        <p:tgtEl>
                                          <p:spTgt spid="24"/>
                                        </p:tgtEl>
                                      </p:cBhvr>
                                    </p:animEffect>
                                  </p:childTnLst>
                                </p:cTn>
                              </p:par>
                            </p:childTnLst>
                          </p:cTn>
                        </p:par>
                      </p:childTnLst>
                    </p:cTn>
                  </p:par>
                  <p:par>
                    <p:cTn id="36" fill="hold">
                      <p:stCondLst>
                        <p:cond delay="indefinite"/>
                      </p:stCondLst>
                      <p:childTnLst>
                        <p:par>
                          <p:cTn id="37" fill="hold">
                            <p:stCondLst>
                              <p:cond delay="0"/>
                            </p:stCondLst>
                            <p:childTnLst>
                              <p:par>
                                <p:cTn id="38" presetID="16" presetClass="entr" presetSubtype="21" fill="hold" nodeType="click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barn(inVertical)">
                                      <p:cBhvr>
                                        <p:cTn id="40" dur="500"/>
                                        <p:tgtEl>
                                          <p:spTgt spid="17"/>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nodeType="clickEffect">
                                  <p:stCondLst>
                                    <p:cond delay="0"/>
                                  </p:stCondLst>
                                  <p:childTnLst>
                                    <p:set>
                                      <p:cBhvr>
                                        <p:cTn id="44" dur="1" fill="hold">
                                          <p:stCondLst>
                                            <p:cond delay="0"/>
                                          </p:stCondLst>
                                        </p:cTn>
                                        <p:tgtEl>
                                          <p:spTgt spid="30"/>
                                        </p:tgtEl>
                                        <p:attrNameLst>
                                          <p:attrName>style.visibility</p:attrName>
                                        </p:attrNameLst>
                                      </p:cBhvr>
                                      <p:to>
                                        <p:strVal val="visible"/>
                                      </p:to>
                                    </p:set>
                                    <p:animEffect transition="in" filter="wipe(down)">
                                      <p:cBhvr>
                                        <p:cTn id="45" dur="500"/>
                                        <p:tgtEl>
                                          <p:spTgt spid="30"/>
                                        </p:tgtEl>
                                      </p:cBhvr>
                                    </p:animEffect>
                                  </p:childTnLst>
                                </p:cTn>
                              </p:par>
                            </p:childTnLst>
                          </p:cTn>
                        </p:par>
                      </p:childTnLst>
                    </p:cTn>
                  </p:par>
                  <p:par>
                    <p:cTn id="46" fill="hold">
                      <p:stCondLst>
                        <p:cond delay="indefinite"/>
                      </p:stCondLst>
                      <p:childTnLst>
                        <p:par>
                          <p:cTn id="47" fill="hold">
                            <p:stCondLst>
                              <p:cond delay="0"/>
                            </p:stCondLst>
                            <p:childTnLst>
                              <p:par>
                                <p:cTn id="48" presetID="6" presetClass="entr" presetSubtype="16" fill="hold" nodeType="clickEffect">
                                  <p:stCondLst>
                                    <p:cond delay="0"/>
                                  </p:stCondLst>
                                  <p:childTnLst>
                                    <p:set>
                                      <p:cBhvr>
                                        <p:cTn id="49" dur="1" fill="hold">
                                          <p:stCondLst>
                                            <p:cond delay="0"/>
                                          </p:stCondLst>
                                        </p:cTn>
                                        <p:tgtEl>
                                          <p:spTgt spid="27"/>
                                        </p:tgtEl>
                                        <p:attrNameLst>
                                          <p:attrName>style.visibility</p:attrName>
                                        </p:attrNameLst>
                                      </p:cBhvr>
                                      <p:to>
                                        <p:strVal val="visible"/>
                                      </p:to>
                                    </p:set>
                                    <p:animEffect transition="in" filter="circle(in)">
                                      <p:cBhvr>
                                        <p:cTn id="50" dur="2000"/>
                                        <p:tgtEl>
                                          <p:spTgt spid="27"/>
                                        </p:tgtEl>
                                      </p:cBhvr>
                                    </p:animEffect>
                                  </p:childTnLst>
                                </p:cTn>
                              </p:par>
                            </p:childTnLst>
                          </p:cTn>
                        </p:par>
                      </p:childTnLst>
                    </p:cTn>
                  </p:par>
                  <p:par>
                    <p:cTn id="51" fill="hold">
                      <p:stCondLst>
                        <p:cond delay="indefinite"/>
                      </p:stCondLst>
                      <p:childTnLst>
                        <p:par>
                          <p:cTn id="52" fill="hold">
                            <p:stCondLst>
                              <p:cond delay="0"/>
                            </p:stCondLst>
                            <p:childTnLst>
                              <p:par>
                                <p:cTn id="53" presetID="16" presetClass="entr" presetSubtype="21" fill="hold" grpId="0" nodeType="clickEffect">
                                  <p:stCondLst>
                                    <p:cond delay="0"/>
                                  </p:stCondLst>
                                  <p:childTnLst>
                                    <p:set>
                                      <p:cBhvr>
                                        <p:cTn id="54" dur="1" fill="hold">
                                          <p:stCondLst>
                                            <p:cond delay="0"/>
                                          </p:stCondLst>
                                        </p:cTn>
                                        <p:tgtEl>
                                          <p:spTgt spid="2"/>
                                        </p:tgtEl>
                                        <p:attrNameLst>
                                          <p:attrName>style.visibility</p:attrName>
                                        </p:attrNameLst>
                                      </p:cBhvr>
                                      <p:to>
                                        <p:strVal val="visible"/>
                                      </p:to>
                                    </p:set>
                                    <p:animEffect transition="in" filter="barn(inVertical)">
                                      <p:cBhvr>
                                        <p:cTn id="55" dur="500"/>
                                        <p:tgtEl>
                                          <p:spTgt spid="2"/>
                                        </p:tgtEl>
                                      </p:cBhvr>
                                    </p:animEffect>
                                  </p:childTnLst>
                                </p:cTn>
                              </p:par>
                            </p:childTnLst>
                          </p:cTn>
                        </p:par>
                      </p:childTnLst>
                    </p:cTn>
                  </p:par>
                  <p:par>
                    <p:cTn id="56" fill="hold">
                      <p:stCondLst>
                        <p:cond delay="indefinite"/>
                      </p:stCondLst>
                      <p:childTnLst>
                        <p:par>
                          <p:cTn id="57" fill="hold">
                            <p:stCondLst>
                              <p:cond delay="0"/>
                            </p:stCondLst>
                            <p:childTnLst>
                              <p:par>
                                <p:cTn id="58" presetID="16" presetClass="entr" presetSubtype="21" fill="hold" grpId="0" nodeType="clickEffect">
                                  <p:stCondLst>
                                    <p:cond delay="0"/>
                                  </p:stCondLst>
                                  <p:childTnLst>
                                    <p:set>
                                      <p:cBhvr>
                                        <p:cTn id="59" dur="1" fill="hold">
                                          <p:stCondLst>
                                            <p:cond delay="0"/>
                                          </p:stCondLst>
                                        </p:cTn>
                                        <p:tgtEl>
                                          <p:spTgt spid="31"/>
                                        </p:tgtEl>
                                        <p:attrNameLst>
                                          <p:attrName>style.visibility</p:attrName>
                                        </p:attrNameLst>
                                      </p:cBhvr>
                                      <p:to>
                                        <p:strVal val="visible"/>
                                      </p:to>
                                    </p:set>
                                    <p:animEffect transition="in" filter="barn(inVertical)">
                                      <p:cBhvr>
                                        <p:cTn id="60" dur="500"/>
                                        <p:tgtEl>
                                          <p:spTgt spid="31"/>
                                        </p:tgtEl>
                                      </p:cBhvr>
                                    </p:animEffect>
                                  </p:childTnLst>
                                </p:cTn>
                              </p:par>
                            </p:childTnLst>
                          </p:cTn>
                        </p:par>
                      </p:childTnLst>
                    </p:cTn>
                  </p:par>
                  <p:par>
                    <p:cTn id="61" fill="hold">
                      <p:stCondLst>
                        <p:cond delay="indefinite"/>
                      </p:stCondLst>
                      <p:childTnLst>
                        <p:par>
                          <p:cTn id="62" fill="hold">
                            <p:stCondLst>
                              <p:cond delay="0"/>
                            </p:stCondLst>
                            <p:childTnLst>
                              <p:par>
                                <p:cTn id="63" presetID="16" presetClass="entr" presetSubtype="21" fill="hold" grpId="0" nodeType="clickEffect">
                                  <p:stCondLst>
                                    <p:cond delay="0"/>
                                  </p:stCondLst>
                                  <p:childTnLst>
                                    <p:set>
                                      <p:cBhvr>
                                        <p:cTn id="64" dur="1" fill="hold">
                                          <p:stCondLst>
                                            <p:cond delay="0"/>
                                          </p:stCondLst>
                                        </p:cTn>
                                        <p:tgtEl>
                                          <p:spTgt spid="33"/>
                                        </p:tgtEl>
                                        <p:attrNameLst>
                                          <p:attrName>style.visibility</p:attrName>
                                        </p:attrNameLst>
                                      </p:cBhvr>
                                      <p:to>
                                        <p:strVal val="visible"/>
                                      </p:to>
                                    </p:set>
                                    <p:animEffect transition="in" filter="barn(inVertical)">
                                      <p:cBhvr>
                                        <p:cTn id="65"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1" grpId="0"/>
      <p:bldP spid="3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34566" y="189434"/>
            <a:ext cx="11665296" cy="2677656"/>
          </a:xfrm>
          <a:prstGeom prst="rect">
            <a:avLst/>
          </a:prstGeom>
        </p:spPr>
        <p:txBody>
          <a:bodyPr wrap="square">
            <a:spAutoFit/>
          </a:bodyPr>
          <a:lstStyle/>
          <a:p>
            <a:pPr algn="just">
              <a:lnSpc>
                <a:spcPct val="150000"/>
              </a:lnSpc>
              <a:spcAft>
                <a:spcPts val="0"/>
              </a:spcAft>
            </a:pPr>
            <a:r>
              <a:rPr lang="en-US" altLang="zh-CN" sz="2800" kern="100" dirty="0" smtClean="0">
                <a:solidFill>
                  <a:srgbClr val="FF0000"/>
                </a:solidFill>
                <a:latin typeface="宋体"/>
                <a:ea typeface="华文细黑"/>
                <a:cs typeface="Times New Roman"/>
              </a:rPr>
              <a:t>④</a:t>
            </a:r>
            <a:r>
              <a:rPr lang="zh-CN" altLang="zh-CN" sz="2800" kern="100" dirty="0" smtClean="0">
                <a:solidFill>
                  <a:srgbClr val="FF0000"/>
                </a:solidFill>
                <a:latin typeface="Times New Roman"/>
                <a:ea typeface="华文细黑"/>
                <a:cs typeface="Times New Roman"/>
              </a:rPr>
              <a:t>蒸馏</a:t>
            </a:r>
            <a:r>
              <a:rPr lang="en-US" altLang="zh-CN" sz="2800" kern="100" dirty="0" smtClean="0">
                <a:solidFill>
                  <a:srgbClr val="FF0000"/>
                </a:solidFill>
                <a:latin typeface="Times New Roman"/>
                <a:ea typeface="华文细黑"/>
                <a:cs typeface="Times New Roman"/>
              </a:rPr>
              <a:t>/</a:t>
            </a:r>
            <a:r>
              <a:rPr lang="zh-CN" altLang="en-US" sz="2800" kern="100" dirty="0">
                <a:solidFill>
                  <a:srgbClr val="FF0000"/>
                </a:solidFill>
                <a:latin typeface="Times New Roman"/>
                <a:ea typeface="华文细黑"/>
                <a:cs typeface="Times New Roman"/>
              </a:rPr>
              <a:t>分馏</a:t>
            </a:r>
            <a:r>
              <a:rPr lang="zh-CN" altLang="zh-CN" sz="2800" kern="100" dirty="0" smtClean="0">
                <a:solidFill>
                  <a:srgbClr val="FF0000"/>
                </a:solidFill>
                <a:latin typeface="Times New Roman"/>
                <a:ea typeface="华文细黑"/>
                <a:cs typeface="Times New Roman"/>
              </a:rPr>
              <a:t>：</a:t>
            </a:r>
            <a:r>
              <a:rPr lang="zh-CN" altLang="zh-CN" sz="2800" kern="100" dirty="0">
                <a:latin typeface="Times New Roman"/>
                <a:ea typeface="华文细黑"/>
                <a:cs typeface="Times New Roman"/>
              </a:rPr>
              <a:t>适用条件：分离沸点相差</a:t>
            </a:r>
            <a:r>
              <a:rPr lang="zh-CN" altLang="zh-CN" sz="2800" kern="100" dirty="0" smtClean="0">
                <a:latin typeface="Times New Roman"/>
                <a:ea typeface="华文细黑"/>
                <a:cs typeface="Times New Roman"/>
              </a:rPr>
              <a:t>较大</a:t>
            </a:r>
            <a:r>
              <a:rPr lang="en-US" altLang="zh-CN" sz="2800" kern="100" dirty="0" smtClean="0">
                <a:latin typeface="Times New Roman"/>
                <a:ea typeface="华文细黑"/>
                <a:cs typeface="Times New Roman"/>
              </a:rPr>
              <a:t>(&gt;30</a:t>
            </a:r>
            <a:r>
              <a:rPr lang="en-US" altLang="zh-CN" sz="2800" kern="100" baseline="30000" dirty="0" smtClean="0">
                <a:latin typeface="Times New Roman"/>
                <a:ea typeface="华文细黑"/>
                <a:cs typeface="Times New Roman"/>
              </a:rPr>
              <a:t>o</a:t>
            </a:r>
            <a:r>
              <a:rPr lang="en-US" altLang="zh-CN" sz="2800" kern="100" dirty="0" smtClean="0">
                <a:latin typeface="Times New Roman"/>
                <a:ea typeface="华文细黑"/>
                <a:cs typeface="Times New Roman"/>
              </a:rPr>
              <a:t>C)</a:t>
            </a:r>
            <a:r>
              <a:rPr lang="zh-CN" altLang="zh-CN" sz="2800" kern="100" dirty="0" smtClean="0">
                <a:latin typeface="Times New Roman"/>
                <a:ea typeface="华文细黑"/>
                <a:cs typeface="Times New Roman"/>
              </a:rPr>
              <a:t>的</a:t>
            </a:r>
            <a:r>
              <a:rPr lang="zh-CN" altLang="zh-CN" sz="2800" kern="100" dirty="0">
                <a:latin typeface="Times New Roman"/>
                <a:ea typeface="华文细黑"/>
                <a:cs typeface="Times New Roman"/>
              </a:rPr>
              <a:t>互溶液体混合物</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zh-CN" altLang="en-US" sz="2800" kern="100" dirty="0" smtClean="0">
                <a:latin typeface="Times New Roman"/>
                <a:ea typeface="华文细黑"/>
                <a:cs typeface="Times New Roman"/>
              </a:rPr>
              <a:t>注意</a:t>
            </a:r>
            <a:r>
              <a:rPr lang="zh-CN" altLang="zh-CN" sz="2800" kern="100" dirty="0" smtClean="0">
                <a:latin typeface="Times New Roman"/>
                <a:ea typeface="华文细黑"/>
                <a:cs typeface="Times New Roman"/>
              </a:rPr>
              <a:t>：</a:t>
            </a:r>
            <a:r>
              <a:rPr lang="en-US" altLang="zh-CN" sz="2800" kern="100" dirty="0" smtClean="0">
                <a:solidFill>
                  <a:srgbClr val="FF0000"/>
                </a:solidFill>
                <a:latin typeface="Times New Roman"/>
                <a:ea typeface="华文细黑"/>
                <a:cs typeface="Courier New"/>
              </a:rPr>
              <a:t>a</a:t>
            </a:r>
            <a:r>
              <a:rPr lang="en-US" altLang="zh-CN" sz="2800" kern="100" dirty="0">
                <a:solidFill>
                  <a:srgbClr val="FF0000"/>
                </a:solidFill>
                <a:latin typeface="Times New Roman"/>
                <a:ea typeface="华文细黑"/>
                <a:cs typeface="Courier New"/>
              </a:rPr>
              <a:t>.</a:t>
            </a:r>
            <a:r>
              <a:rPr lang="zh-CN" altLang="zh-CN" sz="2800" kern="100" dirty="0">
                <a:solidFill>
                  <a:srgbClr val="FF0000"/>
                </a:solidFill>
                <a:latin typeface="Times New Roman"/>
                <a:ea typeface="华文细黑"/>
                <a:cs typeface="Times New Roman"/>
              </a:rPr>
              <a:t>温度计的水银球放在蒸馏烧瓶的支管口处</a:t>
            </a:r>
            <a:r>
              <a:rPr lang="zh-CN" altLang="zh-CN" sz="2800" kern="100" dirty="0" smtClean="0">
                <a:solidFill>
                  <a:srgbClr val="FF0000"/>
                </a:solidFill>
                <a:latin typeface="Times New Roman"/>
                <a:ea typeface="华文细黑"/>
                <a:cs typeface="Times New Roman"/>
              </a:rPr>
              <a:t>；</a:t>
            </a:r>
            <a:endParaRPr lang="en-US" altLang="zh-CN" sz="2800" kern="100" dirty="0" smtClean="0">
              <a:solidFill>
                <a:srgbClr val="FF0000"/>
              </a:solidFill>
              <a:latin typeface="Times New Roman"/>
              <a:ea typeface="华文细黑"/>
              <a:cs typeface="Times New Roman"/>
            </a:endParaRPr>
          </a:p>
          <a:p>
            <a:pPr algn="just">
              <a:lnSpc>
                <a:spcPct val="150000"/>
              </a:lnSpc>
              <a:spcAft>
                <a:spcPts val="0"/>
              </a:spcAft>
            </a:pPr>
            <a:r>
              <a:rPr lang="en-US" altLang="zh-CN" sz="2800" kern="100" dirty="0" smtClean="0">
                <a:solidFill>
                  <a:srgbClr val="FF0000"/>
                </a:solidFill>
                <a:latin typeface="Times New Roman"/>
                <a:ea typeface="华文细黑"/>
                <a:cs typeface="Courier New"/>
              </a:rPr>
              <a:t>b</a:t>
            </a:r>
            <a:r>
              <a:rPr lang="en-US" altLang="zh-CN" sz="2800" kern="100" dirty="0">
                <a:solidFill>
                  <a:srgbClr val="FF0000"/>
                </a:solidFill>
                <a:latin typeface="Times New Roman"/>
                <a:ea typeface="华文细黑"/>
                <a:cs typeface="Courier New"/>
              </a:rPr>
              <a:t>.</a:t>
            </a:r>
            <a:r>
              <a:rPr lang="zh-CN" altLang="zh-CN" sz="2800" kern="100" dirty="0">
                <a:solidFill>
                  <a:srgbClr val="FF0000"/>
                </a:solidFill>
                <a:latin typeface="Times New Roman"/>
                <a:ea typeface="华文细黑"/>
                <a:cs typeface="Times New Roman"/>
              </a:rPr>
              <a:t>蒸馏烧瓶内要加沸石</a:t>
            </a:r>
            <a:r>
              <a:rPr lang="zh-CN" altLang="zh-CN" sz="2800" kern="100" dirty="0" smtClean="0">
                <a:solidFill>
                  <a:srgbClr val="FF0000"/>
                </a:solidFill>
                <a:latin typeface="Times New Roman"/>
                <a:ea typeface="华文细黑"/>
                <a:cs typeface="Times New Roman"/>
              </a:rPr>
              <a:t>；</a:t>
            </a:r>
            <a:endParaRPr lang="en-US" altLang="zh-CN" sz="2800" kern="100" dirty="0" smtClean="0">
              <a:solidFill>
                <a:srgbClr val="FF0000"/>
              </a:solidFill>
              <a:latin typeface="Times New Roman"/>
              <a:ea typeface="华文细黑"/>
              <a:cs typeface="Times New Roman"/>
            </a:endParaRPr>
          </a:p>
          <a:p>
            <a:pPr algn="just">
              <a:lnSpc>
                <a:spcPct val="150000"/>
              </a:lnSpc>
              <a:spcAft>
                <a:spcPts val="0"/>
              </a:spcAft>
            </a:pPr>
            <a:r>
              <a:rPr lang="en-US" altLang="zh-CN" sz="2800" kern="100" dirty="0" smtClean="0">
                <a:solidFill>
                  <a:srgbClr val="FF0000"/>
                </a:solidFill>
                <a:latin typeface="Times New Roman"/>
                <a:ea typeface="华文细黑"/>
                <a:cs typeface="Courier New"/>
              </a:rPr>
              <a:t>c</a:t>
            </a:r>
            <a:r>
              <a:rPr lang="en-US" altLang="zh-CN" sz="2800" kern="100" dirty="0">
                <a:solidFill>
                  <a:srgbClr val="FF0000"/>
                </a:solidFill>
                <a:latin typeface="Times New Roman"/>
                <a:ea typeface="华文细黑"/>
                <a:cs typeface="Courier New"/>
              </a:rPr>
              <a:t>.</a:t>
            </a:r>
            <a:r>
              <a:rPr lang="zh-CN" altLang="zh-CN" sz="2800" kern="100" dirty="0">
                <a:solidFill>
                  <a:srgbClr val="FF0000"/>
                </a:solidFill>
                <a:latin typeface="Times New Roman"/>
                <a:ea typeface="华文细黑"/>
                <a:cs typeface="Times New Roman"/>
              </a:rPr>
              <a:t>冷凝管水流方向应为</a:t>
            </a:r>
            <a:r>
              <a:rPr lang="en-US" altLang="zh-CN" sz="2800" kern="100" dirty="0">
                <a:solidFill>
                  <a:srgbClr val="FF0000"/>
                </a:solidFill>
                <a:latin typeface="宋体"/>
                <a:ea typeface="华文细黑"/>
                <a:cs typeface="Times New Roman"/>
              </a:rPr>
              <a:t>“</a:t>
            </a:r>
            <a:r>
              <a:rPr lang="zh-CN" altLang="zh-CN" sz="2800" kern="100" dirty="0">
                <a:solidFill>
                  <a:srgbClr val="FF0000"/>
                </a:solidFill>
                <a:latin typeface="Times New Roman"/>
                <a:ea typeface="华文细黑"/>
                <a:cs typeface="Times New Roman"/>
              </a:rPr>
              <a:t>逆流</a:t>
            </a:r>
            <a:r>
              <a:rPr lang="en-US" altLang="zh-CN" sz="2800" kern="100" dirty="0">
                <a:solidFill>
                  <a:srgbClr val="FF0000"/>
                </a:solidFill>
                <a:latin typeface="宋体"/>
                <a:ea typeface="华文细黑"/>
                <a:cs typeface="Times New Roman"/>
              </a:rPr>
              <a:t>”</a:t>
            </a:r>
            <a:r>
              <a:rPr lang="zh-CN" altLang="zh-CN" sz="2800" kern="100" dirty="0" smtClean="0">
                <a:solidFill>
                  <a:srgbClr val="FF0000"/>
                </a:solidFill>
                <a:latin typeface="Times New Roman"/>
                <a:ea typeface="华文细黑"/>
                <a:cs typeface="Times New Roman"/>
              </a:rPr>
              <a:t>。</a:t>
            </a:r>
            <a:endParaRPr lang="en-US" altLang="zh-CN" sz="2800" kern="100" dirty="0" smtClean="0">
              <a:solidFill>
                <a:srgbClr val="FF0000"/>
              </a:solidFill>
              <a:latin typeface="宋体"/>
              <a:cs typeface="Courier New"/>
            </a:endParaRPr>
          </a:p>
        </p:txBody>
      </p:sp>
      <p:grpSp>
        <p:nvGrpSpPr>
          <p:cNvPr id="5" name="组合 4"/>
          <p:cNvGrpSpPr/>
          <p:nvPr/>
        </p:nvGrpSpPr>
        <p:grpSpPr>
          <a:xfrm>
            <a:off x="5519142" y="1701602"/>
            <a:ext cx="6408712" cy="4948068"/>
            <a:chOff x="5519142" y="1701602"/>
            <a:chExt cx="6408712" cy="4948068"/>
          </a:xfrm>
        </p:grpSpPr>
        <p:pic>
          <p:nvPicPr>
            <p:cNvPr id="230402" name="Picture 2" descr="\\李笑影\e\人教版化学\HX708.T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19142" y="1701602"/>
              <a:ext cx="6408712" cy="49480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 name="组合 3"/>
            <p:cNvGrpSpPr/>
            <p:nvPr/>
          </p:nvGrpSpPr>
          <p:grpSpPr>
            <a:xfrm>
              <a:off x="6383238" y="4509914"/>
              <a:ext cx="792088" cy="360040"/>
              <a:chOff x="6383238" y="4509914"/>
              <a:chExt cx="792088" cy="360040"/>
            </a:xfrm>
          </p:grpSpPr>
          <p:sp>
            <p:nvSpPr>
              <p:cNvPr id="2" name="椭圆 1"/>
              <p:cNvSpPr/>
              <p:nvPr/>
            </p:nvSpPr>
            <p:spPr>
              <a:xfrm>
                <a:off x="6383238" y="4509914"/>
                <a:ext cx="216024" cy="2880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6599262" y="4581922"/>
                <a:ext cx="216024" cy="2880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6959302" y="4581922"/>
                <a:ext cx="216024" cy="2880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6743278" y="4581922"/>
                <a:ext cx="216024" cy="2880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8" name="椭圆 7"/>
          <p:cNvSpPr/>
          <p:nvPr/>
        </p:nvSpPr>
        <p:spPr>
          <a:xfrm>
            <a:off x="6311230" y="2709714"/>
            <a:ext cx="936104" cy="86409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8975526" y="3861842"/>
            <a:ext cx="936104" cy="151216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7830468" y="2349674"/>
            <a:ext cx="1361082" cy="115341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6311230" y="4293890"/>
            <a:ext cx="936104" cy="86409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9299562" y="2997746"/>
            <a:ext cx="2628292" cy="5760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600" b="1" dirty="0" smtClean="0">
                <a:solidFill>
                  <a:srgbClr val="FF0000"/>
                </a:solidFill>
              </a:rPr>
              <a:t>直形冷凝管</a:t>
            </a:r>
            <a:endParaRPr lang="zh-CN" altLang="en-US" sz="3600" b="1" dirty="0">
              <a:solidFill>
                <a:srgbClr val="FF0000"/>
              </a:solidFill>
            </a:endParaRPr>
          </a:p>
        </p:txBody>
      </p:sp>
    </p:spTree>
    <p:extLst>
      <p:ext uri="{BB962C8B-B14F-4D97-AF65-F5344CB8AC3E}">
        <p14:creationId xmlns:p14="http://schemas.microsoft.com/office/powerpoint/2010/main" val="859690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1000"/>
                                        <p:tgtEl>
                                          <p:spTgt spid="3">
                                            <p:txEl>
                                              <p:pRg st="1" end="1"/>
                                            </p:txEl>
                                          </p:spTgt>
                                        </p:tgtEl>
                                      </p:cBhvr>
                                    </p:animEffect>
                                    <p:anim calcmode="lin" valueType="num">
                                      <p:cBhvr>
                                        <p:cTn id="18"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3">
                                            <p:txEl>
                                              <p:pRg st="2" end="2"/>
                                            </p:txEl>
                                          </p:spTgt>
                                        </p:tgtEl>
                                        <p:attrNameLst>
                                          <p:attrName>style.visibility</p:attrName>
                                        </p:attrNameLst>
                                      </p:cBhvr>
                                      <p:to>
                                        <p:strVal val="visible"/>
                                      </p:to>
                                    </p:set>
                                    <p:animEffect transition="in" filter="fade">
                                      <p:cBhvr>
                                        <p:cTn id="24" dur="1000"/>
                                        <p:tgtEl>
                                          <p:spTgt spid="3">
                                            <p:txEl>
                                              <p:pRg st="2" end="2"/>
                                            </p:txEl>
                                          </p:spTgt>
                                        </p:tgtEl>
                                      </p:cBhvr>
                                    </p:animEffect>
                                    <p:anim calcmode="lin" valueType="num">
                                      <p:cBhvr>
                                        <p:cTn id="25"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6"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animEffect transition="in" filter="fade">
                                      <p:cBhvr>
                                        <p:cTn id="31" dur="1000"/>
                                        <p:tgtEl>
                                          <p:spTgt spid="3">
                                            <p:txEl>
                                              <p:pRg st="3" end="3"/>
                                            </p:txEl>
                                          </p:spTgt>
                                        </p:tgtEl>
                                      </p:cBhvr>
                                    </p:animEffect>
                                    <p:anim calcmode="lin" valueType="num">
                                      <p:cBhvr>
                                        <p:cTn id="32"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3"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16" presetClass="entr" presetSubtype="21" fill="hold" grpId="0" nodeType="clickEffect">
                                  <p:stCondLst>
                                    <p:cond delay="0"/>
                                  </p:stCondLst>
                                  <p:childTnLst>
                                    <p:set>
                                      <p:cBhvr>
                                        <p:cTn id="37" dur="1" fill="hold">
                                          <p:stCondLst>
                                            <p:cond delay="0"/>
                                          </p:stCondLst>
                                        </p:cTn>
                                        <p:tgtEl>
                                          <p:spTgt spid="8"/>
                                        </p:tgtEl>
                                        <p:attrNameLst>
                                          <p:attrName>style.visibility</p:attrName>
                                        </p:attrNameLst>
                                      </p:cBhvr>
                                      <p:to>
                                        <p:strVal val="visible"/>
                                      </p:to>
                                    </p:set>
                                    <p:animEffect transition="in" filter="barn(inVertical)">
                                      <p:cBhvr>
                                        <p:cTn id="38" dur="500"/>
                                        <p:tgtEl>
                                          <p:spTgt spid="8"/>
                                        </p:tgtEl>
                                      </p:cBhvr>
                                    </p:animEffect>
                                  </p:childTnLst>
                                </p:cTn>
                              </p:par>
                            </p:childTnLst>
                          </p:cTn>
                        </p:par>
                      </p:childTnLst>
                    </p:cTn>
                  </p:par>
                  <p:par>
                    <p:cTn id="39" fill="hold">
                      <p:stCondLst>
                        <p:cond delay="indefinite"/>
                      </p:stCondLst>
                      <p:childTnLst>
                        <p:par>
                          <p:cTn id="40" fill="hold">
                            <p:stCondLst>
                              <p:cond delay="0"/>
                            </p:stCondLst>
                            <p:childTnLst>
                              <p:par>
                                <p:cTn id="41" presetID="16" presetClass="entr" presetSubtype="21" fill="hold" grpId="0" nodeType="clickEffect">
                                  <p:stCondLst>
                                    <p:cond delay="0"/>
                                  </p:stCondLst>
                                  <p:childTnLst>
                                    <p:set>
                                      <p:cBhvr>
                                        <p:cTn id="42" dur="1" fill="hold">
                                          <p:stCondLst>
                                            <p:cond delay="0"/>
                                          </p:stCondLst>
                                        </p:cTn>
                                        <p:tgtEl>
                                          <p:spTgt spid="9"/>
                                        </p:tgtEl>
                                        <p:attrNameLst>
                                          <p:attrName>style.visibility</p:attrName>
                                        </p:attrNameLst>
                                      </p:cBhvr>
                                      <p:to>
                                        <p:strVal val="visible"/>
                                      </p:to>
                                    </p:set>
                                    <p:animEffect transition="in" filter="barn(inVertical)">
                                      <p:cBhvr>
                                        <p:cTn id="43" dur="500"/>
                                        <p:tgtEl>
                                          <p:spTgt spid="9"/>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4" fill="hold" grpId="0" nodeType="clickEffect">
                                  <p:stCondLst>
                                    <p:cond delay="0"/>
                                  </p:stCondLst>
                                  <p:childTnLst>
                                    <p:set>
                                      <p:cBhvr>
                                        <p:cTn id="47" dur="1" fill="hold">
                                          <p:stCondLst>
                                            <p:cond delay="0"/>
                                          </p:stCondLst>
                                        </p:cTn>
                                        <p:tgtEl>
                                          <p:spTgt spid="17"/>
                                        </p:tgtEl>
                                        <p:attrNameLst>
                                          <p:attrName>style.visibility</p:attrName>
                                        </p:attrNameLst>
                                      </p:cBhvr>
                                      <p:to>
                                        <p:strVal val="visible"/>
                                      </p:to>
                                    </p:set>
                                    <p:animEffect transition="in" filter="wipe(down)">
                                      <p:cBhvr>
                                        <p:cTn id="48" dur="500"/>
                                        <p:tgtEl>
                                          <p:spTgt spid="17"/>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4" fill="hold" grpId="0" nodeType="clickEffect">
                                  <p:stCondLst>
                                    <p:cond delay="0"/>
                                  </p:stCondLst>
                                  <p:childTnLst>
                                    <p:set>
                                      <p:cBhvr>
                                        <p:cTn id="52" dur="1" fill="hold">
                                          <p:stCondLst>
                                            <p:cond delay="0"/>
                                          </p:stCondLst>
                                        </p:cTn>
                                        <p:tgtEl>
                                          <p:spTgt spid="18"/>
                                        </p:tgtEl>
                                        <p:attrNameLst>
                                          <p:attrName>style.visibility</p:attrName>
                                        </p:attrNameLst>
                                      </p:cBhvr>
                                      <p:to>
                                        <p:strVal val="visible"/>
                                      </p:to>
                                    </p:set>
                                    <p:animEffect transition="in" filter="wipe(down)">
                                      <p:cBhvr>
                                        <p:cTn id="53" dur="500"/>
                                        <p:tgtEl>
                                          <p:spTgt spid="18"/>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4" fill="hold" grpId="0" nodeType="clickEffect">
                                  <p:stCondLst>
                                    <p:cond delay="0"/>
                                  </p:stCondLst>
                                  <p:childTnLst>
                                    <p:set>
                                      <p:cBhvr>
                                        <p:cTn id="57" dur="1" fill="hold">
                                          <p:stCondLst>
                                            <p:cond delay="0"/>
                                          </p:stCondLst>
                                        </p:cTn>
                                        <p:tgtEl>
                                          <p:spTgt spid="19"/>
                                        </p:tgtEl>
                                        <p:attrNameLst>
                                          <p:attrName>style.visibility</p:attrName>
                                        </p:attrNameLst>
                                      </p:cBhvr>
                                      <p:to>
                                        <p:strVal val="visible"/>
                                      </p:to>
                                    </p:set>
                                    <p:animEffect transition="in" filter="wipe(down)">
                                      <p:cBhvr>
                                        <p:cTn id="58"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7" grpId="0" animBg="1"/>
      <p:bldP spid="18" grpId="0" animBg="1"/>
      <p:bldP spid="19" grpId="0" animBg="1"/>
      <p:bldP spid="9"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1426" name="Picture 2" descr="\\李笑影\e\人教版化学\HX710.T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10265" y="45418"/>
            <a:ext cx="2196723" cy="3261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矩形 2"/>
          <p:cNvSpPr/>
          <p:nvPr/>
        </p:nvSpPr>
        <p:spPr>
          <a:xfrm>
            <a:off x="357716" y="1125538"/>
            <a:ext cx="9190806" cy="3970318"/>
          </a:xfrm>
          <a:prstGeom prst="rect">
            <a:avLst/>
          </a:prstGeom>
        </p:spPr>
        <p:txBody>
          <a:bodyPr>
            <a:spAutoFit/>
          </a:bodyPr>
          <a:lstStyle/>
          <a:p>
            <a:pPr algn="just">
              <a:lnSpc>
                <a:spcPct val="150000"/>
              </a:lnSpc>
              <a:spcAft>
                <a:spcPts val="0"/>
              </a:spcAft>
            </a:pPr>
            <a:r>
              <a:rPr lang="en-US" altLang="zh-CN" sz="2800" kern="100" dirty="0">
                <a:solidFill>
                  <a:srgbClr val="FF0000"/>
                </a:solidFill>
                <a:latin typeface="宋体"/>
                <a:ea typeface="华文细黑"/>
                <a:cs typeface="Times New Roman"/>
              </a:rPr>
              <a:t>⑤</a:t>
            </a:r>
            <a:r>
              <a:rPr lang="zh-CN" altLang="zh-CN" sz="2800" kern="100" dirty="0">
                <a:solidFill>
                  <a:srgbClr val="FF0000"/>
                </a:solidFill>
                <a:latin typeface="Times New Roman"/>
                <a:ea typeface="华文细黑"/>
                <a:cs typeface="Times New Roman"/>
              </a:rPr>
              <a:t>升华：</a:t>
            </a:r>
            <a:r>
              <a:rPr lang="zh-CN" altLang="zh-CN" sz="2800" kern="100" dirty="0">
                <a:latin typeface="Times New Roman"/>
                <a:ea typeface="华文细黑"/>
                <a:cs typeface="Times New Roman"/>
              </a:rPr>
              <a:t>适用条件：除去不挥发性杂质或分离不同挥发程度的固体混合物。说明：利用物质升华的性质进行分离，属于物理变化。</a:t>
            </a:r>
            <a:endParaRPr lang="zh-CN" altLang="zh-CN" sz="2800" kern="100" dirty="0">
              <a:latin typeface="宋体"/>
              <a:cs typeface="Courier New"/>
            </a:endParaRPr>
          </a:p>
          <a:p>
            <a:pPr algn="just">
              <a:lnSpc>
                <a:spcPct val="150000"/>
              </a:lnSpc>
              <a:spcAft>
                <a:spcPts val="0"/>
              </a:spcAft>
            </a:pPr>
            <a:endParaRPr lang="en-US" altLang="zh-CN" sz="2800" kern="100" dirty="0" smtClean="0">
              <a:latin typeface="宋体"/>
              <a:ea typeface="华文细黑"/>
              <a:cs typeface="Times New Roman"/>
            </a:endParaRPr>
          </a:p>
          <a:p>
            <a:pPr algn="just">
              <a:lnSpc>
                <a:spcPct val="150000"/>
              </a:lnSpc>
              <a:spcAft>
                <a:spcPts val="0"/>
              </a:spcAft>
            </a:pPr>
            <a:r>
              <a:rPr lang="en-US" altLang="zh-CN" sz="2800" kern="100" dirty="0" smtClean="0">
                <a:solidFill>
                  <a:srgbClr val="FF0000"/>
                </a:solidFill>
                <a:latin typeface="宋体"/>
                <a:ea typeface="华文细黑"/>
                <a:cs typeface="Times New Roman"/>
              </a:rPr>
              <a:t>⑥</a:t>
            </a:r>
            <a:r>
              <a:rPr lang="zh-CN" altLang="zh-CN" sz="2800" kern="100" dirty="0">
                <a:solidFill>
                  <a:srgbClr val="FF0000"/>
                </a:solidFill>
                <a:latin typeface="Times New Roman"/>
                <a:ea typeface="华文细黑"/>
                <a:cs typeface="Times New Roman"/>
              </a:rPr>
              <a:t>洗气：</a:t>
            </a:r>
            <a:r>
              <a:rPr lang="zh-CN" altLang="zh-CN" sz="2800" kern="100" dirty="0">
                <a:latin typeface="Times New Roman"/>
                <a:ea typeface="华文细黑"/>
                <a:cs typeface="Times New Roman"/>
              </a:rPr>
              <a:t>适用条件：除去气体中的杂质气体。说明</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cs typeface="Times New Roman"/>
              </a:rPr>
              <a:t>____</a:t>
            </a:r>
          </a:p>
          <a:p>
            <a:pPr algn="just">
              <a:lnSpc>
                <a:spcPct val="150000"/>
              </a:lnSpc>
              <a:spcAft>
                <a:spcPts val="0"/>
              </a:spcAft>
            </a:pPr>
            <a:r>
              <a:rPr lang="zh-CN" altLang="zh-CN" sz="2800" kern="100" dirty="0" smtClean="0">
                <a:latin typeface="Times New Roman"/>
                <a:ea typeface="华文细黑"/>
                <a:cs typeface="Times New Roman"/>
              </a:rPr>
              <a:t>进气</a:t>
            </a:r>
            <a:r>
              <a:rPr lang="en-US" altLang="zh-CN" sz="2800" u="sng" kern="100" dirty="0" smtClean="0">
                <a:latin typeface="Times New Roman"/>
                <a:ea typeface="华文细黑"/>
                <a:cs typeface="Times New Roman"/>
              </a:rPr>
              <a:t>            </a:t>
            </a:r>
            <a:r>
              <a:rPr lang="zh-CN" altLang="zh-CN" sz="2800" kern="100" dirty="0" smtClean="0">
                <a:latin typeface="Times New Roman"/>
                <a:ea typeface="华文细黑"/>
                <a:cs typeface="Times New Roman"/>
              </a:rPr>
              <a:t>出气。</a:t>
            </a:r>
            <a:endParaRPr lang="zh-CN" altLang="zh-CN" sz="2800" kern="100" dirty="0">
              <a:effectLst/>
              <a:latin typeface="宋体"/>
              <a:cs typeface="Courier New"/>
            </a:endParaRPr>
          </a:p>
        </p:txBody>
      </p:sp>
      <p:pic>
        <p:nvPicPr>
          <p:cNvPr id="231427" name="Picture 3" descr="\\李笑影\e\人教版化学\HX711.T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97944" y="3624753"/>
            <a:ext cx="1476996" cy="2345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8494620" y="3788406"/>
            <a:ext cx="902811" cy="523220"/>
          </a:xfrm>
          <a:prstGeom prst="rect">
            <a:avLst/>
          </a:prstGeom>
        </p:spPr>
        <p:txBody>
          <a:bodyPr wrap="none">
            <a:spAutoFit/>
          </a:bodyPr>
          <a:lstStyle/>
          <a:p>
            <a:r>
              <a:rPr lang="zh-CN" altLang="zh-CN" sz="2800" kern="100" dirty="0">
                <a:solidFill>
                  <a:srgbClr val="0000FF"/>
                </a:solidFill>
                <a:latin typeface="Times New Roman"/>
                <a:ea typeface="华文细黑"/>
                <a:cs typeface="Times New Roman"/>
              </a:rPr>
              <a:t>长管</a:t>
            </a:r>
            <a:endParaRPr lang="zh-CN" altLang="en-US" sz="2800" kern="100" dirty="0">
              <a:solidFill>
                <a:srgbClr val="0000FF"/>
              </a:solidFill>
              <a:latin typeface="Times New Roman"/>
              <a:ea typeface="华文细黑"/>
              <a:cs typeface="Times New Roman"/>
            </a:endParaRPr>
          </a:p>
        </p:txBody>
      </p:sp>
      <p:sp>
        <p:nvSpPr>
          <p:cNvPr id="5" name="矩形 4"/>
          <p:cNvSpPr/>
          <p:nvPr/>
        </p:nvSpPr>
        <p:spPr>
          <a:xfrm>
            <a:off x="1201492" y="4416158"/>
            <a:ext cx="902811" cy="523220"/>
          </a:xfrm>
          <a:prstGeom prst="rect">
            <a:avLst/>
          </a:prstGeom>
        </p:spPr>
        <p:txBody>
          <a:bodyPr wrap="none">
            <a:spAutoFit/>
          </a:bodyPr>
          <a:lstStyle/>
          <a:p>
            <a:r>
              <a:rPr lang="zh-CN" altLang="zh-CN" sz="2800" kern="100" dirty="0">
                <a:solidFill>
                  <a:srgbClr val="0000FF"/>
                </a:solidFill>
                <a:latin typeface="Times New Roman"/>
                <a:ea typeface="华文细黑"/>
                <a:cs typeface="Times New Roman"/>
              </a:rPr>
              <a:t>短管</a:t>
            </a:r>
            <a:endParaRPr lang="zh-CN" altLang="en-US" sz="2800" kern="100" dirty="0">
              <a:solidFill>
                <a:srgbClr val="0000FF"/>
              </a:solidFill>
              <a:latin typeface="Times New Roman"/>
              <a:ea typeface="华文细黑"/>
              <a:cs typeface="Times New Roman"/>
            </a:endParaRPr>
          </a:p>
        </p:txBody>
      </p:sp>
      <p:sp>
        <p:nvSpPr>
          <p:cNvPr id="8" name="矩形 7"/>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3466630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31426"/>
                                        </p:tgtEl>
                                        <p:attrNameLst>
                                          <p:attrName>style.visibility</p:attrName>
                                        </p:attrNameLst>
                                      </p:cBhvr>
                                      <p:to>
                                        <p:strVal val="visible"/>
                                      </p:to>
                                    </p:set>
                                    <p:animEffect transition="in" filter="wipe(down)">
                                      <p:cBhvr>
                                        <p:cTn id="7" dur="500"/>
                                        <p:tgtEl>
                                          <p:spTgt spid="23142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horizontal)">
                                      <p:cBhvr>
                                        <p:cTn id="12" dur="500"/>
                                        <p:tgtEl>
                                          <p:spTgt spid="4"/>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blinds(horizontal)">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nodeType="clickEffect">
                                  <p:stCondLst>
                                    <p:cond delay="0"/>
                                  </p:stCondLst>
                                  <p:childTnLst>
                                    <p:set>
                                      <p:cBhvr>
                                        <p:cTn id="19" dur="1" fill="hold">
                                          <p:stCondLst>
                                            <p:cond delay="0"/>
                                          </p:stCondLst>
                                        </p:cTn>
                                        <p:tgtEl>
                                          <p:spTgt spid="231427"/>
                                        </p:tgtEl>
                                        <p:attrNameLst>
                                          <p:attrName>style.visibility</p:attrName>
                                        </p:attrNameLst>
                                      </p:cBhvr>
                                      <p:to>
                                        <p:strVal val="visible"/>
                                      </p:to>
                                    </p:set>
                                    <p:animEffect transition="in" filter="wipe(down)">
                                      <p:cBhvr>
                                        <p:cTn id="20" dur="500"/>
                                        <p:tgtEl>
                                          <p:spTgt spid="2314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248952" y="693490"/>
            <a:ext cx="11617054" cy="5293733"/>
          </a:xfrm>
          <a:prstGeom prst="rect">
            <a:avLst/>
          </a:prstGeom>
        </p:spPr>
        <p:txBody>
          <a:bodyPr wrap="square" lIns="121898" tIns="60948" rIns="121898" bIns="60948">
            <a:spAutoFit/>
          </a:bodyPr>
          <a:lstStyle/>
          <a:p>
            <a:pPr algn="just">
              <a:lnSpc>
                <a:spcPct val="150000"/>
              </a:lnSpc>
              <a:tabLst>
                <a:tab pos="1890395" algn="l"/>
              </a:tabLst>
            </a:pPr>
            <a:r>
              <a:rPr lang="zh-CN" altLang="zh-CN" sz="2800" b="1" dirty="0">
                <a:solidFill>
                  <a:srgbClr val="0000FF"/>
                </a:solidFill>
                <a:latin typeface="黑体" pitchFamily="2" charset="-122"/>
                <a:ea typeface="黑体" pitchFamily="2" charset="-122"/>
              </a:rPr>
              <a:t>题组一　物质分离、提纯仪器的选择及注意事项</a:t>
            </a:r>
          </a:p>
          <a:p>
            <a:pPr algn="just">
              <a:lnSpc>
                <a:spcPct val="150000"/>
              </a:lnSpc>
              <a:spcAft>
                <a:spcPts val="0"/>
              </a:spcAft>
              <a:tabLst>
                <a:tab pos="1890395" algn="l"/>
              </a:tabLs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下列仪器：</a:t>
            </a: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普通漏斗；</a:t>
            </a: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容量瓶；</a:t>
            </a:r>
            <a:r>
              <a:rPr lang="en-US" altLang="zh-CN" sz="2800" kern="100" dirty="0">
                <a:latin typeface="宋体"/>
                <a:ea typeface="华文细黑"/>
                <a:cs typeface="Times New Roman"/>
              </a:rPr>
              <a:t>③</a:t>
            </a:r>
            <a:r>
              <a:rPr lang="zh-CN" altLang="zh-CN" sz="2800" kern="100" dirty="0">
                <a:latin typeface="Times New Roman"/>
                <a:ea typeface="华文细黑"/>
                <a:cs typeface="Times New Roman"/>
              </a:rPr>
              <a:t>蒸馏烧瓶；</a:t>
            </a:r>
            <a:r>
              <a:rPr lang="en-US" altLang="zh-CN" sz="2800" kern="100" dirty="0">
                <a:latin typeface="宋体"/>
                <a:ea typeface="华文细黑"/>
                <a:cs typeface="Times New Roman"/>
              </a:rPr>
              <a:t>④</a:t>
            </a:r>
            <a:r>
              <a:rPr lang="zh-CN" altLang="zh-CN" sz="2800" kern="100" dirty="0">
                <a:latin typeface="Times New Roman"/>
                <a:ea typeface="华文细黑"/>
                <a:cs typeface="Times New Roman"/>
              </a:rPr>
              <a:t>天平；</a:t>
            </a:r>
            <a:r>
              <a:rPr lang="en-US" altLang="zh-CN" sz="2800" kern="100" dirty="0">
                <a:latin typeface="宋体"/>
                <a:ea typeface="华文细黑"/>
                <a:cs typeface="Times New Roman"/>
              </a:rPr>
              <a:t>⑤</a:t>
            </a:r>
            <a:r>
              <a:rPr lang="zh-CN" altLang="zh-CN" sz="2800" kern="100" dirty="0">
                <a:latin typeface="Times New Roman"/>
                <a:ea typeface="华文细黑"/>
                <a:cs typeface="Times New Roman"/>
              </a:rPr>
              <a:t>分液漏斗；</a:t>
            </a:r>
            <a:r>
              <a:rPr lang="en-US" altLang="zh-CN" sz="2800" kern="100" dirty="0">
                <a:latin typeface="宋体"/>
                <a:ea typeface="华文细黑"/>
                <a:cs typeface="Times New Roman"/>
              </a:rPr>
              <a:t>⑥</a:t>
            </a:r>
            <a:r>
              <a:rPr lang="zh-CN" altLang="zh-CN" sz="2800" kern="100" dirty="0">
                <a:latin typeface="Times New Roman"/>
                <a:ea typeface="华文细黑"/>
                <a:cs typeface="Times New Roman"/>
              </a:rPr>
              <a:t>滴定管；</a:t>
            </a:r>
            <a:r>
              <a:rPr lang="en-US" altLang="zh-CN" sz="2800" kern="100" dirty="0">
                <a:latin typeface="宋体"/>
                <a:ea typeface="华文细黑"/>
                <a:cs typeface="Times New Roman"/>
              </a:rPr>
              <a:t>⑦</a:t>
            </a:r>
            <a:r>
              <a:rPr lang="zh-CN" altLang="zh-CN" sz="2800" kern="100" dirty="0">
                <a:latin typeface="Times New Roman"/>
                <a:ea typeface="华文细黑"/>
                <a:cs typeface="Times New Roman"/>
              </a:rPr>
              <a:t>燃烧匙。常用于物质分离的是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A.</a:t>
            </a:r>
            <a:r>
              <a:rPr lang="en-US" altLang="zh-CN" sz="2800" kern="100" dirty="0">
                <a:latin typeface="宋体"/>
                <a:ea typeface="华文细黑"/>
                <a:cs typeface="Times New Roman"/>
              </a:rPr>
              <a:t>①③④</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B</a:t>
            </a:r>
            <a:r>
              <a:rPr lang="en-US" altLang="zh-CN" sz="2800" kern="100" dirty="0">
                <a:latin typeface="Times New Roman"/>
                <a:ea typeface="华文细黑"/>
                <a:cs typeface="Courier New"/>
              </a:rPr>
              <a:t>.</a:t>
            </a:r>
            <a:r>
              <a:rPr lang="en-US" altLang="zh-CN" sz="2800" kern="100" dirty="0">
                <a:latin typeface="宋体"/>
                <a:ea typeface="华文细黑"/>
                <a:cs typeface="Times New Roman"/>
              </a:rPr>
              <a:t>①②⑥</a:t>
            </a:r>
            <a:r>
              <a:rPr lang="en-US" altLang="zh-CN" sz="2800" kern="100" dirty="0">
                <a:latin typeface="Times New Roman"/>
                <a:ea typeface="华文细黑"/>
                <a:cs typeface="Courier New"/>
              </a:rPr>
              <a:t>  </a:t>
            </a:r>
            <a:endParaRPr lang="en-US" altLang="zh-CN" sz="2800" kern="100" dirty="0" smtClean="0">
              <a:latin typeface="Times New Roman"/>
              <a:ea typeface="华文细黑"/>
              <a:cs typeface="Courier New"/>
            </a:endParaRPr>
          </a:p>
          <a:p>
            <a:pPr algn="just">
              <a:lnSpc>
                <a:spcPct val="150000"/>
              </a:lnSpc>
              <a:spcAft>
                <a:spcPts val="0"/>
              </a:spcAft>
              <a:tabLst>
                <a:tab pos="1890395" algn="l"/>
              </a:tabLst>
            </a:pPr>
            <a:r>
              <a:rPr lang="en-US" altLang="zh-CN" sz="2800" kern="100" dirty="0" smtClean="0">
                <a:latin typeface="Times New Roman"/>
                <a:ea typeface="华文细黑"/>
                <a:cs typeface="Courier New"/>
              </a:rPr>
              <a:t>C</a:t>
            </a:r>
            <a:r>
              <a:rPr lang="en-US" altLang="zh-CN" sz="2800" kern="100" dirty="0">
                <a:latin typeface="Times New Roman"/>
                <a:ea typeface="华文细黑"/>
                <a:cs typeface="Courier New"/>
              </a:rPr>
              <a:t>.</a:t>
            </a:r>
            <a:r>
              <a:rPr lang="en-US" altLang="zh-CN" sz="2800" kern="100" dirty="0">
                <a:latin typeface="宋体"/>
                <a:ea typeface="华文细黑"/>
                <a:cs typeface="Times New Roman"/>
              </a:rPr>
              <a:t>①③⑤</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D</a:t>
            </a:r>
            <a:r>
              <a:rPr lang="en-US" altLang="zh-CN" sz="2800" kern="100" dirty="0">
                <a:latin typeface="Times New Roman"/>
                <a:ea typeface="华文细黑"/>
                <a:cs typeface="Courier New"/>
              </a:rPr>
              <a:t>.</a:t>
            </a:r>
            <a:r>
              <a:rPr lang="en-US" altLang="zh-CN" sz="2800" kern="100" dirty="0">
                <a:latin typeface="宋体"/>
                <a:ea typeface="华文细黑"/>
                <a:cs typeface="Times New Roman"/>
              </a:rPr>
              <a:t>③④⑦</a:t>
            </a:r>
            <a:endParaRPr lang="zh-CN" altLang="zh-CN" sz="2800" kern="100" dirty="0">
              <a:latin typeface="宋体"/>
              <a:cs typeface="Courier New"/>
            </a:endParaRPr>
          </a:p>
          <a:p>
            <a:pPr algn="just">
              <a:lnSpc>
                <a:spcPct val="150000"/>
              </a:lnSpc>
              <a:spcAft>
                <a:spcPts val="0"/>
              </a:spcAft>
              <a:tabLst>
                <a:tab pos="1890395" algn="l"/>
              </a:tabLst>
            </a:pPr>
            <a:r>
              <a:rPr lang="zh-CN" altLang="zh-CN" sz="2800" b="1" kern="100" dirty="0" smtClean="0">
                <a:solidFill>
                  <a:srgbClr val="0000FF"/>
                </a:solidFill>
                <a:latin typeface="Times New Roman"/>
                <a:cs typeface="Times New Roman"/>
              </a:rPr>
              <a:t>解析</a:t>
            </a:r>
            <a:r>
              <a:rPr lang="zh-CN" altLang="zh-CN" sz="2800" b="1" kern="100" dirty="0">
                <a:solidFill>
                  <a:srgbClr val="0000FF"/>
                </a:solidFill>
                <a:latin typeface="Times New Roman"/>
                <a:cs typeface="Times New Roman"/>
              </a:rPr>
              <a:t>　</a:t>
            </a: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普通漏斗：用于过滤分离固液混合物</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tabLst>
                <a:tab pos="1890395" algn="l"/>
              </a:tabLst>
            </a:pPr>
            <a:r>
              <a:rPr lang="en-US" altLang="zh-CN" sz="2800" kern="100" dirty="0" smtClean="0">
                <a:latin typeface="宋体"/>
                <a:ea typeface="华文细黑"/>
                <a:cs typeface="Times New Roman"/>
              </a:rPr>
              <a:t>③</a:t>
            </a:r>
            <a:r>
              <a:rPr lang="zh-CN" altLang="zh-CN" sz="2800" kern="100" dirty="0">
                <a:latin typeface="Times New Roman"/>
                <a:ea typeface="华文细黑"/>
                <a:cs typeface="Times New Roman"/>
              </a:rPr>
              <a:t>蒸馏烧瓶：用于液体蒸馏，分离沸点相差较大的液态混合物</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tabLst>
                <a:tab pos="1890395" algn="l"/>
              </a:tabLst>
            </a:pPr>
            <a:r>
              <a:rPr lang="en-US" altLang="zh-CN" sz="2800" kern="100" dirty="0" smtClean="0">
                <a:latin typeface="宋体"/>
                <a:ea typeface="华文细黑"/>
                <a:cs typeface="Times New Roman"/>
              </a:rPr>
              <a:t>⑤</a:t>
            </a:r>
            <a:r>
              <a:rPr lang="zh-CN" altLang="zh-CN" sz="2800" kern="100" dirty="0">
                <a:latin typeface="Times New Roman"/>
                <a:ea typeface="华文细黑"/>
                <a:cs typeface="Times New Roman"/>
              </a:rPr>
              <a:t>分液漏斗：萃取分离互不相溶的液态混合物。</a:t>
            </a:r>
            <a:endParaRPr lang="zh-CN" altLang="zh-CN" sz="2800" kern="100" dirty="0">
              <a:effectLst/>
              <a:latin typeface="宋体"/>
              <a:cs typeface="Courier New"/>
            </a:endParaRPr>
          </a:p>
        </p:txBody>
      </p:sp>
      <p:sp>
        <p:nvSpPr>
          <p:cNvPr id="2" name="矩形 1"/>
          <p:cNvSpPr/>
          <p:nvPr/>
        </p:nvSpPr>
        <p:spPr>
          <a:xfrm>
            <a:off x="7319342" y="1917626"/>
            <a:ext cx="518091" cy="818173"/>
          </a:xfrm>
          <a:prstGeom prst="rect">
            <a:avLst/>
          </a:prstGeom>
        </p:spPr>
        <p:txBody>
          <a:bodyPr wrap="none">
            <a:spAutoFit/>
          </a:bodyPr>
          <a:lstStyle/>
          <a:p>
            <a:pPr lvl="0" algn="just">
              <a:lnSpc>
                <a:spcPct val="150000"/>
              </a:lnSpc>
              <a:tabLst>
                <a:tab pos="1890395" algn="l"/>
              </a:tabLst>
            </a:pPr>
            <a:r>
              <a:rPr lang="en-US" altLang="zh-CN" sz="3600" b="1" kern="100" dirty="0" smtClean="0">
                <a:solidFill>
                  <a:srgbClr val="FF0000"/>
                </a:solidFill>
                <a:latin typeface="Times New Roman"/>
                <a:ea typeface="华文细黑"/>
                <a:cs typeface="Courier New"/>
              </a:rPr>
              <a:t>C</a:t>
            </a:r>
            <a:endParaRPr lang="zh-CN" altLang="zh-CN" sz="3600" b="1" kern="100" dirty="0">
              <a:solidFill>
                <a:srgbClr val="FF0000"/>
              </a:solidFill>
              <a:latin typeface="宋体"/>
              <a:cs typeface="Courier New"/>
            </a:endParaRPr>
          </a:p>
        </p:txBody>
      </p:sp>
      <p:sp>
        <p:nvSpPr>
          <p:cNvPr id="18" name="Rectangle 21">
            <a:hlinkClick r:id="rId2" action="ppaction://hlinksldjump"/>
          </p:cNvPr>
          <p:cNvSpPr>
            <a:spLocks noChangeArrowheads="1"/>
          </p:cNvSpPr>
          <p:nvPr/>
        </p:nvSpPr>
        <p:spPr bwMode="auto">
          <a:xfrm>
            <a:off x="10225002" y="15506"/>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defPPr>
              <a:defRPr lang="zh-CN"/>
            </a:defPPr>
            <a:lvl1pPr marL="0" algn="l" defTabSz="1219140" rtl="0" eaLnBrk="1" latinLnBrk="0" hangingPunct="1">
              <a:defRPr sz="2400" kern="1200">
                <a:solidFill>
                  <a:schemeClr val="tx1"/>
                </a:solidFill>
                <a:latin typeface="+mn-lt"/>
                <a:ea typeface="+mn-ea"/>
                <a:cs typeface="+mn-cs"/>
              </a:defRPr>
            </a:lvl1pPr>
            <a:lvl2pPr marL="609570" algn="l" defTabSz="1219140" rtl="0" eaLnBrk="1" latinLnBrk="0" hangingPunct="1">
              <a:defRPr sz="2400" kern="1200">
                <a:solidFill>
                  <a:schemeClr val="tx1"/>
                </a:solidFill>
                <a:latin typeface="+mn-lt"/>
                <a:ea typeface="+mn-ea"/>
                <a:cs typeface="+mn-cs"/>
              </a:defRPr>
            </a:lvl2pPr>
            <a:lvl3pPr marL="1219140" algn="l" defTabSz="1219140" rtl="0" eaLnBrk="1" latinLnBrk="0" hangingPunct="1">
              <a:defRPr sz="2400" kern="1200">
                <a:solidFill>
                  <a:schemeClr val="tx1"/>
                </a:solidFill>
                <a:latin typeface="+mn-lt"/>
                <a:ea typeface="+mn-ea"/>
                <a:cs typeface="+mn-cs"/>
              </a:defRPr>
            </a:lvl3pPr>
            <a:lvl4pPr marL="1828709" algn="l" defTabSz="1219140" rtl="0" eaLnBrk="1" latinLnBrk="0" hangingPunct="1">
              <a:defRPr sz="2400" kern="1200">
                <a:solidFill>
                  <a:schemeClr val="tx1"/>
                </a:solidFill>
                <a:latin typeface="+mn-lt"/>
                <a:ea typeface="+mn-ea"/>
                <a:cs typeface="+mn-cs"/>
              </a:defRPr>
            </a:lvl4pPr>
            <a:lvl5pPr marL="2438278" algn="l" defTabSz="1219140" rtl="0" eaLnBrk="1" latinLnBrk="0" hangingPunct="1">
              <a:defRPr sz="2400" kern="1200">
                <a:solidFill>
                  <a:schemeClr val="tx1"/>
                </a:solidFill>
                <a:latin typeface="+mn-lt"/>
                <a:ea typeface="+mn-ea"/>
                <a:cs typeface="+mn-cs"/>
              </a:defRPr>
            </a:lvl5pPr>
            <a:lvl6pPr marL="3047848" algn="l" defTabSz="1219140" rtl="0" eaLnBrk="1" latinLnBrk="0" hangingPunct="1">
              <a:defRPr sz="2400" kern="1200">
                <a:solidFill>
                  <a:schemeClr val="tx1"/>
                </a:solidFill>
                <a:latin typeface="+mn-lt"/>
                <a:ea typeface="+mn-ea"/>
                <a:cs typeface="+mn-cs"/>
              </a:defRPr>
            </a:lvl6pPr>
            <a:lvl7pPr marL="3657418" algn="l" defTabSz="1219140" rtl="0" eaLnBrk="1" latinLnBrk="0" hangingPunct="1">
              <a:defRPr sz="2400" kern="1200">
                <a:solidFill>
                  <a:schemeClr val="tx1"/>
                </a:solidFill>
                <a:latin typeface="+mn-lt"/>
                <a:ea typeface="+mn-ea"/>
                <a:cs typeface="+mn-cs"/>
              </a:defRPr>
            </a:lvl7pPr>
            <a:lvl8pPr marL="4266987" algn="l" defTabSz="1219140" rtl="0" eaLnBrk="1" latinLnBrk="0" hangingPunct="1">
              <a:defRPr sz="2400" kern="1200">
                <a:solidFill>
                  <a:schemeClr val="tx1"/>
                </a:solidFill>
                <a:latin typeface="+mn-lt"/>
                <a:ea typeface="+mn-ea"/>
                <a:cs typeface="+mn-cs"/>
              </a:defRPr>
            </a:lvl8pPr>
            <a:lvl9pPr marL="4876557" algn="l" defTabSz="1219140" rtl="0" eaLnBrk="1" latinLnBrk="0" hangingPunct="1">
              <a:defRPr sz="2400" kern="1200">
                <a:solidFill>
                  <a:schemeClr val="tx1"/>
                </a:solidFill>
                <a:latin typeface="+mn-lt"/>
                <a:ea typeface="+mn-ea"/>
                <a:cs typeface="+mn-cs"/>
              </a:defRPr>
            </a:lvl9pP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9" name="Rectangle 21">
            <a:hlinkClick r:id="rId3" action="ppaction://hlinksldjump"/>
          </p:cNvPr>
          <p:cNvSpPr>
            <a:spLocks noChangeArrowheads="1"/>
          </p:cNvSpPr>
          <p:nvPr/>
        </p:nvSpPr>
        <p:spPr bwMode="auto">
          <a:xfrm>
            <a:off x="10727180" y="15506"/>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defPPr>
              <a:defRPr lang="zh-CN"/>
            </a:defPPr>
            <a:lvl1pPr marL="0" algn="l" defTabSz="1219140" rtl="0" eaLnBrk="1" latinLnBrk="0" hangingPunct="1">
              <a:defRPr sz="2400" kern="1200">
                <a:solidFill>
                  <a:schemeClr val="tx1"/>
                </a:solidFill>
                <a:latin typeface="+mn-lt"/>
                <a:ea typeface="+mn-ea"/>
                <a:cs typeface="+mn-cs"/>
              </a:defRPr>
            </a:lvl1pPr>
            <a:lvl2pPr marL="609570" algn="l" defTabSz="1219140" rtl="0" eaLnBrk="1" latinLnBrk="0" hangingPunct="1">
              <a:defRPr sz="2400" kern="1200">
                <a:solidFill>
                  <a:schemeClr val="tx1"/>
                </a:solidFill>
                <a:latin typeface="+mn-lt"/>
                <a:ea typeface="+mn-ea"/>
                <a:cs typeface="+mn-cs"/>
              </a:defRPr>
            </a:lvl2pPr>
            <a:lvl3pPr marL="1219140" algn="l" defTabSz="1219140" rtl="0" eaLnBrk="1" latinLnBrk="0" hangingPunct="1">
              <a:defRPr sz="2400" kern="1200">
                <a:solidFill>
                  <a:schemeClr val="tx1"/>
                </a:solidFill>
                <a:latin typeface="+mn-lt"/>
                <a:ea typeface="+mn-ea"/>
                <a:cs typeface="+mn-cs"/>
              </a:defRPr>
            </a:lvl3pPr>
            <a:lvl4pPr marL="1828709" algn="l" defTabSz="1219140" rtl="0" eaLnBrk="1" latinLnBrk="0" hangingPunct="1">
              <a:defRPr sz="2400" kern="1200">
                <a:solidFill>
                  <a:schemeClr val="tx1"/>
                </a:solidFill>
                <a:latin typeface="+mn-lt"/>
                <a:ea typeface="+mn-ea"/>
                <a:cs typeface="+mn-cs"/>
              </a:defRPr>
            </a:lvl4pPr>
            <a:lvl5pPr marL="2438278" algn="l" defTabSz="1219140" rtl="0" eaLnBrk="1" latinLnBrk="0" hangingPunct="1">
              <a:defRPr sz="2400" kern="1200">
                <a:solidFill>
                  <a:schemeClr val="tx1"/>
                </a:solidFill>
                <a:latin typeface="+mn-lt"/>
                <a:ea typeface="+mn-ea"/>
                <a:cs typeface="+mn-cs"/>
              </a:defRPr>
            </a:lvl5pPr>
            <a:lvl6pPr marL="3047848" algn="l" defTabSz="1219140" rtl="0" eaLnBrk="1" latinLnBrk="0" hangingPunct="1">
              <a:defRPr sz="2400" kern="1200">
                <a:solidFill>
                  <a:schemeClr val="tx1"/>
                </a:solidFill>
                <a:latin typeface="+mn-lt"/>
                <a:ea typeface="+mn-ea"/>
                <a:cs typeface="+mn-cs"/>
              </a:defRPr>
            </a:lvl6pPr>
            <a:lvl7pPr marL="3657418" algn="l" defTabSz="1219140" rtl="0" eaLnBrk="1" latinLnBrk="0" hangingPunct="1">
              <a:defRPr sz="2400" kern="1200">
                <a:solidFill>
                  <a:schemeClr val="tx1"/>
                </a:solidFill>
                <a:latin typeface="+mn-lt"/>
                <a:ea typeface="+mn-ea"/>
                <a:cs typeface="+mn-cs"/>
              </a:defRPr>
            </a:lvl7pPr>
            <a:lvl8pPr marL="4266987" algn="l" defTabSz="1219140" rtl="0" eaLnBrk="1" latinLnBrk="0" hangingPunct="1">
              <a:defRPr sz="2400" kern="1200">
                <a:solidFill>
                  <a:schemeClr val="tx1"/>
                </a:solidFill>
                <a:latin typeface="+mn-lt"/>
                <a:ea typeface="+mn-ea"/>
                <a:cs typeface="+mn-cs"/>
              </a:defRPr>
            </a:lvl8pPr>
            <a:lvl9pPr marL="4876557" algn="l" defTabSz="1219140" rtl="0" eaLnBrk="1" latinLnBrk="0" hangingPunct="1">
              <a:defRPr sz="2400" kern="1200">
                <a:solidFill>
                  <a:schemeClr val="tx1"/>
                </a:solidFill>
                <a:latin typeface="+mn-lt"/>
                <a:ea typeface="+mn-ea"/>
                <a:cs typeface="+mn-cs"/>
              </a:defRPr>
            </a:lvl9pP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0" name="Rectangle 21">
            <a:hlinkClick r:id="rId4" action="ppaction://hlinksldjump"/>
          </p:cNvPr>
          <p:cNvSpPr>
            <a:spLocks noChangeArrowheads="1"/>
          </p:cNvSpPr>
          <p:nvPr/>
        </p:nvSpPr>
        <p:spPr bwMode="auto">
          <a:xfrm>
            <a:off x="11205216" y="15506"/>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defPPr>
              <a:defRPr lang="zh-CN"/>
            </a:defPPr>
            <a:lvl1pPr marL="0" algn="l" defTabSz="1219140" rtl="0" eaLnBrk="1" latinLnBrk="0" hangingPunct="1">
              <a:defRPr sz="2400" kern="1200">
                <a:solidFill>
                  <a:schemeClr val="tx1"/>
                </a:solidFill>
                <a:latin typeface="+mn-lt"/>
                <a:ea typeface="+mn-ea"/>
                <a:cs typeface="+mn-cs"/>
              </a:defRPr>
            </a:lvl1pPr>
            <a:lvl2pPr marL="609570" algn="l" defTabSz="1219140" rtl="0" eaLnBrk="1" latinLnBrk="0" hangingPunct="1">
              <a:defRPr sz="2400" kern="1200">
                <a:solidFill>
                  <a:schemeClr val="tx1"/>
                </a:solidFill>
                <a:latin typeface="+mn-lt"/>
                <a:ea typeface="+mn-ea"/>
                <a:cs typeface="+mn-cs"/>
              </a:defRPr>
            </a:lvl2pPr>
            <a:lvl3pPr marL="1219140" algn="l" defTabSz="1219140" rtl="0" eaLnBrk="1" latinLnBrk="0" hangingPunct="1">
              <a:defRPr sz="2400" kern="1200">
                <a:solidFill>
                  <a:schemeClr val="tx1"/>
                </a:solidFill>
                <a:latin typeface="+mn-lt"/>
                <a:ea typeface="+mn-ea"/>
                <a:cs typeface="+mn-cs"/>
              </a:defRPr>
            </a:lvl3pPr>
            <a:lvl4pPr marL="1828709" algn="l" defTabSz="1219140" rtl="0" eaLnBrk="1" latinLnBrk="0" hangingPunct="1">
              <a:defRPr sz="2400" kern="1200">
                <a:solidFill>
                  <a:schemeClr val="tx1"/>
                </a:solidFill>
                <a:latin typeface="+mn-lt"/>
                <a:ea typeface="+mn-ea"/>
                <a:cs typeface="+mn-cs"/>
              </a:defRPr>
            </a:lvl4pPr>
            <a:lvl5pPr marL="2438278" algn="l" defTabSz="1219140" rtl="0" eaLnBrk="1" latinLnBrk="0" hangingPunct="1">
              <a:defRPr sz="2400" kern="1200">
                <a:solidFill>
                  <a:schemeClr val="tx1"/>
                </a:solidFill>
                <a:latin typeface="+mn-lt"/>
                <a:ea typeface="+mn-ea"/>
                <a:cs typeface="+mn-cs"/>
              </a:defRPr>
            </a:lvl5pPr>
            <a:lvl6pPr marL="3047848" algn="l" defTabSz="1219140" rtl="0" eaLnBrk="1" latinLnBrk="0" hangingPunct="1">
              <a:defRPr sz="2400" kern="1200">
                <a:solidFill>
                  <a:schemeClr val="tx1"/>
                </a:solidFill>
                <a:latin typeface="+mn-lt"/>
                <a:ea typeface="+mn-ea"/>
                <a:cs typeface="+mn-cs"/>
              </a:defRPr>
            </a:lvl6pPr>
            <a:lvl7pPr marL="3657418" algn="l" defTabSz="1219140" rtl="0" eaLnBrk="1" latinLnBrk="0" hangingPunct="1">
              <a:defRPr sz="2400" kern="1200">
                <a:solidFill>
                  <a:schemeClr val="tx1"/>
                </a:solidFill>
                <a:latin typeface="+mn-lt"/>
                <a:ea typeface="+mn-ea"/>
                <a:cs typeface="+mn-cs"/>
              </a:defRPr>
            </a:lvl7pPr>
            <a:lvl8pPr marL="4266987" algn="l" defTabSz="1219140" rtl="0" eaLnBrk="1" latinLnBrk="0" hangingPunct="1">
              <a:defRPr sz="2400" kern="1200">
                <a:solidFill>
                  <a:schemeClr val="tx1"/>
                </a:solidFill>
                <a:latin typeface="+mn-lt"/>
                <a:ea typeface="+mn-ea"/>
                <a:cs typeface="+mn-cs"/>
              </a:defRPr>
            </a:lvl8pPr>
            <a:lvl9pPr marL="4876557" algn="l" defTabSz="1219140" rtl="0" eaLnBrk="1" latinLnBrk="0" hangingPunct="1">
              <a:defRPr sz="2400" kern="1200">
                <a:solidFill>
                  <a:schemeClr val="tx1"/>
                </a:solidFill>
                <a:latin typeface="+mn-lt"/>
                <a:ea typeface="+mn-ea"/>
                <a:cs typeface="+mn-cs"/>
              </a:defRPr>
            </a:lvl9pP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1" name="Rectangle 21">
            <a:hlinkClick r:id="rId5" action="ppaction://hlinksldjump"/>
          </p:cNvPr>
          <p:cNvSpPr>
            <a:spLocks noChangeArrowheads="1"/>
          </p:cNvSpPr>
          <p:nvPr/>
        </p:nvSpPr>
        <p:spPr bwMode="auto">
          <a:xfrm>
            <a:off x="11659110" y="15506"/>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defPPr>
              <a:defRPr lang="zh-CN"/>
            </a:defPPr>
            <a:lvl1pPr marL="0" algn="l" defTabSz="1219140" rtl="0" eaLnBrk="1" latinLnBrk="0" hangingPunct="1">
              <a:defRPr sz="2400" kern="1200">
                <a:solidFill>
                  <a:schemeClr val="tx1"/>
                </a:solidFill>
                <a:latin typeface="+mn-lt"/>
                <a:ea typeface="+mn-ea"/>
                <a:cs typeface="+mn-cs"/>
              </a:defRPr>
            </a:lvl1pPr>
            <a:lvl2pPr marL="609570" algn="l" defTabSz="1219140" rtl="0" eaLnBrk="1" latinLnBrk="0" hangingPunct="1">
              <a:defRPr sz="2400" kern="1200">
                <a:solidFill>
                  <a:schemeClr val="tx1"/>
                </a:solidFill>
                <a:latin typeface="+mn-lt"/>
                <a:ea typeface="+mn-ea"/>
                <a:cs typeface="+mn-cs"/>
              </a:defRPr>
            </a:lvl2pPr>
            <a:lvl3pPr marL="1219140" algn="l" defTabSz="1219140" rtl="0" eaLnBrk="1" latinLnBrk="0" hangingPunct="1">
              <a:defRPr sz="2400" kern="1200">
                <a:solidFill>
                  <a:schemeClr val="tx1"/>
                </a:solidFill>
                <a:latin typeface="+mn-lt"/>
                <a:ea typeface="+mn-ea"/>
                <a:cs typeface="+mn-cs"/>
              </a:defRPr>
            </a:lvl3pPr>
            <a:lvl4pPr marL="1828709" algn="l" defTabSz="1219140" rtl="0" eaLnBrk="1" latinLnBrk="0" hangingPunct="1">
              <a:defRPr sz="2400" kern="1200">
                <a:solidFill>
                  <a:schemeClr val="tx1"/>
                </a:solidFill>
                <a:latin typeface="+mn-lt"/>
                <a:ea typeface="+mn-ea"/>
                <a:cs typeface="+mn-cs"/>
              </a:defRPr>
            </a:lvl4pPr>
            <a:lvl5pPr marL="2438278" algn="l" defTabSz="1219140" rtl="0" eaLnBrk="1" latinLnBrk="0" hangingPunct="1">
              <a:defRPr sz="2400" kern="1200">
                <a:solidFill>
                  <a:schemeClr val="tx1"/>
                </a:solidFill>
                <a:latin typeface="+mn-lt"/>
                <a:ea typeface="+mn-ea"/>
                <a:cs typeface="+mn-cs"/>
              </a:defRPr>
            </a:lvl5pPr>
            <a:lvl6pPr marL="3047848" algn="l" defTabSz="1219140" rtl="0" eaLnBrk="1" latinLnBrk="0" hangingPunct="1">
              <a:defRPr sz="2400" kern="1200">
                <a:solidFill>
                  <a:schemeClr val="tx1"/>
                </a:solidFill>
                <a:latin typeface="+mn-lt"/>
                <a:ea typeface="+mn-ea"/>
                <a:cs typeface="+mn-cs"/>
              </a:defRPr>
            </a:lvl6pPr>
            <a:lvl7pPr marL="3657418" algn="l" defTabSz="1219140" rtl="0" eaLnBrk="1" latinLnBrk="0" hangingPunct="1">
              <a:defRPr sz="2400" kern="1200">
                <a:solidFill>
                  <a:schemeClr val="tx1"/>
                </a:solidFill>
                <a:latin typeface="+mn-lt"/>
                <a:ea typeface="+mn-ea"/>
                <a:cs typeface="+mn-cs"/>
              </a:defRPr>
            </a:lvl7pPr>
            <a:lvl8pPr marL="4266987" algn="l" defTabSz="1219140" rtl="0" eaLnBrk="1" latinLnBrk="0" hangingPunct="1">
              <a:defRPr sz="2400" kern="1200">
                <a:solidFill>
                  <a:schemeClr val="tx1"/>
                </a:solidFill>
                <a:latin typeface="+mn-lt"/>
                <a:ea typeface="+mn-ea"/>
                <a:cs typeface="+mn-cs"/>
              </a:defRPr>
            </a:lvl8pPr>
            <a:lvl9pPr marL="4876557" algn="l" defTabSz="1219140" rtl="0" eaLnBrk="1" latinLnBrk="0" hangingPunct="1">
              <a:defRPr sz="2400" kern="1200">
                <a:solidFill>
                  <a:schemeClr val="tx1"/>
                </a:solidFill>
                <a:latin typeface="+mn-lt"/>
                <a:ea typeface="+mn-ea"/>
                <a:cs typeface="+mn-cs"/>
              </a:defRPr>
            </a:lvl9pP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1" name="矩形 10"/>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173283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
                                            <p:txEl>
                                              <p:pRg st="4" end="4"/>
                                            </p:txEl>
                                          </p:spTgt>
                                        </p:tgtEl>
                                        <p:attrNameLst>
                                          <p:attrName>style.visibility</p:attrName>
                                        </p:attrNameLst>
                                      </p:cBhvr>
                                      <p:to>
                                        <p:strVal val="visible"/>
                                      </p:to>
                                    </p:set>
                                    <p:animEffect transition="in" filter="blinds(horizontal)">
                                      <p:cBhvr>
                                        <p:cTn id="7" dur="500"/>
                                        <p:tgtEl>
                                          <p:spTgt spid="7">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7">
                                            <p:txEl>
                                              <p:pRg st="5" end="5"/>
                                            </p:txEl>
                                          </p:spTgt>
                                        </p:tgtEl>
                                        <p:attrNameLst>
                                          <p:attrName>style.visibility</p:attrName>
                                        </p:attrNameLst>
                                      </p:cBhvr>
                                      <p:to>
                                        <p:strVal val="visible"/>
                                      </p:to>
                                    </p:set>
                                    <p:animEffect transition="in" filter="blinds(horizontal)">
                                      <p:cBhvr>
                                        <p:cTn id="12" dur="500"/>
                                        <p:tgtEl>
                                          <p:spTgt spid="7">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7">
                                            <p:txEl>
                                              <p:pRg st="6" end="6"/>
                                            </p:txEl>
                                          </p:spTgt>
                                        </p:tgtEl>
                                        <p:attrNameLst>
                                          <p:attrName>style.visibility</p:attrName>
                                        </p:attrNameLst>
                                      </p:cBhvr>
                                      <p:to>
                                        <p:strVal val="visible"/>
                                      </p:to>
                                    </p:set>
                                    <p:animEffect transition="in" filter="blinds(horizontal)">
                                      <p:cBhvr>
                                        <p:cTn id="17" dur="500"/>
                                        <p:tgtEl>
                                          <p:spTgt spid="7">
                                            <p:txEl>
                                              <p:pRg st="6" end="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blinds(horizontal)">
                                      <p:cBhvr>
                                        <p:cTn id="2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06574" y="621482"/>
            <a:ext cx="11162803" cy="4564815"/>
          </a:xfrm>
          <a:prstGeom prst="rect">
            <a:avLst/>
          </a:prstGeom>
        </p:spPr>
        <p:txBody>
          <a:bodyPr wrap="square" lIns="121898" tIns="60948" rIns="121898" bIns="60948">
            <a:spAutoFit/>
          </a:bodyPr>
          <a:lstStyle/>
          <a:p>
            <a:pPr algn="just">
              <a:lnSpc>
                <a:spcPct val="150000"/>
              </a:lnSpc>
              <a:spcAft>
                <a:spcPts val="0"/>
              </a:spcAft>
              <a:tabLst>
                <a:tab pos="1890395" algn="l"/>
              </a:tabLs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下列实验操作中错误的是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分液时，分液漏斗下层液体从下口放出，上层液体从上口倒出</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蒸馏操作时，应使温度计水银球靠近蒸馏烧瓶的支管口处</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蒸馏中，冷却水应从冷凝管的下口通入，上口流出</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蒸发操作时，应使混合物中的水分完全蒸干后，再停止加热</a:t>
            </a:r>
            <a:endParaRPr lang="zh-CN" altLang="zh-CN" sz="2800" kern="100" dirty="0">
              <a:latin typeface="宋体"/>
              <a:cs typeface="Courier New"/>
            </a:endParaRPr>
          </a:p>
          <a:p>
            <a:pPr algn="just">
              <a:lnSpc>
                <a:spcPct val="150000"/>
              </a:lnSpc>
              <a:spcAft>
                <a:spcPts val="0"/>
              </a:spcAft>
              <a:tabLst>
                <a:tab pos="1890395" algn="l"/>
              </a:tabLst>
            </a:pPr>
            <a:r>
              <a:rPr lang="zh-CN" altLang="zh-CN" sz="2800" b="1" kern="100" dirty="0" smtClean="0">
                <a:solidFill>
                  <a:srgbClr val="0000FF"/>
                </a:solidFill>
                <a:latin typeface="Times New Roman"/>
                <a:cs typeface="Times New Roman"/>
              </a:rPr>
              <a:t>解析</a:t>
            </a:r>
            <a:r>
              <a:rPr lang="zh-CN" altLang="zh-CN" sz="2800" b="1" kern="100" dirty="0">
                <a:solidFill>
                  <a:srgbClr val="0000FF"/>
                </a:solidFill>
                <a:latin typeface="Times New Roman"/>
                <a:cs typeface="Times New Roman"/>
              </a:rPr>
              <a:t>　</a:t>
            </a:r>
            <a:r>
              <a:rPr lang="zh-CN" altLang="zh-CN" sz="2800" kern="100" dirty="0">
                <a:latin typeface="Times New Roman"/>
                <a:ea typeface="华文细黑"/>
                <a:cs typeface="Times New Roman"/>
              </a:rPr>
              <a:t>蒸发结晶时，当蒸发至大量晶体析出时要停止加热，利用余热蒸干，不能直接蒸干。</a:t>
            </a:r>
            <a:endParaRPr lang="zh-CN" altLang="zh-CN" sz="2800" kern="100" dirty="0">
              <a:effectLst/>
              <a:latin typeface="宋体"/>
              <a:cs typeface="Courier New"/>
            </a:endParaRPr>
          </a:p>
        </p:txBody>
      </p:sp>
      <p:sp>
        <p:nvSpPr>
          <p:cNvPr id="2" name="矩形 1"/>
          <p:cNvSpPr/>
          <p:nvPr/>
        </p:nvSpPr>
        <p:spPr>
          <a:xfrm>
            <a:off x="4943078" y="549474"/>
            <a:ext cx="518091" cy="823752"/>
          </a:xfrm>
          <a:prstGeom prst="rect">
            <a:avLst/>
          </a:prstGeom>
        </p:spPr>
        <p:txBody>
          <a:bodyPr wrap="none">
            <a:spAutoFit/>
          </a:bodyPr>
          <a:lstStyle/>
          <a:p>
            <a:pPr algn="just">
              <a:lnSpc>
                <a:spcPct val="150000"/>
              </a:lnSpc>
              <a:spcAft>
                <a:spcPts val="0"/>
              </a:spcAft>
              <a:tabLst>
                <a:tab pos="1890395" algn="l"/>
              </a:tabLst>
            </a:pPr>
            <a:r>
              <a:rPr lang="en-US" altLang="zh-CN" sz="3600" b="1" kern="100" dirty="0" smtClean="0">
                <a:solidFill>
                  <a:srgbClr val="FF0000"/>
                </a:solidFill>
                <a:latin typeface="Times New Roman"/>
                <a:ea typeface="华文细黑"/>
                <a:cs typeface="Courier New"/>
              </a:rPr>
              <a:t>D</a:t>
            </a:r>
            <a:endParaRPr lang="zh-CN" altLang="zh-CN" sz="3600" b="1" kern="100" dirty="0">
              <a:solidFill>
                <a:srgbClr val="FF0000"/>
              </a:solidFill>
              <a:latin typeface="Times New Roman"/>
              <a:ea typeface="华文细黑"/>
              <a:cs typeface="Courier New"/>
            </a:endParaRPr>
          </a:p>
        </p:txBody>
      </p:sp>
      <p:sp>
        <p:nvSpPr>
          <p:cNvPr id="11" name="Rectangle 21">
            <a:hlinkClick r:id="rId2" action="ppaction://hlinksldjump"/>
          </p:cNvPr>
          <p:cNvSpPr>
            <a:spLocks noChangeArrowheads="1"/>
          </p:cNvSpPr>
          <p:nvPr/>
        </p:nvSpPr>
        <p:spPr bwMode="auto">
          <a:xfrm>
            <a:off x="10225002" y="15506"/>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defPPr>
              <a:defRPr lang="zh-CN"/>
            </a:defPPr>
            <a:lvl1pPr marL="0" algn="l" defTabSz="1219140" rtl="0" eaLnBrk="1" latinLnBrk="0" hangingPunct="1">
              <a:defRPr sz="2400" kern="1200">
                <a:solidFill>
                  <a:schemeClr val="tx1"/>
                </a:solidFill>
                <a:latin typeface="+mn-lt"/>
                <a:ea typeface="+mn-ea"/>
                <a:cs typeface="+mn-cs"/>
              </a:defRPr>
            </a:lvl1pPr>
            <a:lvl2pPr marL="609570" algn="l" defTabSz="1219140" rtl="0" eaLnBrk="1" latinLnBrk="0" hangingPunct="1">
              <a:defRPr sz="2400" kern="1200">
                <a:solidFill>
                  <a:schemeClr val="tx1"/>
                </a:solidFill>
                <a:latin typeface="+mn-lt"/>
                <a:ea typeface="+mn-ea"/>
                <a:cs typeface="+mn-cs"/>
              </a:defRPr>
            </a:lvl2pPr>
            <a:lvl3pPr marL="1219140" algn="l" defTabSz="1219140" rtl="0" eaLnBrk="1" latinLnBrk="0" hangingPunct="1">
              <a:defRPr sz="2400" kern="1200">
                <a:solidFill>
                  <a:schemeClr val="tx1"/>
                </a:solidFill>
                <a:latin typeface="+mn-lt"/>
                <a:ea typeface="+mn-ea"/>
                <a:cs typeface="+mn-cs"/>
              </a:defRPr>
            </a:lvl3pPr>
            <a:lvl4pPr marL="1828709" algn="l" defTabSz="1219140" rtl="0" eaLnBrk="1" latinLnBrk="0" hangingPunct="1">
              <a:defRPr sz="2400" kern="1200">
                <a:solidFill>
                  <a:schemeClr val="tx1"/>
                </a:solidFill>
                <a:latin typeface="+mn-lt"/>
                <a:ea typeface="+mn-ea"/>
                <a:cs typeface="+mn-cs"/>
              </a:defRPr>
            </a:lvl4pPr>
            <a:lvl5pPr marL="2438278" algn="l" defTabSz="1219140" rtl="0" eaLnBrk="1" latinLnBrk="0" hangingPunct="1">
              <a:defRPr sz="2400" kern="1200">
                <a:solidFill>
                  <a:schemeClr val="tx1"/>
                </a:solidFill>
                <a:latin typeface="+mn-lt"/>
                <a:ea typeface="+mn-ea"/>
                <a:cs typeface="+mn-cs"/>
              </a:defRPr>
            </a:lvl5pPr>
            <a:lvl6pPr marL="3047848" algn="l" defTabSz="1219140" rtl="0" eaLnBrk="1" latinLnBrk="0" hangingPunct="1">
              <a:defRPr sz="2400" kern="1200">
                <a:solidFill>
                  <a:schemeClr val="tx1"/>
                </a:solidFill>
                <a:latin typeface="+mn-lt"/>
                <a:ea typeface="+mn-ea"/>
                <a:cs typeface="+mn-cs"/>
              </a:defRPr>
            </a:lvl6pPr>
            <a:lvl7pPr marL="3657418" algn="l" defTabSz="1219140" rtl="0" eaLnBrk="1" latinLnBrk="0" hangingPunct="1">
              <a:defRPr sz="2400" kern="1200">
                <a:solidFill>
                  <a:schemeClr val="tx1"/>
                </a:solidFill>
                <a:latin typeface="+mn-lt"/>
                <a:ea typeface="+mn-ea"/>
                <a:cs typeface="+mn-cs"/>
              </a:defRPr>
            </a:lvl7pPr>
            <a:lvl8pPr marL="4266987" algn="l" defTabSz="1219140" rtl="0" eaLnBrk="1" latinLnBrk="0" hangingPunct="1">
              <a:defRPr sz="2400" kern="1200">
                <a:solidFill>
                  <a:schemeClr val="tx1"/>
                </a:solidFill>
                <a:latin typeface="+mn-lt"/>
                <a:ea typeface="+mn-ea"/>
                <a:cs typeface="+mn-cs"/>
              </a:defRPr>
            </a:lvl8pPr>
            <a:lvl9pPr marL="4876557" algn="l" defTabSz="1219140" rtl="0" eaLnBrk="1" latinLnBrk="0" hangingPunct="1">
              <a:defRPr sz="2400" kern="1200">
                <a:solidFill>
                  <a:schemeClr val="tx1"/>
                </a:solidFill>
                <a:latin typeface="+mn-lt"/>
                <a:ea typeface="+mn-ea"/>
                <a:cs typeface="+mn-cs"/>
              </a:defRPr>
            </a:lvl9pP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2" name="Rectangle 21">
            <a:hlinkClick r:id="rId3" action="ppaction://hlinksldjump"/>
          </p:cNvPr>
          <p:cNvSpPr>
            <a:spLocks noChangeArrowheads="1"/>
          </p:cNvSpPr>
          <p:nvPr/>
        </p:nvSpPr>
        <p:spPr bwMode="auto">
          <a:xfrm>
            <a:off x="10727180" y="15506"/>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defPPr>
              <a:defRPr lang="zh-CN"/>
            </a:defPPr>
            <a:lvl1pPr marL="0" algn="l" defTabSz="1219140" rtl="0" eaLnBrk="1" latinLnBrk="0" hangingPunct="1">
              <a:defRPr sz="2400" kern="1200">
                <a:solidFill>
                  <a:schemeClr val="tx1"/>
                </a:solidFill>
                <a:latin typeface="+mn-lt"/>
                <a:ea typeface="+mn-ea"/>
                <a:cs typeface="+mn-cs"/>
              </a:defRPr>
            </a:lvl1pPr>
            <a:lvl2pPr marL="609570" algn="l" defTabSz="1219140" rtl="0" eaLnBrk="1" latinLnBrk="0" hangingPunct="1">
              <a:defRPr sz="2400" kern="1200">
                <a:solidFill>
                  <a:schemeClr val="tx1"/>
                </a:solidFill>
                <a:latin typeface="+mn-lt"/>
                <a:ea typeface="+mn-ea"/>
                <a:cs typeface="+mn-cs"/>
              </a:defRPr>
            </a:lvl2pPr>
            <a:lvl3pPr marL="1219140" algn="l" defTabSz="1219140" rtl="0" eaLnBrk="1" latinLnBrk="0" hangingPunct="1">
              <a:defRPr sz="2400" kern="1200">
                <a:solidFill>
                  <a:schemeClr val="tx1"/>
                </a:solidFill>
                <a:latin typeface="+mn-lt"/>
                <a:ea typeface="+mn-ea"/>
                <a:cs typeface="+mn-cs"/>
              </a:defRPr>
            </a:lvl3pPr>
            <a:lvl4pPr marL="1828709" algn="l" defTabSz="1219140" rtl="0" eaLnBrk="1" latinLnBrk="0" hangingPunct="1">
              <a:defRPr sz="2400" kern="1200">
                <a:solidFill>
                  <a:schemeClr val="tx1"/>
                </a:solidFill>
                <a:latin typeface="+mn-lt"/>
                <a:ea typeface="+mn-ea"/>
                <a:cs typeface="+mn-cs"/>
              </a:defRPr>
            </a:lvl4pPr>
            <a:lvl5pPr marL="2438278" algn="l" defTabSz="1219140" rtl="0" eaLnBrk="1" latinLnBrk="0" hangingPunct="1">
              <a:defRPr sz="2400" kern="1200">
                <a:solidFill>
                  <a:schemeClr val="tx1"/>
                </a:solidFill>
                <a:latin typeface="+mn-lt"/>
                <a:ea typeface="+mn-ea"/>
                <a:cs typeface="+mn-cs"/>
              </a:defRPr>
            </a:lvl5pPr>
            <a:lvl6pPr marL="3047848" algn="l" defTabSz="1219140" rtl="0" eaLnBrk="1" latinLnBrk="0" hangingPunct="1">
              <a:defRPr sz="2400" kern="1200">
                <a:solidFill>
                  <a:schemeClr val="tx1"/>
                </a:solidFill>
                <a:latin typeface="+mn-lt"/>
                <a:ea typeface="+mn-ea"/>
                <a:cs typeface="+mn-cs"/>
              </a:defRPr>
            </a:lvl6pPr>
            <a:lvl7pPr marL="3657418" algn="l" defTabSz="1219140" rtl="0" eaLnBrk="1" latinLnBrk="0" hangingPunct="1">
              <a:defRPr sz="2400" kern="1200">
                <a:solidFill>
                  <a:schemeClr val="tx1"/>
                </a:solidFill>
                <a:latin typeface="+mn-lt"/>
                <a:ea typeface="+mn-ea"/>
                <a:cs typeface="+mn-cs"/>
              </a:defRPr>
            </a:lvl7pPr>
            <a:lvl8pPr marL="4266987" algn="l" defTabSz="1219140" rtl="0" eaLnBrk="1" latinLnBrk="0" hangingPunct="1">
              <a:defRPr sz="2400" kern="1200">
                <a:solidFill>
                  <a:schemeClr val="tx1"/>
                </a:solidFill>
                <a:latin typeface="+mn-lt"/>
                <a:ea typeface="+mn-ea"/>
                <a:cs typeface="+mn-cs"/>
              </a:defRPr>
            </a:lvl8pPr>
            <a:lvl9pPr marL="4876557" algn="l" defTabSz="1219140" rtl="0" eaLnBrk="1" latinLnBrk="0" hangingPunct="1">
              <a:defRPr sz="2400" kern="1200">
                <a:solidFill>
                  <a:schemeClr val="tx1"/>
                </a:solidFill>
                <a:latin typeface="+mn-lt"/>
                <a:ea typeface="+mn-ea"/>
                <a:cs typeface="+mn-cs"/>
              </a:defRPr>
            </a:lvl9pP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3" name="Rectangle 21">
            <a:hlinkClick r:id="rId4" action="ppaction://hlinksldjump"/>
          </p:cNvPr>
          <p:cNvSpPr>
            <a:spLocks noChangeArrowheads="1"/>
          </p:cNvSpPr>
          <p:nvPr/>
        </p:nvSpPr>
        <p:spPr bwMode="auto">
          <a:xfrm>
            <a:off x="11205216" y="15506"/>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defPPr>
              <a:defRPr lang="zh-CN"/>
            </a:defPPr>
            <a:lvl1pPr marL="0" algn="l" defTabSz="1219140" rtl="0" eaLnBrk="1" latinLnBrk="0" hangingPunct="1">
              <a:defRPr sz="2400" kern="1200">
                <a:solidFill>
                  <a:schemeClr val="tx1"/>
                </a:solidFill>
                <a:latin typeface="+mn-lt"/>
                <a:ea typeface="+mn-ea"/>
                <a:cs typeface="+mn-cs"/>
              </a:defRPr>
            </a:lvl1pPr>
            <a:lvl2pPr marL="609570" algn="l" defTabSz="1219140" rtl="0" eaLnBrk="1" latinLnBrk="0" hangingPunct="1">
              <a:defRPr sz="2400" kern="1200">
                <a:solidFill>
                  <a:schemeClr val="tx1"/>
                </a:solidFill>
                <a:latin typeface="+mn-lt"/>
                <a:ea typeface="+mn-ea"/>
                <a:cs typeface="+mn-cs"/>
              </a:defRPr>
            </a:lvl2pPr>
            <a:lvl3pPr marL="1219140" algn="l" defTabSz="1219140" rtl="0" eaLnBrk="1" latinLnBrk="0" hangingPunct="1">
              <a:defRPr sz="2400" kern="1200">
                <a:solidFill>
                  <a:schemeClr val="tx1"/>
                </a:solidFill>
                <a:latin typeface="+mn-lt"/>
                <a:ea typeface="+mn-ea"/>
                <a:cs typeface="+mn-cs"/>
              </a:defRPr>
            </a:lvl3pPr>
            <a:lvl4pPr marL="1828709" algn="l" defTabSz="1219140" rtl="0" eaLnBrk="1" latinLnBrk="0" hangingPunct="1">
              <a:defRPr sz="2400" kern="1200">
                <a:solidFill>
                  <a:schemeClr val="tx1"/>
                </a:solidFill>
                <a:latin typeface="+mn-lt"/>
                <a:ea typeface="+mn-ea"/>
                <a:cs typeface="+mn-cs"/>
              </a:defRPr>
            </a:lvl4pPr>
            <a:lvl5pPr marL="2438278" algn="l" defTabSz="1219140" rtl="0" eaLnBrk="1" latinLnBrk="0" hangingPunct="1">
              <a:defRPr sz="2400" kern="1200">
                <a:solidFill>
                  <a:schemeClr val="tx1"/>
                </a:solidFill>
                <a:latin typeface="+mn-lt"/>
                <a:ea typeface="+mn-ea"/>
                <a:cs typeface="+mn-cs"/>
              </a:defRPr>
            </a:lvl5pPr>
            <a:lvl6pPr marL="3047848" algn="l" defTabSz="1219140" rtl="0" eaLnBrk="1" latinLnBrk="0" hangingPunct="1">
              <a:defRPr sz="2400" kern="1200">
                <a:solidFill>
                  <a:schemeClr val="tx1"/>
                </a:solidFill>
                <a:latin typeface="+mn-lt"/>
                <a:ea typeface="+mn-ea"/>
                <a:cs typeface="+mn-cs"/>
              </a:defRPr>
            </a:lvl6pPr>
            <a:lvl7pPr marL="3657418" algn="l" defTabSz="1219140" rtl="0" eaLnBrk="1" latinLnBrk="0" hangingPunct="1">
              <a:defRPr sz="2400" kern="1200">
                <a:solidFill>
                  <a:schemeClr val="tx1"/>
                </a:solidFill>
                <a:latin typeface="+mn-lt"/>
                <a:ea typeface="+mn-ea"/>
                <a:cs typeface="+mn-cs"/>
              </a:defRPr>
            </a:lvl7pPr>
            <a:lvl8pPr marL="4266987" algn="l" defTabSz="1219140" rtl="0" eaLnBrk="1" latinLnBrk="0" hangingPunct="1">
              <a:defRPr sz="2400" kern="1200">
                <a:solidFill>
                  <a:schemeClr val="tx1"/>
                </a:solidFill>
                <a:latin typeface="+mn-lt"/>
                <a:ea typeface="+mn-ea"/>
                <a:cs typeface="+mn-cs"/>
              </a:defRPr>
            </a:lvl8pPr>
            <a:lvl9pPr marL="4876557" algn="l" defTabSz="1219140" rtl="0" eaLnBrk="1" latinLnBrk="0" hangingPunct="1">
              <a:defRPr sz="2400" kern="1200">
                <a:solidFill>
                  <a:schemeClr val="tx1"/>
                </a:solidFill>
                <a:latin typeface="+mn-lt"/>
                <a:ea typeface="+mn-ea"/>
                <a:cs typeface="+mn-cs"/>
              </a:defRPr>
            </a:lvl9pP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4" name="Rectangle 21">
            <a:hlinkClick r:id="rId5" action="ppaction://hlinksldjump"/>
          </p:cNvPr>
          <p:cNvSpPr>
            <a:spLocks noChangeArrowheads="1"/>
          </p:cNvSpPr>
          <p:nvPr/>
        </p:nvSpPr>
        <p:spPr bwMode="auto">
          <a:xfrm>
            <a:off x="11659110" y="15506"/>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defPPr>
              <a:defRPr lang="zh-CN"/>
            </a:defPPr>
            <a:lvl1pPr marL="0" algn="l" defTabSz="1219140" rtl="0" eaLnBrk="1" latinLnBrk="0" hangingPunct="1">
              <a:defRPr sz="2400" kern="1200">
                <a:solidFill>
                  <a:schemeClr val="tx1"/>
                </a:solidFill>
                <a:latin typeface="+mn-lt"/>
                <a:ea typeface="+mn-ea"/>
                <a:cs typeface="+mn-cs"/>
              </a:defRPr>
            </a:lvl1pPr>
            <a:lvl2pPr marL="609570" algn="l" defTabSz="1219140" rtl="0" eaLnBrk="1" latinLnBrk="0" hangingPunct="1">
              <a:defRPr sz="2400" kern="1200">
                <a:solidFill>
                  <a:schemeClr val="tx1"/>
                </a:solidFill>
                <a:latin typeface="+mn-lt"/>
                <a:ea typeface="+mn-ea"/>
                <a:cs typeface="+mn-cs"/>
              </a:defRPr>
            </a:lvl2pPr>
            <a:lvl3pPr marL="1219140" algn="l" defTabSz="1219140" rtl="0" eaLnBrk="1" latinLnBrk="0" hangingPunct="1">
              <a:defRPr sz="2400" kern="1200">
                <a:solidFill>
                  <a:schemeClr val="tx1"/>
                </a:solidFill>
                <a:latin typeface="+mn-lt"/>
                <a:ea typeface="+mn-ea"/>
                <a:cs typeface="+mn-cs"/>
              </a:defRPr>
            </a:lvl3pPr>
            <a:lvl4pPr marL="1828709" algn="l" defTabSz="1219140" rtl="0" eaLnBrk="1" latinLnBrk="0" hangingPunct="1">
              <a:defRPr sz="2400" kern="1200">
                <a:solidFill>
                  <a:schemeClr val="tx1"/>
                </a:solidFill>
                <a:latin typeface="+mn-lt"/>
                <a:ea typeface="+mn-ea"/>
                <a:cs typeface="+mn-cs"/>
              </a:defRPr>
            </a:lvl4pPr>
            <a:lvl5pPr marL="2438278" algn="l" defTabSz="1219140" rtl="0" eaLnBrk="1" latinLnBrk="0" hangingPunct="1">
              <a:defRPr sz="2400" kern="1200">
                <a:solidFill>
                  <a:schemeClr val="tx1"/>
                </a:solidFill>
                <a:latin typeface="+mn-lt"/>
                <a:ea typeface="+mn-ea"/>
                <a:cs typeface="+mn-cs"/>
              </a:defRPr>
            </a:lvl5pPr>
            <a:lvl6pPr marL="3047848" algn="l" defTabSz="1219140" rtl="0" eaLnBrk="1" latinLnBrk="0" hangingPunct="1">
              <a:defRPr sz="2400" kern="1200">
                <a:solidFill>
                  <a:schemeClr val="tx1"/>
                </a:solidFill>
                <a:latin typeface="+mn-lt"/>
                <a:ea typeface="+mn-ea"/>
                <a:cs typeface="+mn-cs"/>
              </a:defRPr>
            </a:lvl6pPr>
            <a:lvl7pPr marL="3657418" algn="l" defTabSz="1219140" rtl="0" eaLnBrk="1" latinLnBrk="0" hangingPunct="1">
              <a:defRPr sz="2400" kern="1200">
                <a:solidFill>
                  <a:schemeClr val="tx1"/>
                </a:solidFill>
                <a:latin typeface="+mn-lt"/>
                <a:ea typeface="+mn-ea"/>
                <a:cs typeface="+mn-cs"/>
              </a:defRPr>
            </a:lvl7pPr>
            <a:lvl8pPr marL="4266987" algn="l" defTabSz="1219140" rtl="0" eaLnBrk="1" latinLnBrk="0" hangingPunct="1">
              <a:defRPr sz="2400" kern="1200">
                <a:solidFill>
                  <a:schemeClr val="tx1"/>
                </a:solidFill>
                <a:latin typeface="+mn-lt"/>
                <a:ea typeface="+mn-ea"/>
                <a:cs typeface="+mn-cs"/>
              </a:defRPr>
            </a:lvl8pPr>
            <a:lvl9pPr marL="4876557" algn="l" defTabSz="1219140" rtl="0" eaLnBrk="1" latinLnBrk="0" hangingPunct="1">
              <a:defRPr sz="2400" kern="1200">
                <a:solidFill>
                  <a:schemeClr val="tx1"/>
                </a:solidFill>
                <a:latin typeface="+mn-lt"/>
                <a:ea typeface="+mn-ea"/>
                <a:cs typeface="+mn-cs"/>
              </a:defRPr>
            </a:lvl9pP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5" name="矩形 14"/>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1237669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xEl>
                                              <p:pRg st="5" end="5"/>
                                            </p:txEl>
                                          </p:spTgt>
                                        </p:tgtEl>
                                        <p:attrNameLst>
                                          <p:attrName>style.visibility</p:attrName>
                                        </p:attrNameLst>
                                      </p:cBhvr>
                                      <p:to>
                                        <p:strVal val="visible"/>
                                      </p:to>
                                    </p:set>
                                    <p:animEffect transition="in" filter="blinds(horizontal)">
                                      <p:cBhvr>
                                        <p:cTn id="7" dur="500"/>
                                        <p:tgtEl>
                                          <p:spTgt spid="4">
                                            <p:txEl>
                                              <p:pRg st="5" end="5"/>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66956" y="558491"/>
            <a:ext cx="11458743" cy="1333931"/>
          </a:xfrm>
          <a:prstGeom prst="rect">
            <a:avLst/>
          </a:prstGeom>
        </p:spPr>
        <p:txBody>
          <a:bodyPr wrap="square" lIns="121898" tIns="60948" rIns="121898" bIns="60948">
            <a:spAutoFit/>
          </a:bodyPr>
          <a:lstStyle/>
          <a:p>
            <a:pPr algn="just">
              <a:lnSpc>
                <a:spcPct val="150000"/>
              </a:lnSpc>
              <a:tabLst>
                <a:tab pos="1890395" algn="l"/>
              </a:tabLst>
            </a:pPr>
            <a:r>
              <a:rPr lang="zh-CN" altLang="zh-CN" sz="2800" b="1" kern="100" dirty="0">
                <a:solidFill>
                  <a:srgbClr val="0000FF"/>
                </a:solidFill>
                <a:latin typeface="Times New Roman"/>
                <a:cs typeface="Times New Roman"/>
              </a:rPr>
              <a:t>题组二　物质分离、提纯装置的识别</a:t>
            </a:r>
          </a:p>
          <a:p>
            <a:pPr algn="just">
              <a:lnSpc>
                <a:spcPct val="150000"/>
              </a:lnSpc>
              <a:spcAft>
                <a:spcPts val="0"/>
              </a:spcAft>
              <a:tabLst>
                <a:tab pos="1890395" algn="l"/>
              </a:tabLst>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下列有关实验装置进行的相应实验，能达到实验目的的是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effectLst/>
              <a:latin typeface="宋体"/>
              <a:cs typeface="Courier New"/>
            </a:endParaRPr>
          </a:p>
        </p:txBody>
      </p:sp>
      <p:pic>
        <p:nvPicPr>
          <p:cNvPr id="169986" name="Picture 2" descr="HX101"/>
          <p:cNvPicPr>
            <a:picLocks noChangeAspect="1" noChangeArrowheads="1"/>
          </p:cNvPicPr>
          <p:nvPr/>
        </p:nvPicPr>
        <p:blipFill rotWithShape="1">
          <a:blip r:embed="rId2">
            <a:extLst>
              <a:ext uri="{28A0092B-C50C-407E-A947-70E740481C1C}">
                <a14:useLocalDpi xmlns:a14="http://schemas.microsoft.com/office/drawing/2010/main" val="0"/>
              </a:ext>
            </a:extLst>
          </a:blip>
          <a:srcRect r="71494"/>
          <a:stretch/>
        </p:blipFill>
        <p:spPr bwMode="auto">
          <a:xfrm>
            <a:off x="558819" y="2070659"/>
            <a:ext cx="1900571" cy="37457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9987" name="Picture 3" descr="HX102"/>
          <p:cNvPicPr>
            <a:picLocks noChangeAspect="1" noChangeArrowheads="1"/>
          </p:cNvPicPr>
          <p:nvPr/>
        </p:nvPicPr>
        <p:blipFill rotWithShape="1">
          <a:blip r:embed="rId3">
            <a:extLst>
              <a:ext uri="{28A0092B-C50C-407E-A947-70E740481C1C}">
                <a14:useLocalDpi xmlns:a14="http://schemas.microsoft.com/office/drawing/2010/main" val="0"/>
              </a:ext>
            </a:extLst>
          </a:blip>
          <a:srcRect r="70151"/>
          <a:stretch/>
        </p:blipFill>
        <p:spPr bwMode="auto">
          <a:xfrm>
            <a:off x="6534955" y="2097835"/>
            <a:ext cx="1990088" cy="3718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2" descr="HX101"/>
          <p:cNvPicPr>
            <a:picLocks noChangeAspect="1" noChangeArrowheads="1"/>
          </p:cNvPicPr>
          <p:nvPr/>
        </p:nvPicPr>
        <p:blipFill rotWithShape="1">
          <a:blip r:embed="rId2">
            <a:extLst>
              <a:ext uri="{28A0092B-C50C-407E-A947-70E740481C1C}">
                <a14:useLocalDpi xmlns:a14="http://schemas.microsoft.com/office/drawing/2010/main" val="0"/>
              </a:ext>
            </a:extLst>
          </a:blip>
          <a:srcRect l="47976"/>
          <a:stretch/>
        </p:blipFill>
        <p:spPr bwMode="auto">
          <a:xfrm>
            <a:off x="2762922" y="2070659"/>
            <a:ext cx="3468501" cy="37457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3" descr="HX102"/>
          <p:cNvPicPr>
            <a:picLocks noChangeAspect="1" noChangeArrowheads="1"/>
          </p:cNvPicPr>
          <p:nvPr/>
        </p:nvPicPr>
        <p:blipFill rotWithShape="1">
          <a:blip r:embed="rId3">
            <a:extLst>
              <a:ext uri="{28A0092B-C50C-407E-A947-70E740481C1C}">
                <a14:useLocalDpi xmlns:a14="http://schemas.microsoft.com/office/drawing/2010/main" val="0"/>
              </a:ext>
            </a:extLst>
          </a:blip>
          <a:srcRect l="53799" r="11769"/>
          <a:stretch/>
        </p:blipFill>
        <p:spPr bwMode="auto">
          <a:xfrm>
            <a:off x="8828576" y="2097835"/>
            <a:ext cx="2295615" cy="3718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21">
            <a:hlinkClick r:id="rId4" action="ppaction://hlinksldjump"/>
          </p:cNvPr>
          <p:cNvSpPr>
            <a:spLocks noChangeArrowheads="1"/>
          </p:cNvSpPr>
          <p:nvPr/>
        </p:nvSpPr>
        <p:spPr bwMode="auto">
          <a:xfrm>
            <a:off x="10225002" y="15506"/>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defPPr>
              <a:defRPr lang="zh-CN"/>
            </a:defPPr>
            <a:lvl1pPr marL="0" algn="l" defTabSz="1219140" rtl="0" eaLnBrk="1" latinLnBrk="0" hangingPunct="1">
              <a:defRPr sz="2400" kern="1200">
                <a:solidFill>
                  <a:schemeClr val="tx1"/>
                </a:solidFill>
                <a:latin typeface="+mn-lt"/>
                <a:ea typeface="+mn-ea"/>
                <a:cs typeface="+mn-cs"/>
              </a:defRPr>
            </a:lvl1pPr>
            <a:lvl2pPr marL="609570" algn="l" defTabSz="1219140" rtl="0" eaLnBrk="1" latinLnBrk="0" hangingPunct="1">
              <a:defRPr sz="2400" kern="1200">
                <a:solidFill>
                  <a:schemeClr val="tx1"/>
                </a:solidFill>
                <a:latin typeface="+mn-lt"/>
                <a:ea typeface="+mn-ea"/>
                <a:cs typeface="+mn-cs"/>
              </a:defRPr>
            </a:lvl2pPr>
            <a:lvl3pPr marL="1219140" algn="l" defTabSz="1219140" rtl="0" eaLnBrk="1" latinLnBrk="0" hangingPunct="1">
              <a:defRPr sz="2400" kern="1200">
                <a:solidFill>
                  <a:schemeClr val="tx1"/>
                </a:solidFill>
                <a:latin typeface="+mn-lt"/>
                <a:ea typeface="+mn-ea"/>
                <a:cs typeface="+mn-cs"/>
              </a:defRPr>
            </a:lvl3pPr>
            <a:lvl4pPr marL="1828709" algn="l" defTabSz="1219140" rtl="0" eaLnBrk="1" latinLnBrk="0" hangingPunct="1">
              <a:defRPr sz="2400" kern="1200">
                <a:solidFill>
                  <a:schemeClr val="tx1"/>
                </a:solidFill>
                <a:latin typeface="+mn-lt"/>
                <a:ea typeface="+mn-ea"/>
                <a:cs typeface="+mn-cs"/>
              </a:defRPr>
            </a:lvl4pPr>
            <a:lvl5pPr marL="2438278" algn="l" defTabSz="1219140" rtl="0" eaLnBrk="1" latinLnBrk="0" hangingPunct="1">
              <a:defRPr sz="2400" kern="1200">
                <a:solidFill>
                  <a:schemeClr val="tx1"/>
                </a:solidFill>
                <a:latin typeface="+mn-lt"/>
                <a:ea typeface="+mn-ea"/>
                <a:cs typeface="+mn-cs"/>
              </a:defRPr>
            </a:lvl5pPr>
            <a:lvl6pPr marL="3047848" algn="l" defTabSz="1219140" rtl="0" eaLnBrk="1" latinLnBrk="0" hangingPunct="1">
              <a:defRPr sz="2400" kern="1200">
                <a:solidFill>
                  <a:schemeClr val="tx1"/>
                </a:solidFill>
                <a:latin typeface="+mn-lt"/>
                <a:ea typeface="+mn-ea"/>
                <a:cs typeface="+mn-cs"/>
              </a:defRPr>
            </a:lvl6pPr>
            <a:lvl7pPr marL="3657418" algn="l" defTabSz="1219140" rtl="0" eaLnBrk="1" latinLnBrk="0" hangingPunct="1">
              <a:defRPr sz="2400" kern="1200">
                <a:solidFill>
                  <a:schemeClr val="tx1"/>
                </a:solidFill>
                <a:latin typeface="+mn-lt"/>
                <a:ea typeface="+mn-ea"/>
                <a:cs typeface="+mn-cs"/>
              </a:defRPr>
            </a:lvl7pPr>
            <a:lvl8pPr marL="4266987" algn="l" defTabSz="1219140" rtl="0" eaLnBrk="1" latinLnBrk="0" hangingPunct="1">
              <a:defRPr sz="2400" kern="1200">
                <a:solidFill>
                  <a:schemeClr val="tx1"/>
                </a:solidFill>
                <a:latin typeface="+mn-lt"/>
                <a:ea typeface="+mn-ea"/>
                <a:cs typeface="+mn-cs"/>
              </a:defRPr>
            </a:lvl8pPr>
            <a:lvl9pPr marL="4876557" algn="l" defTabSz="1219140" rtl="0" eaLnBrk="1" latinLnBrk="0" hangingPunct="1">
              <a:defRPr sz="2400" kern="1200">
                <a:solidFill>
                  <a:schemeClr val="tx1"/>
                </a:solidFill>
                <a:latin typeface="+mn-lt"/>
                <a:ea typeface="+mn-ea"/>
                <a:cs typeface="+mn-cs"/>
              </a:defRPr>
            </a:lvl9pP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3" name="Rectangle 21">
            <a:hlinkClick r:id="rId5" action="ppaction://hlinksldjump"/>
          </p:cNvPr>
          <p:cNvSpPr>
            <a:spLocks noChangeArrowheads="1"/>
          </p:cNvSpPr>
          <p:nvPr/>
        </p:nvSpPr>
        <p:spPr bwMode="auto">
          <a:xfrm>
            <a:off x="10727180" y="15506"/>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defPPr>
              <a:defRPr lang="zh-CN"/>
            </a:defPPr>
            <a:lvl1pPr marL="0" algn="l" defTabSz="1219140" rtl="0" eaLnBrk="1" latinLnBrk="0" hangingPunct="1">
              <a:defRPr sz="2400" kern="1200">
                <a:solidFill>
                  <a:schemeClr val="tx1"/>
                </a:solidFill>
                <a:latin typeface="+mn-lt"/>
                <a:ea typeface="+mn-ea"/>
                <a:cs typeface="+mn-cs"/>
              </a:defRPr>
            </a:lvl1pPr>
            <a:lvl2pPr marL="609570" algn="l" defTabSz="1219140" rtl="0" eaLnBrk="1" latinLnBrk="0" hangingPunct="1">
              <a:defRPr sz="2400" kern="1200">
                <a:solidFill>
                  <a:schemeClr val="tx1"/>
                </a:solidFill>
                <a:latin typeface="+mn-lt"/>
                <a:ea typeface="+mn-ea"/>
                <a:cs typeface="+mn-cs"/>
              </a:defRPr>
            </a:lvl2pPr>
            <a:lvl3pPr marL="1219140" algn="l" defTabSz="1219140" rtl="0" eaLnBrk="1" latinLnBrk="0" hangingPunct="1">
              <a:defRPr sz="2400" kern="1200">
                <a:solidFill>
                  <a:schemeClr val="tx1"/>
                </a:solidFill>
                <a:latin typeface="+mn-lt"/>
                <a:ea typeface="+mn-ea"/>
                <a:cs typeface="+mn-cs"/>
              </a:defRPr>
            </a:lvl3pPr>
            <a:lvl4pPr marL="1828709" algn="l" defTabSz="1219140" rtl="0" eaLnBrk="1" latinLnBrk="0" hangingPunct="1">
              <a:defRPr sz="2400" kern="1200">
                <a:solidFill>
                  <a:schemeClr val="tx1"/>
                </a:solidFill>
                <a:latin typeface="+mn-lt"/>
                <a:ea typeface="+mn-ea"/>
                <a:cs typeface="+mn-cs"/>
              </a:defRPr>
            </a:lvl4pPr>
            <a:lvl5pPr marL="2438278" algn="l" defTabSz="1219140" rtl="0" eaLnBrk="1" latinLnBrk="0" hangingPunct="1">
              <a:defRPr sz="2400" kern="1200">
                <a:solidFill>
                  <a:schemeClr val="tx1"/>
                </a:solidFill>
                <a:latin typeface="+mn-lt"/>
                <a:ea typeface="+mn-ea"/>
                <a:cs typeface="+mn-cs"/>
              </a:defRPr>
            </a:lvl5pPr>
            <a:lvl6pPr marL="3047848" algn="l" defTabSz="1219140" rtl="0" eaLnBrk="1" latinLnBrk="0" hangingPunct="1">
              <a:defRPr sz="2400" kern="1200">
                <a:solidFill>
                  <a:schemeClr val="tx1"/>
                </a:solidFill>
                <a:latin typeface="+mn-lt"/>
                <a:ea typeface="+mn-ea"/>
                <a:cs typeface="+mn-cs"/>
              </a:defRPr>
            </a:lvl6pPr>
            <a:lvl7pPr marL="3657418" algn="l" defTabSz="1219140" rtl="0" eaLnBrk="1" latinLnBrk="0" hangingPunct="1">
              <a:defRPr sz="2400" kern="1200">
                <a:solidFill>
                  <a:schemeClr val="tx1"/>
                </a:solidFill>
                <a:latin typeface="+mn-lt"/>
                <a:ea typeface="+mn-ea"/>
                <a:cs typeface="+mn-cs"/>
              </a:defRPr>
            </a:lvl7pPr>
            <a:lvl8pPr marL="4266987" algn="l" defTabSz="1219140" rtl="0" eaLnBrk="1" latinLnBrk="0" hangingPunct="1">
              <a:defRPr sz="2400" kern="1200">
                <a:solidFill>
                  <a:schemeClr val="tx1"/>
                </a:solidFill>
                <a:latin typeface="+mn-lt"/>
                <a:ea typeface="+mn-ea"/>
                <a:cs typeface="+mn-cs"/>
              </a:defRPr>
            </a:lvl8pPr>
            <a:lvl9pPr marL="4876557" algn="l" defTabSz="1219140" rtl="0" eaLnBrk="1" latinLnBrk="0" hangingPunct="1">
              <a:defRPr sz="2400" kern="1200">
                <a:solidFill>
                  <a:schemeClr val="tx1"/>
                </a:solidFill>
                <a:latin typeface="+mn-lt"/>
                <a:ea typeface="+mn-ea"/>
                <a:cs typeface="+mn-cs"/>
              </a:defRPr>
            </a:lvl9pP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4" name="Rectangle 21">
            <a:hlinkClick r:id="rId6" action="ppaction://hlinksldjump"/>
          </p:cNvPr>
          <p:cNvSpPr>
            <a:spLocks noChangeArrowheads="1"/>
          </p:cNvSpPr>
          <p:nvPr/>
        </p:nvSpPr>
        <p:spPr bwMode="auto">
          <a:xfrm>
            <a:off x="11205216" y="15506"/>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defPPr>
              <a:defRPr lang="zh-CN"/>
            </a:defPPr>
            <a:lvl1pPr marL="0" algn="l" defTabSz="1219140" rtl="0" eaLnBrk="1" latinLnBrk="0" hangingPunct="1">
              <a:defRPr sz="2400" kern="1200">
                <a:solidFill>
                  <a:schemeClr val="tx1"/>
                </a:solidFill>
                <a:latin typeface="+mn-lt"/>
                <a:ea typeface="+mn-ea"/>
                <a:cs typeface="+mn-cs"/>
              </a:defRPr>
            </a:lvl1pPr>
            <a:lvl2pPr marL="609570" algn="l" defTabSz="1219140" rtl="0" eaLnBrk="1" latinLnBrk="0" hangingPunct="1">
              <a:defRPr sz="2400" kern="1200">
                <a:solidFill>
                  <a:schemeClr val="tx1"/>
                </a:solidFill>
                <a:latin typeface="+mn-lt"/>
                <a:ea typeface="+mn-ea"/>
                <a:cs typeface="+mn-cs"/>
              </a:defRPr>
            </a:lvl2pPr>
            <a:lvl3pPr marL="1219140" algn="l" defTabSz="1219140" rtl="0" eaLnBrk="1" latinLnBrk="0" hangingPunct="1">
              <a:defRPr sz="2400" kern="1200">
                <a:solidFill>
                  <a:schemeClr val="tx1"/>
                </a:solidFill>
                <a:latin typeface="+mn-lt"/>
                <a:ea typeface="+mn-ea"/>
                <a:cs typeface="+mn-cs"/>
              </a:defRPr>
            </a:lvl3pPr>
            <a:lvl4pPr marL="1828709" algn="l" defTabSz="1219140" rtl="0" eaLnBrk="1" latinLnBrk="0" hangingPunct="1">
              <a:defRPr sz="2400" kern="1200">
                <a:solidFill>
                  <a:schemeClr val="tx1"/>
                </a:solidFill>
                <a:latin typeface="+mn-lt"/>
                <a:ea typeface="+mn-ea"/>
                <a:cs typeface="+mn-cs"/>
              </a:defRPr>
            </a:lvl4pPr>
            <a:lvl5pPr marL="2438278" algn="l" defTabSz="1219140" rtl="0" eaLnBrk="1" latinLnBrk="0" hangingPunct="1">
              <a:defRPr sz="2400" kern="1200">
                <a:solidFill>
                  <a:schemeClr val="tx1"/>
                </a:solidFill>
                <a:latin typeface="+mn-lt"/>
                <a:ea typeface="+mn-ea"/>
                <a:cs typeface="+mn-cs"/>
              </a:defRPr>
            </a:lvl5pPr>
            <a:lvl6pPr marL="3047848" algn="l" defTabSz="1219140" rtl="0" eaLnBrk="1" latinLnBrk="0" hangingPunct="1">
              <a:defRPr sz="2400" kern="1200">
                <a:solidFill>
                  <a:schemeClr val="tx1"/>
                </a:solidFill>
                <a:latin typeface="+mn-lt"/>
                <a:ea typeface="+mn-ea"/>
                <a:cs typeface="+mn-cs"/>
              </a:defRPr>
            </a:lvl6pPr>
            <a:lvl7pPr marL="3657418" algn="l" defTabSz="1219140" rtl="0" eaLnBrk="1" latinLnBrk="0" hangingPunct="1">
              <a:defRPr sz="2400" kern="1200">
                <a:solidFill>
                  <a:schemeClr val="tx1"/>
                </a:solidFill>
                <a:latin typeface="+mn-lt"/>
                <a:ea typeface="+mn-ea"/>
                <a:cs typeface="+mn-cs"/>
              </a:defRPr>
            </a:lvl7pPr>
            <a:lvl8pPr marL="4266987" algn="l" defTabSz="1219140" rtl="0" eaLnBrk="1" latinLnBrk="0" hangingPunct="1">
              <a:defRPr sz="2400" kern="1200">
                <a:solidFill>
                  <a:schemeClr val="tx1"/>
                </a:solidFill>
                <a:latin typeface="+mn-lt"/>
                <a:ea typeface="+mn-ea"/>
                <a:cs typeface="+mn-cs"/>
              </a:defRPr>
            </a:lvl8pPr>
            <a:lvl9pPr marL="4876557" algn="l" defTabSz="1219140" rtl="0" eaLnBrk="1" latinLnBrk="0" hangingPunct="1">
              <a:defRPr sz="2400" kern="1200">
                <a:solidFill>
                  <a:schemeClr val="tx1"/>
                </a:solidFill>
                <a:latin typeface="+mn-lt"/>
                <a:ea typeface="+mn-ea"/>
                <a:cs typeface="+mn-cs"/>
              </a:defRPr>
            </a:lvl9pP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5" name="Rectangle 21">
            <a:hlinkClick r:id="rId7" action="ppaction://hlinksldjump"/>
          </p:cNvPr>
          <p:cNvSpPr>
            <a:spLocks noChangeArrowheads="1"/>
          </p:cNvSpPr>
          <p:nvPr/>
        </p:nvSpPr>
        <p:spPr bwMode="auto">
          <a:xfrm>
            <a:off x="11659110" y="15506"/>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defPPr>
              <a:defRPr lang="zh-CN"/>
            </a:defPPr>
            <a:lvl1pPr marL="0" algn="l" defTabSz="1219140" rtl="0" eaLnBrk="1" latinLnBrk="0" hangingPunct="1">
              <a:defRPr sz="2400" kern="1200">
                <a:solidFill>
                  <a:schemeClr val="tx1"/>
                </a:solidFill>
                <a:latin typeface="+mn-lt"/>
                <a:ea typeface="+mn-ea"/>
                <a:cs typeface="+mn-cs"/>
              </a:defRPr>
            </a:lvl1pPr>
            <a:lvl2pPr marL="609570" algn="l" defTabSz="1219140" rtl="0" eaLnBrk="1" latinLnBrk="0" hangingPunct="1">
              <a:defRPr sz="2400" kern="1200">
                <a:solidFill>
                  <a:schemeClr val="tx1"/>
                </a:solidFill>
                <a:latin typeface="+mn-lt"/>
                <a:ea typeface="+mn-ea"/>
                <a:cs typeface="+mn-cs"/>
              </a:defRPr>
            </a:lvl2pPr>
            <a:lvl3pPr marL="1219140" algn="l" defTabSz="1219140" rtl="0" eaLnBrk="1" latinLnBrk="0" hangingPunct="1">
              <a:defRPr sz="2400" kern="1200">
                <a:solidFill>
                  <a:schemeClr val="tx1"/>
                </a:solidFill>
                <a:latin typeface="+mn-lt"/>
                <a:ea typeface="+mn-ea"/>
                <a:cs typeface="+mn-cs"/>
              </a:defRPr>
            </a:lvl3pPr>
            <a:lvl4pPr marL="1828709" algn="l" defTabSz="1219140" rtl="0" eaLnBrk="1" latinLnBrk="0" hangingPunct="1">
              <a:defRPr sz="2400" kern="1200">
                <a:solidFill>
                  <a:schemeClr val="tx1"/>
                </a:solidFill>
                <a:latin typeface="+mn-lt"/>
                <a:ea typeface="+mn-ea"/>
                <a:cs typeface="+mn-cs"/>
              </a:defRPr>
            </a:lvl4pPr>
            <a:lvl5pPr marL="2438278" algn="l" defTabSz="1219140" rtl="0" eaLnBrk="1" latinLnBrk="0" hangingPunct="1">
              <a:defRPr sz="2400" kern="1200">
                <a:solidFill>
                  <a:schemeClr val="tx1"/>
                </a:solidFill>
                <a:latin typeface="+mn-lt"/>
                <a:ea typeface="+mn-ea"/>
                <a:cs typeface="+mn-cs"/>
              </a:defRPr>
            </a:lvl5pPr>
            <a:lvl6pPr marL="3047848" algn="l" defTabSz="1219140" rtl="0" eaLnBrk="1" latinLnBrk="0" hangingPunct="1">
              <a:defRPr sz="2400" kern="1200">
                <a:solidFill>
                  <a:schemeClr val="tx1"/>
                </a:solidFill>
                <a:latin typeface="+mn-lt"/>
                <a:ea typeface="+mn-ea"/>
                <a:cs typeface="+mn-cs"/>
              </a:defRPr>
            </a:lvl6pPr>
            <a:lvl7pPr marL="3657418" algn="l" defTabSz="1219140" rtl="0" eaLnBrk="1" latinLnBrk="0" hangingPunct="1">
              <a:defRPr sz="2400" kern="1200">
                <a:solidFill>
                  <a:schemeClr val="tx1"/>
                </a:solidFill>
                <a:latin typeface="+mn-lt"/>
                <a:ea typeface="+mn-ea"/>
                <a:cs typeface="+mn-cs"/>
              </a:defRPr>
            </a:lvl7pPr>
            <a:lvl8pPr marL="4266987" algn="l" defTabSz="1219140" rtl="0" eaLnBrk="1" latinLnBrk="0" hangingPunct="1">
              <a:defRPr sz="2400" kern="1200">
                <a:solidFill>
                  <a:schemeClr val="tx1"/>
                </a:solidFill>
                <a:latin typeface="+mn-lt"/>
                <a:ea typeface="+mn-ea"/>
                <a:cs typeface="+mn-cs"/>
              </a:defRPr>
            </a:lvl8pPr>
            <a:lvl9pPr marL="4876557" algn="l" defTabSz="1219140" rtl="0" eaLnBrk="1" latinLnBrk="0" hangingPunct="1">
              <a:defRPr sz="2400" kern="1200">
                <a:solidFill>
                  <a:schemeClr val="tx1"/>
                </a:solidFill>
                <a:latin typeface="+mn-lt"/>
                <a:ea typeface="+mn-ea"/>
                <a:cs typeface="+mn-cs"/>
              </a:defRPr>
            </a:lvl9pP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Tree>
    <p:extLst>
      <p:ext uri="{BB962C8B-B14F-4D97-AF65-F5344CB8AC3E}">
        <p14:creationId xmlns:p14="http://schemas.microsoft.com/office/powerpoint/2010/main" val="189113465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334566" y="549474"/>
            <a:ext cx="11388152" cy="3434506"/>
          </a:xfrm>
          <a:prstGeom prst="rect">
            <a:avLst/>
          </a:prstGeom>
        </p:spPr>
        <p:txBody>
          <a:bodyPr wrap="square" lIns="121898" tIns="60948" rIns="121898" bIns="60948">
            <a:spAutoFit/>
          </a:bodyPr>
          <a:lstStyle/>
          <a:p>
            <a:pPr algn="just">
              <a:lnSpc>
                <a:spcPct val="200000"/>
              </a:lnSpc>
              <a:spcAft>
                <a:spcPts val="0"/>
              </a:spcAft>
              <a:tabLst>
                <a:tab pos="1890395" algn="l"/>
              </a:tabLs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利用图</a:t>
            </a: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装置可从氯化铁溶液中直接蒸发结晶获得氯化铁晶体</a:t>
            </a:r>
            <a:endParaRPr lang="zh-CN" altLang="zh-CN" sz="2800" kern="100" dirty="0">
              <a:latin typeface="宋体"/>
              <a:cs typeface="Courier New"/>
            </a:endParaRPr>
          </a:p>
          <a:p>
            <a:pPr algn="just">
              <a:lnSpc>
                <a:spcPct val="200000"/>
              </a:lnSpc>
              <a:spcAft>
                <a:spcPts val="0"/>
              </a:spcAft>
              <a:tabLst>
                <a:tab pos="1890395" algn="l"/>
              </a:tabLst>
            </a:pP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利用图</a:t>
            </a: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装置可分离石油，得到汽油、煤油和柴油等各种馏分</a:t>
            </a:r>
            <a:endParaRPr lang="zh-CN" altLang="zh-CN" sz="2800" kern="100" dirty="0">
              <a:latin typeface="宋体"/>
              <a:cs typeface="Courier New"/>
            </a:endParaRPr>
          </a:p>
          <a:p>
            <a:pPr algn="just">
              <a:lnSpc>
                <a:spcPct val="200000"/>
              </a:lnSpc>
              <a:spcAft>
                <a:spcPts val="0"/>
              </a:spcAft>
              <a:tabLst>
                <a:tab pos="1890395" algn="l"/>
              </a:tabLs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利用图</a:t>
            </a: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装置可分离</a:t>
            </a:r>
            <a:r>
              <a:rPr lang="en-US" altLang="zh-CN" sz="2800" kern="100" dirty="0">
                <a:latin typeface="Times New Roman"/>
                <a:ea typeface="华文细黑"/>
                <a:cs typeface="Courier New"/>
              </a:rPr>
              <a:t>CH</a:t>
            </a:r>
            <a:r>
              <a:rPr lang="en-US" altLang="zh-CN" sz="2800" kern="100" baseline="-25000" dirty="0">
                <a:latin typeface="Times New Roman"/>
                <a:ea typeface="华文细黑"/>
                <a:cs typeface="Courier New"/>
              </a:rPr>
              <a:t>3</a:t>
            </a:r>
            <a:r>
              <a:rPr lang="en-US" altLang="zh-CN" sz="2800" kern="100" dirty="0">
                <a:latin typeface="Times New Roman"/>
                <a:ea typeface="华文细黑"/>
                <a:cs typeface="Courier New"/>
              </a:rPr>
              <a:t>CH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OH</a:t>
            </a:r>
            <a:r>
              <a:rPr lang="zh-CN" altLang="zh-CN" sz="2800" kern="100" dirty="0">
                <a:latin typeface="Times New Roman"/>
                <a:ea typeface="华文细黑"/>
                <a:cs typeface="Times New Roman"/>
              </a:rPr>
              <a:t>和</a:t>
            </a:r>
            <a:r>
              <a:rPr lang="en-US" altLang="zh-CN" sz="2800" kern="100" dirty="0">
                <a:latin typeface="Times New Roman"/>
                <a:ea typeface="华文细黑"/>
                <a:cs typeface="Courier New"/>
              </a:rPr>
              <a:t>CH</a:t>
            </a:r>
            <a:r>
              <a:rPr lang="en-US" altLang="zh-CN" sz="2800" kern="100" baseline="-25000" dirty="0">
                <a:latin typeface="Times New Roman"/>
                <a:ea typeface="华文细黑"/>
                <a:cs typeface="Courier New"/>
              </a:rPr>
              <a:t>3</a:t>
            </a:r>
            <a:r>
              <a:rPr lang="en-US" altLang="zh-CN" sz="2800" kern="100" dirty="0">
                <a:latin typeface="Times New Roman"/>
                <a:ea typeface="华文细黑"/>
                <a:cs typeface="Courier New"/>
              </a:rPr>
              <a:t>COOC</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5</a:t>
            </a:r>
            <a:endParaRPr lang="zh-CN" altLang="zh-CN" sz="2800" kern="100" dirty="0">
              <a:latin typeface="宋体"/>
              <a:cs typeface="Courier New"/>
            </a:endParaRPr>
          </a:p>
          <a:p>
            <a:pPr algn="just">
              <a:lnSpc>
                <a:spcPct val="200000"/>
              </a:lnSpc>
              <a:spcAft>
                <a:spcPts val="0"/>
              </a:spcAft>
              <a:tabLst>
                <a:tab pos="1890395" algn="l"/>
              </a:tabLst>
            </a:pP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利用图</a:t>
            </a:r>
            <a:r>
              <a:rPr lang="en-US" altLang="zh-CN" sz="2800" kern="100" dirty="0">
                <a:latin typeface="Times New Roman"/>
                <a:ea typeface="华文细黑"/>
                <a:cs typeface="Courier New"/>
              </a:rPr>
              <a:t>4</a:t>
            </a:r>
            <a:r>
              <a:rPr lang="zh-CN" altLang="zh-CN" sz="2800" kern="100" dirty="0">
                <a:latin typeface="Times New Roman"/>
                <a:ea typeface="华文细黑"/>
                <a:cs typeface="Times New Roman"/>
              </a:rPr>
              <a:t>和图</a:t>
            </a: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可进行粗盐</a:t>
            </a:r>
            <a:r>
              <a:rPr lang="zh-CN" altLang="zh-CN" sz="2800" kern="100" dirty="0" smtClean="0">
                <a:latin typeface="Times New Roman"/>
                <a:ea typeface="华文细黑"/>
                <a:cs typeface="Times New Roman"/>
              </a:rPr>
              <a:t>提纯</a:t>
            </a:r>
            <a:endParaRPr lang="zh-CN" altLang="zh-CN" sz="2800" kern="100" dirty="0">
              <a:latin typeface="宋体"/>
              <a:cs typeface="Courier New"/>
            </a:endParaRPr>
          </a:p>
        </p:txBody>
      </p:sp>
      <p:sp>
        <p:nvSpPr>
          <p:cNvPr id="11" name="Rectangle 21">
            <a:hlinkClick r:id="rId2" action="ppaction://hlinksldjump"/>
          </p:cNvPr>
          <p:cNvSpPr>
            <a:spLocks noChangeArrowheads="1"/>
          </p:cNvSpPr>
          <p:nvPr/>
        </p:nvSpPr>
        <p:spPr bwMode="auto">
          <a:xfrm>
            <a:off x="10225002" y="15506"/>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defPPr>
              <a:defRPr lang="zh-CN"/>
            </a:defPPr>
            <a:lvl1pPr marL="0" algn="l" defTabSz="1219140" rtl="0" eaLnBrk="1" latinLnBrk="0" hangingPunct="1">
              <a:defRPr sz="2400" kern="1200">
                <a:solidFill>
                  <a:schemeClr val="tx1"/>
                </a:solidFill>
                <a:latin typeface="+mn-lt"/>
                <a:ea typeface="+mn-ea"/>
                <a:cs typeface="+mn-cs"/>
              </a:defRPr>
            </a:lvl1pPr>
            <a:lvl2pPr marL="609570" algn="l" defTabSz="1219140" rtl="0" eaLnBrk="1" latinLnBrk="0" hangingPunct="1">
              <a:defRPr sz="2400" kern="1200">
                <a:solidFill>
                  <a:schemeClr val="tx1"/>
                </a:solidFill>
                <a:latin typeface="+mn-lt"/>
                <a:ea typeface="+mn-ea"/>
                <a:cs typeface="+mn-cs"/>
              </a:defRPr>
            </a:lvl2pPr>
            <a:lvl3pPr marL="1219140" algn="l" defTabSz="1219140" rtl="0" eaLnBrk="1" latinLnBrk="0" hangingPunct="1">
              <a:defRPr sz="2400" kern="1200">
                <a:solidFill>
                  <a:schemeClr val="tx1"/>
                </a:solidFill>
                <a:latin typeface="+mn-lt"/>
                <a:ea typeface="+mn-ea"/>
                <a:cs typeface="+mn-cs"/>
              </a:defRPr>
            </a:lvl3pPr>
            <a:lvl4pPr marL="1828709" algn="l" defTabSz="1219140" rtl="0" eaLnBrk="1" latinLnBrk="0" hangingPunct="1">
              <a:defRPr sz="2400" kern="1200">
                <a:solidFill>
                  <a:schemeClr val="tx1"/>
                </a:solidFill>
                <a:latin typeface="+mn-lt"/>
                <a:ea typeface="+mn-ea"/>
                <a:cs typeface="+mn-cs"/>
              </a:defRPr>
            </a:lvl4pPr>
            <a:lvl5pPr marL="2438278" algn="l" defTabSz="1219140" rtl="0" eaLnBrk="1" latinLnBrk="0" hangingPunct="1">
              <a:defRPr sz="2400" kern="1200">
                <a:solidFill>
                  <a:schemeClr val="tx1"/>
                </a:solidFill>
                <a:latin typeface="+mn-lt"/>
                <a:ea typeface="+mn-ea"/>
                <a:cs typeface="+mn-cs"/>
              </a:defRPr>
            </a:lvl5pPr>
            <a:lvl6pPr marL="3047848" algn="l" defTabSz="1219140" rtl="0" eaLnBrk="1" latinLnBrk="0" hangingPunct="1">
              <a:defRPr sz="2400" kern="1200">
                <a:solidFill>
                  <a:schemeClr val="tx1"/>
                </a:solidFill>
                <a:latin typeface="+mn-lt"/>
                <a:ea typeface="+mn-ea"/>
                <a:cs typeface="+mn-cs"/>
              </a:defRPr>
            </a:lvl6pPr>
            <a:lvl7pPr marL="3657418" algn="l" defTabSz="1219140" rtl="0" eaLnBrk="1" latinLnBrk="0" hangingPunct="1">
              <a:defRPr sz="2400" kern="1200">
                <a:solidFill>
                  <a:schemeClr val="tx1"/>
                </a:solidFill>
                <a:latin typeface="+mn-lt"/>
                <a:ea typeface="+mn-ea"/>
                <a:cs typeface="+mn-cs"/>
              </a:defRPr>
            </a:lvl7pPr>
            <a:lvl8pPr marL="4266987" algn="l" defTabSz="1219140" rtl="0" eaLnBrk="1" latinLnBrk="0" hangingPunct="1">
              <a:defRPr sz="2400" kern="1200">
                <a:solidFill>
                  <a:schemeClr val="tx1"/>
                </a:solidFill>
                <a:latin typeface="+mn-lt"/>
                <a:ea typeface="+mn-ea"/>
                <a:cs typeface="+mn-cs"/>
              </a:defRPr>
            </a:lvl8pPr>
            <a:lvl9pPr marL="4876557" algn="l" defTabSz="1219140" rtl="0" eaLnBrk="1" latinLnBrk="0" hangingPunct="1">
              <a:defRPr sz="2400" kern="1200">
                <a:solidFill>
                  <a:schemeClr val="tx1"/>
                </a:solidFill>
                <a:latin typeface="+mn-lt"/>
                <a:ea typeface="+mn-ea"/>
                <a:cs typeface="+mn-cs"/>
              </a:defRPr>
            </a:lvl9pP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2" name="Rectangle 21">
            <a:hlinkClick r:id="rId3" action="ppaction://hlinksldjump"/>
          </p:cNvPr>
          <p:cNvSpPr>
            <a:spLocks noChangeArrowheads="1"/>
          </p:cNvSpPr>
          <p:nvPr/>
        </p:nvSpPr>
        <p:spPr bwMode="auto">
          <a:xfrm>
            <a:off x="10727180" y="15506"/>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defPPr>
              <a:defRPr lang="zh-CN"/>
            </a:defPPr>
            <a:lvl1pPr marL="0" algn="l" defTabSz="1219140" rtl="0" eaLnBrk="1" latinLnBrk="0" hangingPunct="1">
              <a:defRPr sz="2400" kern="1200">
                <a:solidFill>
                  <a:schemeClr val="tx1"/>
                </a:solidFill>
                <a:latin typeface="+mn-lt"/>
                <a:ea typeface="+mn-ea"/>
                <a:cs typeface="+mn-cs"/>
              </a:defRPr>
            </a:lvl1pPr>
            <a:lvl2pPr marL="609570" algn="l" defTabSz="1219140" rtl="0" eaLnBrk="1" latinLnBrk="0" hangingPunct="1">
              <a:defRPr sz="2400" kern="1200">
                <a:solidFill>
                  <a:schemeClr val="tx1"/>
                </a:solidFill>
                <a:latin typeface="+mn-lt"/>
                <a:ea typeface="+mn-ea"/>
                <a:cs typeface="+mn-cs"/>
              </a:defRPr>
            </a:lvl2pPr>
            <a:lvl3pPr marL="1219140" algn="l" defTabSz="1219140" rtl="0" eaLnBrk="1" latinLnBrk="0" hangingPunct="1">
              <a:defRPr sz="2400" kern="1200">
                <a:solidFill>
                  <a:schemeClr val="tx1"/>
                </a:solidFill>
                <a:latin typeface="+mn-lt"/>
                <a:ea typeface="+mn-ea"/>
                <a:cs typeface="+mn-cs"/>
              </a:defRPr>
            </a:lvl3pPr>
            <a:lvl4pPr marL="1828709" algn="l" defTabSz="1219140" rtl="0" eaLnBrk="1" latinLnBrk="0" hangingPunct="1">
              <a:defRPr sz="2400" kern="1200">
                <a:solidFill>
                  <a:schemeClr val="tx1"/>
                </a:solidFill>
                <a:latin typeface="+mn-lt"/>
                <a:ea typeface="+mn-ea"/>
                <a:cs typeface="+mn-cs"/>
              </a:defRPr>
            </a:lvl4pPr>
            <a:lvl5pPr marL="2438278" algn="l" defTabSz="1219140" rtl="0" eaLnBrk="1" latinLnBrk="0" hangingPunct="1">
              <a:defRPr sz="2400" kern="1200">
                <a:solidFill>
                  <a:schemeClr val="tx1"/>
                </a:solidFill>
                <a:latin typeface="+mn-lt"/>
                <a:ea typeface="+mn-ea"/>
                <a:cs typeface="+mn-cs"/>
              </a:defRPr>
            </a:lvl5pPr>
            <a:lvl6pPr marL="3047848" algn="l" defTabSz="1219140" rtl="0" eaLnBrk="1" latinLnBrk="0" hangingPunct="1">
              <a:defRPr sz="2400" kern="1200">
                <a:solidFill>
                  <a:schemeClr val="tx1"/>
                </a:solidFill>
                <a:latin typeface="+mn-lt"/>
                <a:ea typeface="+mn-ea"/>
                <a:cs typeface="+mn-cs"/>
              </a:defRPr>
            </a:lvl6pPr>
            <a:lvl7pPr marL="3657418" algn="l" defTabSz="1219140" rtl="0" eaLnBrk="1" latinLnBrk="0" hangingPunct="1">
              <a:defRPr sz="2400" kern="1200">
                <a:solidFill>
                  <a:schemeClr val="tx1"/>
                </a:solidFill>
                <a:latin typeface="+mn-lt"/>
                <a:ea typeface="+mn-ea"/>
                <a:cs typeface="+mn-cs"/>
              </a:defRPr>
            </a:lvl7pPr>
            <a:lvl8pPr marL="4266987" algn="l" defTabSz="1219140" rtl="0" eaLnBrk="1" latinLnBrk="0" hangingPunct="1">
              <a:defRPr sz="2400" kern="1200">
                <a:solidFill>
                  <a:schemeClr val="tx1"/>
                </a:solidFill>
                <a:latin typeface="+mn-lt"/>
                <a:ea typeface="+mn-ea"/>
                <a:cs typeface="+mn-cs"/>
              </a:defRPr>
            </a:lvl8pPr>
            <a:lvl9pPr marL="4876557" algn="l" defTabSz="1219140" rtl="0" eaLnBrk="1" latinLnBrk="0" hangingPunct="1">
              <a:defRPr sz="2400" kern="1200">
                <a:solidFill>
                  <a:schemeClr val="tx1"/>
                </a:solidFill>
                <a:latin typeface="+mn-lt"/>
                <a:ea typeface="+mn-ea"/>
                <a:cs typeface="+mn-cs"/>
              </a:defRPr>
            </a:lvl9pP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3" name="Rectangle 21">
            <a:hlinkClick r:id="rId4" action="ppaction://hlinksldjump"/>
          </p:cNvPr>
          <p:cNvSpPr>
            <a:spLocks noChangeArrowheads="1"/>
          </p:cNvSpPr>
          <p:nvPr/>
        </p:nvSpPr>
        <p:spPr bwMode="auto">
          <a:xfrm>
            <a:off x="11205216" y="15506"/>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defPPr>
              <a:defRPr lang="zh-CN"/>
            </a:defPPr>
            <a:lvl1pPr marL="0" algn="l" defTabSz="1219140" rtl="0" eaLnBrk="1" latinLnBrk="0" hangingPunct="1">
              <a:defRPr sz="2400" kern="1200">
                <a:solidFill>
                  <a:schemeClr val="tx1"/>
                </a:solidFill>
                <a:latin typeface="+mn-lt"/>
                <a:ea typeface="+mn-ea"/>
                <a:cs typeface="+mn-cs"/>
              </a:defRPr>
            </a:lvl1pPr>
            <a:lvl2pPr marL="609570" algn="l" defTabSz="1219140" rtl="0" eaLnBrk="1" latinLnBrk="0" hangingPunct="1">
              <a:defRPr sz="2400" kern="1200">
                <a:solidFill>
                  <a:schemeClr val="tx1"/>
                </a:solidFill>
                <a:latin typeface="+mn-lt"/>
                <a:ea typeface="+mn-ea"/>
                <a:cs typeface="+mn-cs"/>
              </a:defRPr>
            </a:lvl2pPr>
            <a:lvl3pPr marL="1219140" algn="l" defTabSz="1219140" rtl="0" eaLnBrk="1" latinLnBrk="0" hangingPunct="1">
              <a:defRPr sz="2400" kern="1200">
                <a:solidFill>
                  <a:schemeClr val="tx1"/>
                </a:solidFill>
                <a:latin typeface="+mn-lt"/>
                <a:ea typeface="+mn-ea"/>
                <a:cs typeface="+mn-cs"/>
              </a:defRPr>
            </a:lvl3pPr>
            <a:lvl4pPr marL="1828709" algn="l" defTabSz="1219140" rtl="0" eaLnBrk="1" latinLnBrk="0" hangingPunct="1">
              <a:defRPr sz="2400" kern="1200">
                <a:solidFill>
                  <a:schemeClr val="tx1"/>
                </a:solidFill>
                <a:latin typeface="+mn-lt"/>
                <a:ea typeface="+mn-ea"/>
                <a:cs typeface="+mn-cs"/>
              </a:defRPr>
            </a:lvl4pPr>
            <a:lvl5pPr marL="2438278" algn="l" defTabSz="1219140" rtl="0" eaLnBrk="1" latinLnBrk="0" hangingPunct="1">
              <a:defRPr sz="2400" kern="1200">
                <a:solidFill>
                  <a:schemeClr val="tx1"/>
                </a:solidFill>
                <a:latin typeface="+mn-lt"/>
                <a:ea typeface="+mn-ea"/>
                <a:cs typeface="+mn-cs"/>
              </a:defRPr>
            </a:lvl5pPr>
            <a:lvl6pPr marL="3047848" algn="l" defTabSz="1219140" rtl="0" eaLnBrk="1" latinLnBrk="0" hangingPunct="1">
              <a:defRPr sz="2400" kern="1200">
                <a:solidFill>
                  <a:schemeClr val="tx1"/>
                </a:solidFill>
                <a:latin typeface="+mn-lt"/>
                <a:ea typeface="+mn-ea"/>
                <a:cs typeface="+mn-cs"/>
              </a:defRPr>
            </a:lvl6pPr>
            <a:lvl7pPr marL="3657418" algn="l" defTabSz="1219140" rtl="0" eaLnBrk="1" latinLnBrk="0" hangingPunct="1">
              <a:defRPr sz="2400" kern="1200">
                <a:solidFill>
                  <a:schemeClr val="tx1"/>
                </a:solidFill>
                <a:latin typeface="+mn-lt"/>
                <a:ea typeface="+mn-ea"/>
                <a:cs typeface="+mn-cs"/>
              </a:defRPr>
            </a:lvl7pPr>
            <a:lvl8pPr marL="4266987" algn="l" defTabSz="1219140" rtl="0" eaLnBrk="1" latinLnBrk="0" hangingPunct="1">
              <a:defRPr sz="2400" kern="1200">
                <a:solidFill>
                  <a:schemeClr val="tx1"/>
                </a:solidFill>
                <a:latin typeface="+mn-lt"/>
                <a:ea typeface="+mn-ea"/>
                <a:cs typeface="+mn-cs"/>
              </a:defRPr>
            </a:lvl8pPr>
            <a:lvl9pPr marL="4876557" algn="l" defTabSz="1219140" rtl="0" eaLnBrk="1" latinLnBrk="0" hangingPunct="1">
              <a:defRPr sz="2400" kern="1200">
                <a:solidFill>
                  <a:schemeClr val="tx1"/>
                </a:solidFill>
                <a:latin typeface="+mn-lt"/>
                <a:ea typeface="+mn-ea"/>
                <a:cs typeface="+mn-cs"/>
              </a:defRPr>
            </a:lvl9pP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4" name="Rectangle 21">
            <a:hlinkClick r:id="rId5" action="ppaction://hlinksldjump"/>
          </p:cNvPr>
          <p:cNvSpPr>
            <a:spLocks noChangeArrowheads="1"/>
          </p:cNvSpPr>
          <p:nvPr/>
        </p:nvSpPr>
        <p:spPr bwMode="auto">
          <a:xfrm>
            <a:off x="11659110" y="15506"/>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defPPr>
              <a:defRPr lang="zh-CN"/>
            </a:defPPr>
            <a:lvl1pPr marL="0" algn="l" defTabSz="1219140" rtl="0" eaLnBrk="1" latinLnBrk="0" hangingPunct="1">
              <a:defRPr sz="2400" kern="1200">
                <a:solidFill>
                  <a:schemeClr val="tx1"/>
                </a:solidFill>
                <a:latin typeface="+mn-lt"/>
                <a:ea typeface="+mn-ea"/>
                <a:cs typeface="+mn-cs"/>
              </a:defRPr>
            </a:lvl1pPr>
            <a:lvl2pPr marL="609570" algn="l" defTabSz="1219140" rtl="0" eaLnBrk="1" latinLnBrk="0" hangingPunct="1">
              <a:defRPr sz="2400" kern="1200">
                <a:solidFill>
                  <a:schemeClr val="tx1"/>
                </a:solidFill>
                <a:latin typeface="+mn-lt"/>
                <a:ea typeface="+mn-ea"/>
                <a:cs typeface="+mn-cs"/>
              </a:defRPr>
            </a:lvl2pPr>
            <a:lvl3pPr marL="1219140" algn="l" defTabSz="1219140" rtl="0" eaLnBrk="1" latinLnBrk="0" hangingPunct="1">
              <a:defRPr sz="2400" kern="1200">
                <a:solidFill>
                  <a:schemeClr val="tx1"/>
                </a:solidFill>
                <a:latin typeface="+mn-lt"/>
                <a:ea typeface="+mn-ea"/>
                <a:cs typeface="+mn-cs"/>
              </a:defRPr>
            </a:lvl3pPr>
            <a:lvl4pPr marL="1828709" algn="l" defTabSz="1219140" rtl="0" eaLnBrk="1" latinLnBrk="0" hangingPunct="1">
              <a:defRPr sz="2400" kern="1200">
                <a:solidFill>
                  <a:schemeClr val="tx1"/>
                </a:solidFill>
                <a:latin typeface="+mn-lt"/>
                <a:ea typeface="+mn-ea"/>
                <a:cs typeface="+mn-cs"/>
              </a:defRPr>
            </a:lvl4pPr>
            <a:lvl5pPr marL="2438278" algn="l" defTabSz="1219140" rtl="0" eaLnBrk="1" latinLnBrk="0" hangingPunct="1">
              <a:defRPr sz="2400" kern="1200">
                <a:solidFill>
                  <a:schemeClr val="tx1"/>
                </a:solidFill>
                <a:latin typeface="+mn-lt"/>
                <a:ea typeface="+mn-ea"/>
                <a:cs typeface="+mn-cs"/>
              </a:defRPr>
            </a:lvl5pPr>
            <a:lvl6pPr marL="3047848" algn="l" defTabSz="1219140" rtl="0" eaLnBrk="1" latinLnBrk="0" hangingPunct="1">
              <a:defRPr sz="2400" kern="1200">
                <a:solidFill>
                  <a:schemeClr val="tx1"/>
                </a:solidFill>
                <a:latin typeface="+mn-lt"/>
                <a:ea typeface="+mn-ea"/>
                <a:cs typeface="+mn-cs"/>
              </a:defRPr>
            </a:lvl6pPr>
            <a:lvl7pPr marL="3657418" algn="l" defTabSz="1219140" rtl="0" eaLnBrk="1" latinLnBrk="0" hangingPunct="1">
              <a:defRPr sz="2400" kern="1200">
                <a:solidFill>
                  <a:schemeClr val="tx1"/>
                </a:solidFill>
                <a:latin typeface="+mn-lt"/>
                <a:ea typeface="+mn-ea"/>
                <a:cs typeface="+mn-cs"/>
              </a:defRPr>
            </a:lvl7pPr>
            <a:lvl8pPr marL="4266987" algn="l" defTabSz="1219140" rtl="0" eaLnBrk="1" latinLnBrk="0" hangingPunct="1">
              <a:defRPr sz="2400" kern="1200">
                <a:solidFill>
                  <a:schemeClr val="tx1"/>
                </a:solidFill>
                <a:latin typeface="+mn-lt"/>
                <a:ea typeface="+mn-ea"/>
                <a:cs typeface="+mn-cs"/>
              </a:defRPr>
            </a:lvl8pPr>
            <a:lvl9pPr marL="4876557" algn="l" defTabSz="1219140" rtl="0" eaLnBrk="1" latinLnBrk="0" hangingPunct="1">
              <a:defRPr sz="2400" kern="1200">
                <a:solidFill>
                  <a:schemeClr val="tx1"/>
                </a:solidFill>
                <a:latin typeface="+mn-lt"/>
                <a:ea typeface="+mn-ea"/>
                <a:cs typeface="+mn-cs"/>
              </a:defRPr>
            </a:lvl9pP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5" name="矩形 14"/>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403680837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矩形 4"/>
          <p:cNvSpPr/>
          <p:nvPr/>
        </p:nvSpPr>
        <p:spPr>
          <a:xfrm>
            <a:off x="456922" y="621482"/>
            <a:ext cx="11163760" cy="3631739"/>
          </a:xfrm>
          <a:prstGeom prst="rect">
            <a:avLst/>
          </a:prstGeom>
        </p:spPr>
        <p:txBody>
          <a:bodyPr wrap="square" lIns="121898" tIns="60948" rIns="121898" bIns="60948">
            <a:spAutoFit/>
          </a:bodyPr>
          <a:lstStyle/>
          <a:p>
            <a:pPr algn="just">
              <a:lnSpc>
                <a:spcPct val="150000"/>
              </a:lnSpc>
              <a:spcAft>
                <a:spcPts val="0"/>
              </a:spcAft>
              <a:tabLst>
                <a:tab pos="1890395" algn="l"/>
              </a:tabLst>
            </a:pPr>
            <a:r>
              <a:rPr lang="zh-CN" altLang="zh-CN" sz="2800" b="1" kern="100" dirty="0">
                <a:solidFill>
                  <a:srgbClr val="0000FF"/>
                </a:solidFill>
                <a:latin typeface="Times New Roman"/>
                <a:cs typeface="Times New Roman"/>
              </a:rPr>
              <a:t>解析　</a:t>
            </a:r>
            <a:r>
              <a:rPr lang="zh-CN" altLang="zh-CN" sz="2800" kern="100" dirty="0">
                <a:latin typeface="Times New Roman"/>
                <a:ea typeface="华文细黑"/>
                <a:cs typeface="Times New Roman"/>
              </a:rPr>
              <a:t>加热</a:t>
            </a:r>
            <a:r>
              <a:rPr lang="en-US" altLang="zh-CN" sz="2800" kern="100" dirty="0">
                <a:latin typeface="Times New Roman"/>
                <a:ea typeface="华文细黑"/>
                <a:cs typeface="Courier New"/>
              </a:rPr>
              <a:t>FeCl</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溶液，促进盐类水解，直接蒸干得到的是</a:t>
            </a:r>
            <a:r>
              <a:rPr lang="en-US" altLang="zh-CN" sz="2800" kern="100" dirty="0">
                <a:latin typeface="Times New Roman"/>
                <a:ea typeface="华文细黑"/>
                <a:cs typeface="Courier New"/>
              </a:rPr>
              <a:t>Fe(OH)</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或</a:t>
            </a:r>
            <a:r>
              <a:rPr lang="en-US" altLang="zh-CN" sz="2800" kern="100" dirty="0">
                <a:latin typeface="Times New Roman"/>
                <a:ea typeface="华文细黑"/>
                <a:cs typeface="Courier New"/>
              </a:rPr>
              <a:t>Fe</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项错误；</a:t>
            </a:r>
            <a:endParaRPr lang="en-US" altLang="zh-CN" sz="2800" kern="100" dirty="0">
              <a:latin typeface="Times New Roman"/>
              <a:ea typeface="华文细黑"/>
              <a:cs typeface="Times New Roman"/>
            </a:endParaRPr>
          </a:p>
          <a:p>
            <a:pPr algn="just">
              <a:lnSpc>
                <a:spcPct val="150000"/>
              </a:lnSpc>
              <a:spcAft>
                <a:spcPts val="0"/>
              </a:spcAft>
              <a:tabLst>
                <a:tab pos="1890395" algn="l"/>
              </a:tabLst>
            </a:pPr>
            <a:r>
              <a:rPr lang="zh-CN" altLang="zh-CN" sz="2800" kern="100" dirty="0">
                <a:latin typeface="Times New Roman"/>
                <a:ea typeface="华文细黑"/>
                <a:cs typeface="Times New Roman"/>
              </a:rPr>
              <a:t>石油分馏时，温度计的水银球应放在蒸馏烧瓶的支管口处，</a:t>
            </a: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项错误；</a:t>
            </a:r>
            <a:endParaRPr lang="en-US" altLang="zh-CN" sz="2800" kern="100" dirty="0">
              <a:latin typeface="Times New Roman"/>
              <a:ea typeface="华文细黑"/>
              <a:cs typeface="Times New Roman"/>
            </a:endParaRPr>
          </a:p>
          <a:p>
            <a:pPr algn="just">
              <a:lnSpc>
                <a:spcPct val="150000"/>
              </a:lnSpc>
              <a:spcAft>
                <a:spcPts val="0"/>
              </a:spcAft>
              <a:tabLst>
                <a:tab pos="1890395" algn="l"/>
              </a:tabLst>
            </a:pPr>
            <a:r>
              <a:rPr lang="zh-CN" altLang="zh-CN" sz="2800" kern="100" dirty="0">
                <a:latin typeface="Times New Roman"/>
                <a:ea typeface="华文细黑"/>
                <a:cs typeface="Times New Roman"/>
              </a:rPr>
              <a:t>乙醇和乙酸乙酯互溶，不能用分液法分离，</a:t>
            </a: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项错误。</a:t>
            </a:r>
            <a:endParaRPr lang="en-US" altLang="zh-CN" sz="2800" kern="100" dirty="0">
              <a:latin typeface="宋体"/>
              <a:cs typeface="Courier New"/>
            </a:endParaRPr>
          </a:p>
          <a:p>
            <a:pPr lvl="0" algn="just">
              <a:lnSpc>
                <a:spcPct val="150000"/>
              </a:lnSpc>
              <a:tabLst>
                <a:tab pos="1890395" algn="l"/>
              </a:tabLst>
            </a:pPr>
            <a:r>
              <a:rPr lang="zh-CN" altLang="zh-CN" sz="2800" b="1" kern="100" dirty="0">
                <a:solidFill>
                  <a:srgbClr val="0000FF"/>
                </a:solidFill>
                <a:latin typeface="Times New Roman"/>
                <a:cs typeface="Times New Roman"/>
              </a:rPr>
              <a:t>答案　</a:t>
            </a:r>
            <a:r>
              <a:rPr lang="en-US" altLang="zh-CN" sz="4000" b="1" kern="100" dirty="0">
                <a:solidFill>
                  <a:srgbClr val="FF0000"/>
                </a:solidFill>
                <a:latin typeface="Times New Roman"/>
                <a:cs typeface="Times New Roman"/>
              </a:rPr>
              <a:t>D</a:t>
            </a:r>
            <a:endParaRPr lang="zh-CN" altLang="zh-CN" sz="4000" b="1" kern="100" dirty="0">
              <a:solidFill>
                <a:srgbClr val="FF0000"/>
              </a:solidFill>
              <a:latin typeface="Times New Roman"/>
              <a:cs typeface="Times New Roman"/>
            </a:endParaRPr>
          </a:p>
        </p:txBody>
      </p:sp>
      <p:sp>
        <p:nvSpPr>
          <p:cNvPr id="9" name="Rectangle 21">
            <a:hlinkClick r:id="rId2" action="ppaction://hlinksldjump"/>
          </p:cNvPr>
          <p:cNvSpPr>
            <a:spLocks noChangeArrowheads="1"/>
          </p:cNvSpPr>
          <p:nvPr/>
        </p:nvSpPr>
        <p:spPr bwMode="auto">
          <a:xfrm>
            <a:off x="10225002" y="15506"/>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defPPr>
              <a:defRPr lang="zh-CN"/>
            </a:defPPr>
            <a:lvl1pPr marL="0" algn="l" defTabSz="1219140" rtl="0" eaLnBrk="1" latinLnBrk="0" hangingPunct="1">
              <a:defRPr sz="2400" kern="1200">
                <a:solidFill>
                  <a:schemeClr val="tx1"/>
                </a:solidFill>
                <a:latin typeface="+mn-lt"/>
                <a:ea typeface="+mn-ea"/>
                <a:cs typeface="+mn-cs"/>
              </a:defRPr>
            </a:lvl1pPr>
            <a:lvl2pPr marL="609570" algn="l" defTabSz="1219140" rtl="0" eaLnBrk="1" latinLnBrk="0" hangingPunct="1">
              <a:defRPr sz="2400" kern="1200">
                <a:solidFill>
                  <a:schemeClr val="tx1"/>
                </a:solidFill>
                <a:latin typeface="+mn-lt"/>
                <a:ea typeface="+mn-ea"/>
                <a:cs typeface="+mn-cs"/>
              </a:defRPr>
            </a:lvl2pPr>
            <a:lvl3pPr marL="1219140" algn="l" defTabSz="1219140" rtl="0" eaLnBrk="1" latinLnBrk="0" hangingPunct="1">
              <a:defRPr sz="2400" kern="1200">
                <a:solidFill>
                  <a:schemeClr val="tx1"/>
                </a:solidFill>
                <a:latin typeface="+mn-lt"/>
                <a:ea typeface="+mn-ea"/>
                <a:cs typeface="+mn-cs"/>
              </a:defRPr>
            </a:lvl3pPr>
            <a:lvl4pPr marL="1828709" algn="l" defTabSz="1219140" rtl="0" eaLnBrk="1" latinLnBrk="0" hangingPunct="1">
              <a:defRPr sz="2400" kern="1200">
                <a:solidFill>
                  <a:schemeClr val="tx1"/>
                </a:solidFill>
                <a:latin typeface="+mn-lt"/>
                <a:ea typeface="+mn-ea"/>
                <a:cs typeface="+mn-cs"/>
              </a:defRPr>
            </a:lvl4pPr>
            <a:lvl5pPr marL="2438278" algn="l" defTabSz="1219140" rtl="0" eaLnBrk="1" latinLnBrk="0" hangingPunct="1">
              <a:defRPr sz="2400" kern="1200">
                <a:solidFill>
                  <a:schemeClr val="tx1"/>
                </a:solidFill>
                <a:latin typeface="+mn-lt"/>
                <a:ea typeface="+mn-ea"/>
                <a:cs typeface="+mn-cs"/>
              </a:defRPr>
            </a:lvl5pPr>
            <a:lvl6pPr marL="3047848" algn="l" defTabSz="1219140" rtl="0" eaLnBrk="1" latinLnBrk="0" hangingPunct="1">
              <a:defRPr sz="2400" kern="1200">
                <a:solidFill>
                  <a:schemeClr val="tx1"/>
                </a:solidFill>
                <a:latin typeface="+mn-lt"/>
                <a:ea typeface="+mn-ea"/>
                <a:cs typeface="+mn-cs"/>
              </a:defRPr>
            </a:lvl6pPr>
            <a:lvl7pPr marL="3657418" algn="l" defTabSz="1219140" rtl="0" eaLnBrk="1" latinLnBrk="0" hangingPunct="1">
              <a:defRPr sz="2400" kern="1200">
                <a:solidFill>
                  <a:schemeClr val="tx1"/>
                </a:solidFill>
                <a:latin typeface="+mn-lt"/>
                <a:ea typeface="+mn-ea"/>
                <a:cs typeface="+mn-cs"/>
              </a:defRPr>
            </a:lvl7pPr>
            <a:lvl8pPr marL="4266987" algn="l" defTabSz="1219140" rtl="0" eaLnBrk="1" latinLnBrk="0" hangingPunct="1">
              <a:defRPr sz="2400" kern="1200">
                <a:solidFill>
                  <a:schemeClr val="tx1"/>
                </a:solidFill>
                <a:latin typeface="+mn-lt"/>
                <a:ea typeface="+mn-ea"/>
                <a:cs typeface="+mn-cs"/>
              </a:defRPr>
            </a:lvl8pPr>
            <a:lvl9pPr marL="4876557" algn="l" defTabSz="1219140" rtl="0" eaLnBrk="1" latinLnBrk="0" hangingPunct="1">
              <a:defRPr sz="2400" kern="1200">
                <a:solidFill>
                  <a:schemeClr val="tx1"/>
                </a:solidFill>
                <a:latin typeface="+mn-lt"/>
                <a:ea typeface="+mn-ea"/>
                <a:cs typeface="+mn-cs"/>
              </a:defRPr>
            </a:lvl9pP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0" name="Rectangle 21">
            <a:hlinkClick r:id="rId3" action="ppaction://hlinksldjump"/>
          </p:cNvPr>
          <p:cNvSpPr>
            <a:spLocks noChangeArrowheads="1"/>
          </p:cNvSpPr>
          <p:nvPr/>
        </p:nvSpPr>
        <p:spPr bwMode="auto">
          <a:xfrm>
            <a:off x="10727180" y="15506"/>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defPPr>
              <a:defRPr lang="zh-CN"/>
            </a:defPPr>
            <a:lvl1pPr marL="0" algn="l" defTabSz="1219140" rtl="0" eaLnBrk="1" latinLnBrk="0" hangingPunct="1">
              <a:defRPr sz="2400" kern="1200">
                <a:solidFill>
                  <a:schemeClr val="tx1"/>
                </a:solidFill>
                <a:latin typeface="+mn-lt"/>
                <a:ea typeface="+mn-ea"/>
                <a:cs typeface="+mn-cs"/>
              </a:defRPr>
            </a:lvl1pPr>
            <a:lvl2pPr marL="609570" algn="l" defTabSz="1219140" rtl="0" eaLnBrk="1" latinLnBrk="0" hangingPunct="1">
              <a:defRPr sz="2400" kern="1200">
                <a:solidFill>
                  <a:schemeClr val="tx1"/>
                </a:solidFill>
                <a:latin typeface="+mn-lt"/>
                <a:ea typeface="+mn-ea"/>
                <a:cs typeface="+mn-cs"/>
              </a:defRPr>
            </a:lvl2pPr>
            <a:lvl3pPr marL="1219140" algn="l" defTabSz="1219140" rtl="0" eaLnBrk="1" latinLnBrk="0" hangingPunct="1">
              <a:defRPr sz="2400" kern="1200">
                <a:solidFill>
                  <a:schemeClr val="tx1"/>
                </a:solidFill>
                <a:latin typeface="+mn-lt"/>
                <a:ea typeface="+mn-ea"/>
                <a:cs typeface="+mn-cs"/>
              </a:defRPr>
            </a:lvl3pPr>
            <a:lvl4pPr marL="1828709" algn="l" defTabSz="1219140" rtl="0" eaLnBrk="1" latinLnBrk="0" hangingPunct="1">
              <a:defRPr sz="2400" kern="1200">
                <a:solidFill>
                  <a:schemeClr val="tx1"/>
                </a:solidFill>
                <a:latin typeface="+mn-lt"/>
                <a:ea typeface="+mn-ea"/>
                <a:cs typeface="+mn-cs"/>
              </a:defRPr>
            </a:lvl4pPr>
            <a:lvl5pPr marL="2438278" algn="l" defTabSz="1219140" rtl="0" eaLnBrk="1" latinLnBrk="0" hangingPunct="1">
              <a:defRPr sz="2400" kern="1200">
                <a:solidFill>
                  <a:schemeClr val="tx1"/>
                </a:solidFill>
                <a:latin typeface="+mn-lt"/>
                <a:ea typeface="+mn-ea"/>
                <a:cs typeface="+mn-cs"/>
              </a:defRPr>
            </a:lvl5pPr>
            <a:lvl6pPr marL="3047848" algn="l" defTabSz="1219140" rtl="0" eaLnBrk="1" latinLnBrk="0" hangingPunct="1">
              <a:defRPr sz="2400" kern="1200">
                <a:solidFill>
                  <a:schemeClr val="tx1"/>
                </a:solidFill>
                <a:latin typeface="+mn-lt"/>
                <a:ea typeface="+mn-ea"/>
                <a:cs typeface="+mn-cs"/>
              </a:defRPr>
            </a:lvl6pPr>
            <a:lvl7pPr marL="3657418" algn="l" defTabSz="1219140" rtl="0" eaLnBrk="1" latinLnBrk="0" hangingPunct="1">
              <a:defRPr sz="2400" kern="1200">
                <a:solidFill>
                  <a:schemeClr val="tx1"/>
                </a:solidFill>
                <a:latin typeface="+mn-lt"/>
                <a:ea typeface="+mn-ea"/>
                <a:cs typeface="+mn-cs"/>
              </a:defRPr>
            </a:lvl7pPr>
            <a:lvl8pPr marL="4266987" algn="l" defTabSz="1219140" rtl="0" eaLnBrk="1" latinLnBrk="0" hangingPunct="1">
              <a:defRPr sz="2400" kern="1200">
                <a:solidFill>
                  <a:schemeClr val="tx1"/>
                </a:solidFill>
                <a:latin typeface="+mn-lt"/>
                <a:ea typeface="+mn-ea"/>
                <a:cs typeface="+mn-cs"/>
              </a:defRPr>
            </a:lvl8pPr>
            <a:lvl9pPr marL="4876557" algn="l" defTabSz="1219140" rtl="0" eaLnBrk="1" latinLnBrk="0" hangingPunct="1">
              <a:defRPr sz="2400" kern="1200">
                <a:solidFill>
                  <a:schemeClr val="tx1"/>
                </a:solidFill>
                <a:latin typeface="+mn-lt"/>
                <a:ea typeface="+mn-ea"/>
                <a:cs typeface="+mn-cs"/>
              </a:defRPr>
            </a:lvl9pP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1" name="Rectangle 21">
            <a:hlinkClick r:id="rId4" action="ppaction://hlinksldjump"/>
          </p:cNvPr>
          <p:cNvSpPr>
            <a:spLocks noChangeArrowheads="1"/>
          </p:cNvSpPr>
          <p:nvPr/>
        </p:nvSpPr>
        <p:spPr bwMode="auto">
          <a:xfrm>
            <a:off x="11205216" y="15506"/>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defPPr>
              <a:defRPr lang="zh-CN"/>
            </a:defPPr>
            <a:lvl1pPr marL="0" algn="l" defTabSz="1219140" rtl="0" eaLnBrk="1" latinLnBrk="0" hangingPunct="1">
              <a:defRPr sz="2400" kern="1200">
                <a:solidFill>
                  <a:schemeClr val="tx1"/>
                </a:solidFill>
                <a:latin typeface="+mn-lt"/>
                <a:ea typeface="+mn-ea"/>
                <a:cs typeface="+mn-cs"/>
              </a:defRPr>
            </a:lvl1pPr>
            <a:lvl2pPr marL="609570" algn="l" defTabSz="1219140" rtl="0" eaLnBrk="1" latinLnBrk="0" hangingPunct="1">
              <a:defRPr sz="2400" kern="1200">
                <a:solidFill>
                  <a:schemeClr val="tx1"/>
                </a:solidFill>
                <a:latin typeface="+mn-lt"/>
                <a:ea typeface="+mn-ea"/>
                <a:cs typeface="+mn-cs"/>
              </a:defRPr>
            </a:lvl2pPr>
            <a:lvl3pPr marL="1219140" algn="l" defTabSz="1219140" rtl="0" eaLnBrk="1" latinLnBrk="0" hangingPunct="1">
              <a:defRPr sz="2400" kern="1200">
                <a:solidFill>
                  <a:schemeClr val="tx1"/>
                </a:solidFill>
                <a:latin typeface="+mn-lt"/>
                <a:ea typeface="+mn-ea"/>
                <a:cs typeface="+mn-cs"/>
              </a:defRPr>
            </a:lvl3pPr>
            <a:lvl4pPr marL="1828709" algn="l" defTabSz="1219140" rtl="0" eaLnBrk="1" latinLnBrk="0" hangingPunct="1">
              <a:defRPr sz="2400" kern="1200">
                <a:solidFill>
                  <a:schemeClr val="tx1"/>
                </a:solidFill>
                <a:latin typeface="+mn-lt"/>
                <a:ea typeface="+mn-ea"/>
                <a:cs typeface="+mn-cs"/>
              </a:defRPr>
            </a:lvl4pPr>
            <a:lvl5pPr marL="2438278" algn="l" defTabSz="1219140" rtl="0" eaLnBrk="1" latinLnBrk="0" hangingPunct="1">
              <a:defRPr sz="2400" kern="1200">
                <a:solidFill>
                  <a:schemeClr val="tx1"/>
                </a:solidFill>
                <a:latin typeface="+mn-lt"/>
                <a:ea typeface="+mn-ea"/>
                <a:cs typeface="+mn-cs"/>
              </a:defRPr>
            </a:lvl5pPr>
            <a:lvl6pPr marL="3047848" algn="l" defTabSz="1219140" rtl="0" eaLnBrk="1" latinLnBrk="0" hangingPunct="1">
              <a:defRPr sz="2400" kern="1200">
                <a:solidFill>
                  <a:schemeClr val="tx1"/>
                </a:solidFill>
                <a:latin typeface="+mn-lt"/>
                <a:ea typeface="+mn-ea"/>
                <a:cs typeface="+mn-cs"/>
              </a:defRPr>
            </a:lvl6pPr>
            <a:lvl7pPr marL="3657418" algn="l" defTabSz="1219140" rtl="0" eaLnBrk="1" latinLnBrk="0" hangingPunct="1">
              <a:defRPr sz="2400" kern="1200">
                <a:solidFill>
                  <a:schemeClr val="tx1"/>
                </a:solidFill>
                <a:latin typeface="+mn-lt"/>
                <a:ea typeface="+mn-ea"/>
                <a:cs typeface="+mn-cs"/>
              </a:defRPr>
            </a:lvl7pPr>
            <a:lvl8pPr marL="4266987" algn="l" defTabSz="1219140" rtl="0" eaLnBrk="1" latinLnBrk="0" hangingPunct="1">
              <a:defRPr sz="2400" kern="1200">
                <a:solidFill>
                  <a:schemeClr val="tx1"/>
                </a:solidFill>
                <a:latin typeface="+mn-lt"/>
                <a:ea typeface="+mn-ea"/>
                <a:cs typeface="+mn-cs"/>
              </a:defRPr>
            </a:lvl8pPr>
            <a:lvl9pPr marL="4876557" algn="l" defTabSz="1219140" rtl="0" eaLnBrk="1" latinLnBrk="0" hangingPunct="1">
              <a:defRPr sz="2400" kern="1200">
                <a:solidFill>
                  <a:schemeClr val="tx1"/>
                </a:solidFill>
                <a:latin typeface="+mn-lt"/>
                <a:ea typeface="+mn-ea"/>
                <a:cs typeface="+mn-cs"/>
              </a:defRPr>
            </a:lvl9pP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2" name="Rectangle 21">
            <a:hlinkClick r:id="rId5" action="ppaction://hlinksldjump"/>
          </p:cNvPr>
          <p:cNvSpPr>
            <a:spLocks noChangeArrowheads="1"/>
          </p:cNvSpPr>
          <p:nvPr/>
        </p:nvSpPr>
        <p:spPr bwMode="auto">
          <a:xfrm>
            <a:off x="11659110" y="15506"/>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defPPr>
              <a:defRPr lang="zh-CN"/>
            </a:defPPr>
            <a:lvl1pPr marL="0" algn="l" defTabSz="1219140" rtl="0" eaLnBrk="1" latinLnBrk="0" hangingPunct="1">
              <a:defRPr sz="2400" kern="1200">
                <a:solidFill>
                  <a:schemeClr val="tx1"/>
                </a:solidFill>
                <a:latin typeface="+mn-lt"/>
                <a:ea typeface="+mn-ea"/>
                <a:cs typeface="+mn-cs"/>
              </a:defRPr>
            </a:lvl1pPr>
            <a:lvl2pPr marL="609570" algn="l" defTabSz="1219140" rtl="0" eaLnBrk="1" latinLnBrk="0" hangingPunct="1">
              <a:defRPr sz="2400" kern="1200">
                <a:solidFill>
                  <a:schemeClr val="tx1"/>
                </a:solidFill>
                <a:latin typeface="+mn-lt"/>
                <a:ea typeface="+mn-ea"/>
                <a:cs typeface="+mn-cs"/>
              </a:defRPr>
            </a:lvl2pPr>
            <a:lvl3pPr marL="1219140" algn="l" defTabSz="1219140" rtl="0" eaLnBrk="1" latinLnBrk="0" hangingPunct="1">
              <a:defRPr sz="2400" kern="1200">
                <a:solidFill>
                  <a:schemeClr val="tx1"/>
                </a:solidFill>
                <a:latin typeface="+mn-lt"/>
                <a:ea typeface="+mn-ea"/>
                <a:cs typeface="+mn-cs"/>
              </a:defRPr>
            </a:lvl3pPr>
            <a:lvl4pPr marL="1828709" algn="l" defTabSz="1219140" rtl="0" eaLnBrk="1" latinLnBrk="0" hangingPunct="1">
              <a:defRPr sz="2400" kern="1200">
                <a:solidFill>
                  <a:schemeClr val="tx1"/>
                </a:solidFill>
                <a:latin typeface="+mn-lt"/>
                <a:ea typeface="+mn-ea"/>
                <a:cs typeface="+mn-cs"/>
              </a:defRPr>
            </a:lvl4pPr>
            <a:lvl5pPr marL="2438278" algn="l" defTabSz="1219140" rtl="0" eaLnBrk="1" latinLnBrk="0" hangingPunct="1">
              <a:defRPr sz="2400" kern="1200">
                <a:solidFill>
                  <a:schemeClr val="tx1"/>
                </a:solidFill>
                <a:latin typeface="+mn-lt"/>
                <a:ea typeface="+mn-ea"/>
                <a:cs typeface="+mn-cs"/>
              </a:defRPr>
            </a:lvl5pPr>
            <a:lvl6pPr marL="3047848" algn="l" defTabSz="1219140" rtl="0" eaLnBrk="1" latinLnBrk="0" hangingPunct="1">
              <a:defRPr sz="2400" kern="1200">
                <a:solidFill>
                  <a:schemeClr val="tx1"/>
                </a:solidFill>
                <a:latin typeface="+mn-lt"/>
                <a:ea typeface="+mn-ea"/>
                <a:cs typeface="+mn-cs"/>
              </a:defRPr>
            </a:lvl6pPr>
            <a:lvl7pPr marL="3657418" algn="l" defTabSz="1219140" rtl="0" eaLnBrk="1" latinLnBrk="0" hangingPunct="1">
              <a:defRPr sz="2400" kern="1200">
                <a:solidFill>
                  <a:schemeClr val="tx1"/>
                </a:solidFill>
                <a:latin typeface="+mn-lt"/>
                <a:ea typeface="+mn-ea"/>
                <a:cs typeface="+mn-cs"/>
              </a:defRPr>
            </a:lvl7pPr>
            <a:lvl8pPr marL="4266987" algn="l" defTabSz="1219140" rtl="0" eaLnBrk="1" latinLnBrk="0" hangingPunct="1">
              <a:defRPr sz="2400" kern="1200">
                <a:solidFill>
                  <a:schemeClr val="tx1"/>
                </a:solidFill>
                <a:latin typeface="+mn-lt"/>
                <a:ea typeface="+mn-ea"/>
                <a:cs typeface="+mn-cs"/>
              </a:defRPr>
            </a:lvl8pPr>
            <a:lvl9pPr marL="4876557" algn="l" defTabSz="1219140" rtl="0" eaLnBrk="1" latinLnBrk="0" hangingPunct="1">
              <a:defRPr sz="2400" kern="1200">
                <a:solidFill>
                  <a:schemeClr val="tx1"/>
                </a:solidFill>
                <a:latin typeface="+mn-lt"/>
                <a:ea typeface="+mn-ea"/>
                <a:cs typeface="+mn-cs"/>
              </a:defRPr>
            </a:lvl9pP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Tree>
    <p:extLst>
      <p:ext uri="{BB962C8B-B14F-4D97-AF65-F5344CB8AC3E}">
        <p14:creationId xmlns:p14="http://schemas.microsoft.com/office/powerpoint/2010/main" val="8581726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blinds(horizontal)">
                                      <p:cBhvr>
                                        <p:cTn id="7" dur="750"/>
                                        <p:tgtEl>
                                          <p:spTgt spid="5">
                                            <p:txEl>
                                              <p:pRg st="0" end="0"/>
                                            </p:txEl>
                                          </p:spTgt>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animEffect transition="in" filter="blinds(horizontal)">
                                      <p:cBhvr>
                                        <p:cTn id="11" dur="750"/>
                                        <p:tgtEl>
                                          <p:spTgt spid="5">
                                            <p:txEl>
                                              <p:pRg st="1" end="1"/>
                                            </p:txEl>
                                          </p:spTgt>
                                        </p:tgtEl>
                                      </p:cBhvr>
                                    </p:animEffect>
                                  </p:childTnLst>
                                </p:cTn>
                              </p:par>
                            </p:childTnLst>
                          </p:cTn>
                        </p:par>
                        <p:par>
                          <p:cTn id="12" fill="hold">
                            <p:stCondLst>
                              <p:cond delay="1500"/>
                            </p:stCondLst>
                            <p:childTnLst>
                              <p:par>
                                <p:cTn id="13" presetID="3" presetClass="entr" presetSubtype="10" fill="hold" nodeType="after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animEffect transition="in" filter="blinds(horizontal)">
                                      <p:cBhvr>
                                        <p:cTn id="15" dur="750"/>
                                        <p:tgtEl>
                                          <p:spTgt spid="5">
                                            <p:txEl>
                                              <p:pRg st="2" end="2"/>
                                            </p:txEl>
                                          </p:spTgt>
                                        </p:tgtEl>
                                      </p:cBhvr>
                                    </p:animEffect>
                                  </p:childTnLst>
                                </p:cTn>
                              </p:par>
                            </p:childTnLst>
                          </p:cTn>
                        </p:par>
                        <p:par>
                          <p:cTn id="16" fill="hold">
                            <p:stCondLst>
                              <p:cond delay="2250"/>
                            </p:stCondLst>
                            <p:childTnLst>
                              <p:par>
                                <p:cTn id="17" presetID="3" presetClass="entr" presetSubtype="10" fill="hold" nodeType="after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animEffect transition="in" filter="blinds(horizontal)">
                                      <p:cBhvr>
                                        <p:cTn id="19" dur="75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 Box 50"/>
          <p:cNvSpPr txBox="1">
            <a:spLocks noChangeArrowheads="1"/>
          </p:cNvSpPr>
          <p:nvPr/>
        </p:nvSpPr>
        <p:spPr bwMode="auto">
          <a:xfrm>
            <a:off x="1413429" y="2035364"/>
            <a:ext cx="8985052" cy="2834590"/>
          </a:xfrm>
          <a:prstGeom prst="rect">
            <a:avLst/>
          </a:prstGeom>
          <a:ln/>
          <a:extLst/>
        </p:spPr>
        <p:style>
          <a:lnRef idx="1">
            <a:schemeClr val="accent6"/>
          </a:lnRef>
          <a:fillRef idx="2">
            <a:schemeClr val="accent6"/>
          </a:fillRef>
          <a:effectRef idx="1">
            <a:schemeClr val="accent6"/>
          </a:effectRef>
          <a:fontRef idx="minor">
            <a:schemeClr val="dk1"/>
          </a:fontRef>
        </p:style>
        <p:txBody>
          <a:bodyPr wrap="square" lIns="121898" tIns="60948" rIns="121898" bIns="60948" anchor="ctr">
            <a:spAutoFit/>
          </a:bodyPr>
          <a:lstStyle>
            <a:defPPr>
              <a:defRPr lang="zh-CN"/>
            </a:defPPr>
            <a:lvl1pPr algn="just" eaLnBrk="0" hangingPunct="0">
              <a:lnSpc>
                <a:spcPts val="5500"/>
              </a:lnSpc>
              <a:spcAft>
                <a:spcPts val="0"/>
              </a:spcAft>
              <a:tabLst>
                <a:tab pos="1890395" algn="l"/>
              </a:tabLst>
              <a:defRPr sz="2800" b="0" kern="100">
                <a:latin typeface="Times New Roman"/>
                <a:ea typeface="华文细黑"/>
                <a:cs typeface="Courier New"/>
              </a:defRPr>
            </a:lvl1pPr>
            <a:lvl2pPr marL="742950" indent="-285750" eaLnBrk="0" hangingPunct="0">
              <a:defRPr b="1">
                <a:latin typeface="Arial" charset="0"/>
                <a:ea typeface="宋体" pitchFamily="2" charset="-122"/>
              </a:defRPr>
            </a:lvl2pPr>
            <a:lvl3pPr marL="1143000" indent="-228600" eaLnBrk="0" hangingPunct="0">
              <a:defRPr b="1">
                <a:latin typeface="Arial" charset="0"/>
                <a:ea typeface="宋体" pitchFamily="2" charset="-122"/>
              </a:defRPr>
            </a:lvl3pPr>
            <a:lvl4pPr marL="1600200" indent="-228600" eaLnBrk="0" hangingPunct="0">
              <a:defRPr b="1">
                <a:latin typeface="Arial" charset="0"/>
                <a:ea typeface="宋体" pitchFamily="2" charset="-122"/>
              </a:defRPr>
            </a:lvl4pPr>
            <a:lvl5pPr marL="2057400" indent="-228600" eaLnBrk="0" hangingPunct="0">
              <a:defRPr b="1">
                <a:latin typeface="Arial" charset="0"/>
                <a:ea typeface="宋体" pitchFamily="2" charset="-122"/>
              </a:defRPr>
            </a:lvl5pPr>
            <a:lvl6pPr marL="2514600" indent="-228600" eaLnBrk="0" fontAlgn="base" hangingPunct="0">
              <a:spcBef>
                <a:spcPct val="0"/>
              </a:spcBef>
              <a:spcAft>
                <a:spcPct val="0"/>
              </a:spcAft>
              <a:defRPr b="1">
                <a:latin typeface="Arial" charset="0"/>
                <a:ea typeface="宋体" pitchFamily="2" charset="-122"/>
              </a:defRPr>
            </a:lvl6pPr>
            <a:lvl7pPr marL="2971800" indent="-228600" eaLnBrk="0" fontAlgn="base" hangingPunct="0">
              <a:spcBef>
                <a:spcPct val="0"/>
              </a:spcBef>
              <a:spcAft>
                <a:spcPct val="0"/>
              </a:spcAft>
              <a:defRPr b="1">
                <a:latin typeface="Arial" charset="0"/>
                <a:ea typeface="宋体" pitchFamily="2" charset="-122"/>
              </a:defRPr>
            </a:lvl7pPr>
            <a:lvl8pPr marL="3429000" indent="-228600" eaLnBrk="0" fontAlgn="base" hangingPunct="0">
              <a:spcBef>
                <a:spcPct val="0"/>
              </a:spcBef>
              <a:spcAft>
                <a:spcPct val="0"/>
              </a:spcAft>
              <a:defRPr b="1">
                <a:latin typeface="Arial" charset="0"/>
                <a:ea typeface="宋体" pitchFamily="2" charset="-122"/>
              </a:defRPr>
            </a:lvl8pPr>
            <a:lvl9pPr marL="3886200" indent="-228600" eaLnBrk="0" fontAlgn="base" hangingPunct="0">
              <a:spcBef>
                <a:spcPct val="0"/>
              </a:spcBef>
              <a:spcAft>
                <a:spcPct val="0"/>
              </a:spcAft>
              <a:defRPr b="1">
                <a:latin typeface="Arial" charset="0"/>
                <a:ea typeface="宋体" pitchFamily="2" charset="-122"/>
              </a:defRPr>
            </a:lvl9pPr>
          </a:lstStyle>
          <a:p>
            <a:pPr>
              <a:lnSpc>
                <a:spcPct val="200000"/>
              </a:lnSpc>
            </a:pPr>
            <a:r>
              <a:rPr lang="en-US" altLang="zh-CN" dirty="0"/>
              <a:t>1.</a:t>
            </a:r>
            <a:r>
              <a:rPr lang="zh-CN" altLang="zh-CN" dirty="0"/>
              <a:t>能对常见的物质进行检验、分离和提纯；</a:t>
            </a:r>
            <a:endParaRPr lang="en-US" altLang="zh-CN" dirty="0"/>
          </a:p>
          <a:p>
            <a:pPr>
              <a:lnSpc>
                <a:spcPct val="200000"/>
              </a:lnSpc>
            </a:pPr>
            <a:r>
              <a:rPr lang="zh-CN" altLang="zh-CN" dirty="0"/>
              <a:t>掌握过滤、分液、蒸馏等操作的步骤及要求。</a:t>
            </a:r>
            <a:endParaRPr lang="en-US" altLang="zh-CN" dirty="0"/>
          </a:p>
          <a:p>
            <a:pPr>
              <a:lnSpc>
                <a:spcPct val="200000"/>
              </a:lnSpc>
            </a:pPr>
            <a:r>
              <a:rPr lang="en-US" altLang="zh-CN" dirty="0"/>
              <a:t>2.</a:t>
            </a:r>
            <a:r>
              <a:rPr lang="zh-CN" altLang="zh-CN" dirty="0"/>
              <a:t>识别典型的实验仪器装置图。</a:t>
            </a:r>
          </a:p>
        </p:txBody>
      </p:sp>
      <p:sp>
        <p:nvSpPr>
          <p:cNvPr id="4" name="矩形 3">
            <a:hlinkClick r:id="rId3" action="ppaction://hlinksldjump"/>
          </p:cNvPr>
          <p:cNvSpPr/>
          <p:nvPr/>
        </p:nvSpPr>
        <p:spPr>
          <a:xfrm>
            <a:off x="-25474" y="6382122"/>
            <a:ext cx="1680887" cy="471312"/>
          </a:xfrm>
          <a:prstGeom prst="rect">
            <a:avLst/>
          </a:prstGeom>
          <a:solidFill>
            <a:srgbClr val="0066FF"/>
          </a:soli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30000"/>
              </a:lnSpc>
            </a:pPr>
            <a:r>
              <a:rPr lang="zh-CN" altLang="en-US" sz="2200" dirty="0" smtClean="0">
                <a:latin typeface="微软雅黑" pitchFamily="34" charset="-122"/>
                <a:ea typeface="微软雅黑" pitchFamily="34" charset="-122"/>
              </a:rPr>
              <a:t>考点一</a:t>
            </a:r>
            <a:endParaRPr lang="zh-CN" altLang="en-US" sz="2200" dirty="0">
              <a:latin typeface="微软雅黑" pitchFamily="34" charset="-122"/>
              <a:ea typeface="微软雅黑" pitchFamily="34" charset="-122"/>
            </a:endParaRPr>
          </a:p>
        </p:txBody>
      </p:sp>
      <p:sp>
        <p:nvSpPr>
          <p:cNvPr id="5" name="矩形 4">
            <a:hlinkClick r:id="rId4" action="ppaction://hlinksldjump"/>
          </p:cNvPr>
          <p:cNvSpPr/>
          <p:nvPr/>
        </p:nvSpPr>
        <p:spPr>
          <a:xfrm>
            <a:off x="1771012" y="6382122"/>
            <a:ext cx="1680887" cy="471312"/>
          </a:xfrm>
          <a:prstGeom prst="rect">
            <a:avLst/>
          </a:prstGeom>
          <a:solidFill>
            <a:srgbClr val="0066FF"/>
          </a:soli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30000"/>
              </a:lnSpc>
            </a:pPr>
            <a:r>
              <a:rPr lang="zh-CN" altLang="en-US" sz="2200" dirty="0" smtClean="0">
                <a:latin typeface="微软雅黑" pitchFamily="34" charset="-122"/>
                <a:ea typeface="微软雅黑" pitchFamily="34" charset="-122"/>
              </a:rPr>
              <a:t>考点二</a:t>
            </a:r>
            <a:endParaRPr lang="zh-CN" altLang="en-US" sz="2200" dirty="0">
              <a:latin typeface="微软雅黑" pitchFamily="34" charset="-122"/>
              <a:ea typeface="微软雅黑" pitchFamily="34" charset="-122"/>
            </a:endParaRPr>
          </a:p>
        </p:txBody>
      </p:sp>
      <p:sp>
        <p:nvSpPr>
          <p:cNvPr id="6" name="矩形 5">
            <a:hlinkClick r:id="rId5" action="ppaction://hlinksldjump"/>
          </p:cNvPr>
          <p:cNvSpPr/>
          <p:nvPr/>
        </p:nvSpPr>
        <p:spPr>
          <a:xfrm>
            <a:off x="3567498" y="6382122"/>
            <a:ext cx="3323509" cy="471312"/>
          </a:xfrm>
          <a:prstGeom prst="rect">
            <a:avLst/>
          </a:prstGeom>
          <a:solidFill>
            <a:srgbClr val="0066FF"/>
          </a:soli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30000"/>
              </a:lnSpc>
            </a:pPr>
            <a:r>
              <a:rPr lang="zh-CN" altLang="en-US" sz="2200" dirty="0" smtClean="0">
                <a:latin typeface="微软雅黑" pitchFamily="34" charset="-122"/>
                <a:ea typeface="微软雅黑" pitchFamily="34" charset="-122"/>
              </a:rPr>
              <a:t>探究高考　明确考向</a:t>
            </a:r>
            <a:endParaRPr lang="zh-CN" altLang="en-US" sz="2200" dirty="0">
              <a:latin typeface="微软雅黑" pitchFamily="34" charset="-122"/>
              <a:ea typeface="微软雅黑" pitchFamily="34" charset="-122"/>
            </a:endParaRPr>
          </a:p>
        </p:txBody>
      </p:sp>
      <p:sp>
        <p:nvSpPr>
          <p:cNvPr id="8" name="矩形 7">
            <a:hlinkClick r:id="rId6" action="ppaction://hlinksldjump"/>
          </p:cNvPr>
          <p:cNvSpPr/>
          <p:nvPr/>
        </p:nvSpPr>
        <p:spPr>
          <a:xfrm>
            <a:off x="7006607" y="6382122"/>
            <a:ext cx="1680887" cy="471312"/>
          </a:xfrm>
          <a:prstGeom prst="rect">
            <a:avLst/>
          </a:prstGeom>
          <a:solidFill>
            <a:srgbClr val="0066FF"/>
          </a:soli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30000"/>
              </a:lnSpc>
            </a:pPr>
            <a:r>
              <a:rPr lang="zh-CN" altLang="en-US" sz="2200" dirty="0" smtClean="0">
                <a:latin typeface="Times New Roman" pitchFamily="18" charset="0"/>
                <a:ea typeface="微软雅黑" pitchFamily="34" charset="-122"/>
              </a:rPr>
              <a:t>练出高分</a:t>
            </a:r>
            <a:endParaRPr lang="zh-CN" altLang="en-US" sz="2200" dirty="0">
              <a:latin typeface="Times New Roman" pitchFamily="18" charset="0"/>
              <a:ea typeface="微软雅黑" pitchFamily="34" charset="-122"/>
            </a:endParaRPr>
          </a:p>
        </p:txBody>
      </p:sp>
    </p:spTree>
    <p:extLst>
      <p:ext uri="{BB962C8B-B14F-4D97-AF65-F5344CB8AC3E}">
        <p14:creationId xmlns:p14="http://schemas.microsoft.com/office/powerpoint/2010/main" val="300087815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77297" y="555458"/>
            <a:ext cx="11850557" cy="5668515"/>
          </a:xfrm>
          <a:prstGeom prst="rect">
            <a:avLst/>
          </a:prstGeom>
        </p:spPr>
        <p:txBody>
          <a:bodyPr wrap="square" lIns="121898" tIns="60948" rIns="121898" bIns="60948">
            <a:spAutoFit/>
          </a:bodyPr>
          <a:lstStyle/>
          <a:p>
            <a:pPr algn="just">
              <a:lnSpc>
                <a:spcPct val="130000"/>
              </a:lnSpc>
              <a:spcAft>
                <a:spcPts val="0"/>
              </a:spcAft>
              <a:tabLst>
                <a:tab pos="1890395" algn="l"/>
              </a:tabLst>
            </a:pPr>
            <a:r>
              <a:rPr lang="en-US" altLang="zh-CN" sz="2800" kern="100" dirty="0" smtClean="0">
                <a:latin typeface="Times New Roman"/>
                <a:ea typeface="华文细黑"/>
                <a:cs typeface="Courier New"/>
              </a:rPr>
              <a:t>4.</a:t>
            </a:r>
            <a:r>
              <a:rPr lang="zh-CN" altLang="zh-CN" sz="2800" kern="100" dirty="0" smtClean="0">
                <a:latin typeface="Times New Roman"/>
                <a:ea typeface="华文细黑"/>
                <a:cs typeface="Times New Roman"/>
              </a:rPr>
              <a:t>从海带中提取碘要经过灼烧、浸取、过滤、氧化、萃取、分液、蒸馏等操作，下列对应的装置合理、操作规范的是</a:t>
            </a:r>
            <a:r>
              <a:rPr lang="en-US" altLang="zh-CN" sz="2800" kern="100" dirty="0" smtClean="0">
                <a:latin typeface="Times New Roman"/>
                <a:ea typeface="华文细黑"/>
                <a:cs typeface="Courier New"/>
              </a:rPr>
              <a:t>(</a:t>
            </a:r>
            <a:r>
              <a:rPr lang="zh-CN" altLang="zh-CN" sz="2800" kern="100" dirty="0" smtClean="0">
                <a:latin typeface="Times New Roman"/>
                <a:ea typeface="华文细黑"/>
                <a:cs typeface="Times New Roman"/>
              </a:rPr>
              <a:t>　　</a:t>
            </a:r>
            <a:r>
              <a:rPr lang="en-US" altLang="zh-CN" sz="2800" kern="100" dirty="0" smtClean="0">
                <a:latin typeface="Times New Roman"/>
                <a:ea typeface="华文细黑"/>
                <a:cs typeface="Courier New"/>
              </a:rPr>
              <a:t>)</a:t>
            </a:r>
            <a:endParaRPr lang="en-US" altLang="zh-CN" sz="1050" kern="100" dirty="0" smtClean="0">
              <a:latin typeface="宋体"/>
              <a:cs typeface="Courier New"/>
            </a:endParaRPr>
          </a:p>
          <a:p>
            <a:pPr algn="just">
              <a:lnSpc>
                <a:spcPct val="130000"/>
              </a:lnSpc>
              <a:spcAft>
                <a:spcPts val="0"/>
              </a:spcAft>
              <a:tabLst>
                <a:tab pos="1890395" algn="l"/>
              </a:tabLst>
            </a:pPr>
            <a:endParaRPr lang="en-US" altLang="zh-CN" sz="2800" b="1" kern="100" dirty="0" smtClean="0">
              <a:solidFill>
                <a:srgbClr val="0000FF"/>
              </a:solidFill>
              <a:latin typeface="Times New Roman"/>
              <a:cs typeface="Times New Roman"/>
            </a:endParaRPr>
          </a:p>
          <a:p>
            <a:pPr algn="just">
              <a:lnSpc>
                <a:spcPct val="130000"/>
              </a:lnSpc>
              <a:spcAft>
                <a:spcPts val="0"/>
              </a:spcAft>
              <a:tabLst>
                <a:tab pos="1890395" algn="l"/>
              </a:tabLst>
            </a:pPr>
            <a:endParaRPr lang="en-US" altLang="zh-CN" sz="2800" b="1" kern="100" dirty="0">
              <a:solidFill>
                <a:srgbClr val="0000FF"/>
              </a:solidFill>
              <a:latin typeface="Times New Roman"/>
              <a:cs typeface="Times New Roman"/>
            </a:endParaRPr>
          </a:p>
          <a:p>
            <a:pPr algn="just">
              <a:lnSpc>
                <a:spcPct val="130000"/>
              </a:lnSpc>
              <a:spcAft>
                <a:spcPts val="0"/>
              </a:spcAft>
              <a:tabLst>
                <a:tab pos="1890395" algn="l"/>
              </a:tabLst>
            </a:pPr>
            <a:endParaRPr lang="en-US" altLang="zh-CN" sz="2800" b="1" kern="100" dirty="0" smtClean="0">
              <a:solidFill>
                <a:srgbClr val="0000FF"/>
              </a:solidFill>
              <a:latin typeface="Times New Roman"/>
              <a:cs typeface="Times New Roman"/>
            </a:endParaRPr>
          </a:p>
          <a:p>
            <a:pPr algn="just">
              <a:lnSpc>
                <a:spcPct val="130000"/>
              </a:lnSpc>
              <a:spcAft>
                <a:spcPts val="0"/>
              </a:spcAft>
              <a:tabLst>
                <a:tab pos="1890395" algn="l"/>
              </a:tabLst>
            </a:pPr>
            <a:endParaRPr lang="en-US" altLang="zh-CN" sz="2800" b="1" kern="100" dirty="0">
              <a:solidFill>
                <a:srgbClr val="0000FF"/>
              </a:solidFill>
              <a:latin typeface="Times New Roman"/>
              <a:cs typeface="Times New Roman"/>
            </a:endParaRPr>
          </a:p>
          <a:p>
            <a:pPr algn="just">
              <a:lnSpc>
                <a:spcPct val="130000"/>
              </a:lnSpc>
              <a:spcAft>
                <a:spcPts val="0"/>
              </a:spcAft>
              <a:tabLst>
                <a:tab pos="1890395" algn="l"/>
              </a:tabLst>
            </a:pPr>
            <a:endParaRPr lang="en-US" altLang="zh-CN" sz="2800" b="1" kern="100" dirty="0" smtClean="0">
              <a:solidFill>
                <a:srgbClr val="0000FF"/>
              </a:solidFill>
              <a:latin typeface="Times New Roman"/>
              <a:cs typeface="Times New Roman"/>
            </a:endParaRPr>
          </a:p>
          <a:p>
            <a:pPr algn="just">
              <a:lnSpc>
                <a:spcPct val="130000"/>
              </a:lnSpc>
              <a:spcAft>
                <a:spcPts val="0"/>
              </a:spcAft>
              <a:tabLst>
                <a:tab pos="1890395" algn="l"/>
              </a:tabLst>
            </a:pPr>
            <a:r>
              <a:rPr lang="zh-CN" altLang="zh-CN" sz="2800" b="1" kern="100" dirty="0" smtClean="0">
                <a:solidFill>
                  <a:srgbClr val="0000FF"/>
                </a:solidFill>
                <a:latin typeface="Times New Roman"/>
                <a:cs typeface="Times New Roman"/>
              </a:rPr>
              <a:t>解析</a:t>
            </a:r>
            <a:r>
              <a:rPr lang="zh-CN" altLang="zh-CN" sz="2800" b="1" kern="100" dirty="0">
                <a:solidFill>
                  <a:srgbClr val="0000FF"/>
                </a:solidFill>
                <a:latin typeface="Times New Roman"/>
                <a:cs typeface="Times New Roman"/>
              </a:rPr>
              <a:t>　</a:t>
            </a:r>
            <a:r>
              <a:rPr lang="en-US" altLang="zh-CN" sz="2800" kern="100" dirty="0">
                <a:solidFill>
                  <a:prstClr val="black"/>
                </a:solidFill>
                <a:latin typeface="Times New Roman"/>
                <a:ea typeface="华文细黑"/>
                <a:cs typeface="Courier New"/>
              </a:rPr>
              <a:t>A</a:t>
            </a:r>
            <a:r>
              <a:rPr lang="zh-CN" altLang="zh-CN" sz="2800" kern="100" dirty="0">
                <a:solidFill>
                  <a:prstClr val="black"/>
                </a:solidFill>
                <a:latin typeface="Times New Roman"/>
                <a:ea typeface="华文细黑"/>
                <a:cs typeface="Times New Roman"/>
              </a:rPr>
              <a:t>项，灼烧应选用坩埚，错误</a:t>
            </a:r>
            <a:r>
              <a:rPr lang="zh-CN" altLang="zh-CN" sz="2800" kern="100" dirty="0" smtClean="0">
                <a:solidFill>
                  <a:prstClr val="black"/>
                </a:solidFill>
                <a:latin typeface="Times New Roman"/>
                <a:ea typeface="华文细黑"/>
                <a:cs typeface="Times New Roman"/>
              </a:rPr>
              <a:t>；</a:t>
            </a:r>
            <a:endParaRPr lang="en-US" altLang="zh-CN" sz="2800" kern="100" dirty="0" smtClean="0">
              <a:solidFill>
                <a:prstClr val="black"/>
              </a:solidFill>
              <a:latin typeface="Times New Roman"/>
              <a:ea typeface="华文细黑"/>
              <a:cs typeface="Times New Roman"/>
            </a:endParaRPr>
          </a:p>
          <a:p>
            <a:pPr algn="just">
              <a:lnSpc>
                <a:spcPct val="130000"/>
              </a:lnSpc>
              <a:spcAft>
                <a:spcPts val="0"/>
              </a:spcAft>
              <a:tabLst>
                <a:tab pos="1890395" algn="l"/>
              </a:tabLst>
            </a:pPr>
            <a:r>
              <a:rPr lang="en-US" altLang="zh-CN" sz="2800" kern="100" dirty="0" smtClean="0">
                <a:solidFill>
                  <a:prstClr val="black"/>
                </a:solidFill>
                <a:latin typeface="Times New Roman"/>
                <a:ea typeface="华文细黑"/>
                <a:cs typeface="Courier New"/>
              </a:rPr>
              <a:t>B</a:t>
            </a:r>
            <a:r>
              <a:rPr lang="zh-CN" altLang="zh-CN" sz="2800" kern="100" dirty="0">
                <a:solidFill>
                  <a:prstClr val="black"/>
                </a:solidFill>
                <a:latin typeface="Times New Roman"/>
                <a:ea typeface="华文细黑"/>
                <a:cs typeface="Times New Roman"/>
              </a:rPr>
              <a:t>项，应用玻璃棒引流，且漏斗下端尖口处要紧贴烧杯内壁，错误</a:t>
            </a:r>
            <a:r>
              <a:rPr lang="zh-CN" altLang="zh-CN" sz="2800" kern="100" dirty="0" smtClean="0">
                <a:solidFill>
                  <a:prstClr val="black"/>
                </a:solidFill>
                <a:latin typeface="Times New Roman"/>
                <a:ea typeface="华文细黑"/>
                <a:cs typeface="Times New Roman"/>
              </a:rPr>
              <a:t>；</a:t>
            </a:r>
            <a:endParaRPr lang="en-US" altLang="zh-CN" sz="2800" kern="100" dirty="0" smtClean="0">
              <a:solidFill>
                <a:prstClr val="black"/>
              </a:solidFill>
              <a:latin typeface="Times New Roman"/>
              <a:ea typeface="华文细黑"/>
              <a:cs typeface="Times New Roman"/>
            </a:endParaRPr>
          </a:p>
          <a:p>
            <a:pPr algn="just">
              <a:lnSpc>
                <a:spcPct val="130000"/>
              </a:lnSpc>
              <a:spcAft>
                <a:spcPts val="0"/>
              </a:spcAft>
              <a:tabLst>
                <a:tab pos="1890395" algn="l"/>
              </a:tabLst>
            </a:pPr>
            <a:r>
              <a:rPr lang="en-US" altLang="zh-CN" sz="2800" kern="100" dirty="0" smtClean="0">
                <a:solidFill>
                  <a:prstClr val="black"/>
                </a:solidFill>
                <a:latin typeface="Times New Roman"/>
                <a:ea typeface="华文细黑"/>
                <a:cs typeface="Courier New"/>
              </a:rPr>
              <a:t>C</a:t>
            </a:r>
            <a:r>
              <a:rPr lang="zh-CN" altLang="zh-CN" sz="2800" kern="100" dirty="0">
                <a:solidFill>
                  <a:prstClr val="black"/>
                </a:solidFill>
                <a:latin typeface="Times New Roman"/>
                <a:ea typeface="华文细黑"/>
                <a:cs typeface="Times New Roman"/>
              </a:rPr>
              <a:t>项，碘的苯溶液应从上口倒出，错误</a:t>
            </a:r>
            <a:r>
              <a:rPr lang="zh-CN" altLang="zh-CN" sz="2800" kern="100" dirty="0" smtClean="0">
                <a:solidFill>
                  <a:prstClr val="black"/>
                </a:solidFill>
                <a:latin typeface="Times New Roman"/>
                <a:ea typeface="华文细黑"/>
                <a:cs typeface="Times New Roman"/>
              </a:rPr>
              <a:t>。</a:t>
            </a:r>
            <a:endParaRPr lang="en-US" altLang="zh-CN" sz="2800" kern="100" dirty="0" smtClean="0">
              <a:latin typeface="Times New Roman"/>
              <a:ea typeface="华文细黑"/>
              <a:cs typeface="Courier New"/>
            </a:endParaRPr>
          </a:p>
        </p:txBody>
      </p:sp>
      <p:pic>
        <p:nvPicPr>
          <p:cNvPr id="6" name="Picture 2" descr="HX103"/>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66143"/>
          <a:stretch/>
        </p:blipFill>
        <p:spPr bwMode="auto">
          <a:xfrm>
            <a:off x="173598" y="1894941"/>
            <a:ext cx="1946206" cy="25667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3" descr="HX104"/>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62672"/>
          <a:stretch/>
        </p:blipFill>
        <p:spPr bwMode="auto">
          <a:xfrm>
            <a:off x="5505567" y="2067447"/>
            <a:ext cx="2181086" cy="24283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2" descr="HX103"/>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56412" r="3593"/>
          <a:stretch/>
        </p:blipFill>
        <p:spPr bwMode="auto">
          <a:xfrm>
            <a:off x="2580224" y="1914306"/>
            <a:ext cx="2258688" cy="25217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3" descr="HX104"/>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55908"/>
          <a:stretch/>
        </p:blipFill>
        <p:spPr bwMode="auto">
          <a:xfrm>
            <a:off x="8240484" y="1882250"/>
            <a:ext cx="2696437" cy="2541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矩形 9"/>
          <p:cNvSpPr/>
          <p:nvPr/>
        </p:nvSpPr>
        <p:spPr>
          <a:xfrm>
            <a:off x="7175326" y="1137732"/>
            <a:ext cx="554960" cy="707886"/>
          </a:xfrm>
          <a:prstGeom prst="rect">
            <a:avLst/>
          </a:prstGeom>
        </p:spPr>
        <p:txBody>
          <a:bodyPr wrap="none">
            <a:spAutoFit/>
          </a:bodyPr>
          <a:lstStyle/>
          <a:p>
            <a:r>
              <a:rPr lang="en-US" altLang="zh-CN" sz="4000" b="1" kern="100" dirty="0" smtClean="0">
                <a:solidFill>
                  <a:srgbClr val="FF0000"/>
                </a:solidFill>
                <a:latin typeface="Times New Roman"/>
                <a:cs typeface="Times New Roman"/>
              </a:rPr>
              <a:t>D</a:t>
            </a:r>
            <a:endParaRPr lang="zh-CN" altLang="zh-CN" sz="4000" b="1" kern="100" dirty="0">
              <a:solidFill>
                <a:srgbClr val="FF0000"/>
              </a:solidFill>
              <a:latin typeface="Times New Roman"/>
              <a:cs typeface="Times New Roman"/>
            </a:endParaRPr>
          </a:p>
        </p:txBody>
      </p:sp>
      <p:sp>
        <p:nvSpPr>
          <p:cNvPr id="17" name="Rectangle 21">
            <a:hlinkClick r:id="rId4" action="ppaction://hlinksldjump"/>
          </p:cNvPr>
          <p:cNvSpPr>
            <a:spLocks noChangeArrowheads="1"/>
          </p:cNvSpPr>
          <p:nvPr/>
        </p:nvSpPr>
        <p:spPr bwMode="auto">
          <a:xfrm>
            <a:off x="10225002" y="15506"/>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defPPr>
              <a:defRPr lang="zh-CN"/>
            </a:defPPr>
            <a:lvl1pPr marL="0" algn="l" defTabSz="1219140" rtl="0" eaLnBrk="1" latinLnBrk="0" hangingPunct="1">
              <a:defRPr sz="2400" kern="1200">
                <a:solidFill>
                  <a:schemeClr val="tx1"/>
                </a:solidFill>
                <a:latin typeface="+mn-lt"/>
                <a:ea typeface="+mn-ea"/>
                <a:cs typeface="+mn-cs"/>
              </a:defRPr>
            </a:lvl1pPr>
            <a:lvl2pPr marL="609570" algn="l" defTabSz="1219140" rtl="0" eaLnBrk="1" latinLnBrk="0" hangingPunct="1">
              <a:defRPr sz="2400" kern="1200">
                <a:solidFill>
                  <a:schemeClr val="tx1"/>
                </a:solidFill>
                <a:latin typeface="+mn-lt"/>
                <a:ea typeface="+mn-ea"/>
                <a:cs typeface="+mn-cs"/>
              </a:defRPr>
            </a:lvl2pPr>
            <a:lvl3pPr marL="1219140" algn="l" defTabSz="1219140" rtl="0" eaLnBrk="1" latinLnBrk="0" hangingPunct="1">
              <a:defRPr sz="2400" kern="1200">
                <a:solidFill>
                  <a:schemeClr val="tx1"/>
                </a:solidFill>
                <a:latin typeface="+mn-lt"/>
                <a:ea typeface="+mn-ea"/>
                <a:cs typeface="+mn-cs"/>
              </a:defRPr>
            </a:lvl3pPr>
            <a:lvl4pPr marL="1828709" algn="l" defTabSz="1219140" rtl="0" eaLnBrk="1" latinLnBrk="0" hangingPunct="1">
              <a:defRPr sz="2400" kern="1200">
                <a:solidFill>
                  <a:schemeClr val="tx1"/>
                </a:solidFill>
                <a:latin typeface="+mn-lt"/>
                <a:ea typeface="+mn-ea"/>
                <a:cs typeface="+mn-cs"/>
              </a:defRPr>
            </a:lvl4pPr>
            <a:lvl5pPr marL="2438278" algn="l" defTabSz="1219140" rtl="0" eaLnBrk="1" latinLnBrk="0" hangingPunct="1">
              <a:defRPr sz="2400" kern="1200">
                <a:solidFill>
                  <a:schemeClr val="tx1"/>
                </a:solidFill>
                <a:latin typeface="+mn-lt"/>
                <a:ea typeface="+mn-ea"/>
                <a:cs typeface="+mn-cs"/>
              </a:defRPr>
            </a:lvl5pPr>
            <a:lvl6pPr marL="3047848" algn="l" defTabSz="1219140" rtl="0" eaLnBrk="1" latinLnBrk="0" hangingPunct="1">
              <a:defRPr sz="2400" kern="1200">
                <a:solidFill>
                  <a:schemeClr val="tx1"/>
                </a:solidFill>
                <a:latin typeface="+mn-lt"/>
                <a:ea typeface="+mn-ea"/>
                <a:cs typeface="+mn-cs"/>
              </a:defRPr>
            </a:lvl6pPr>
            <a:lvl7pPr marL="3657418" algn="l" defTabSz="1219140" rtl="0" eaLnBrk="1" latinLnBrk="0" hangingPunct="1">
              <a:defRPr sz="2400" kern="1200">
                <a:solidFill>
                  <a:schemeClr val="tx1"/>
                </a:solidFill>
                <a:latin typeface="+mn-lt"/>
                <a:ea typeface="+mn-ea"/>
                <a:cs typeface="+mn-cs"/>
              </a:defRPr>
            </a:lvl7pPr>
            <a:lvl8pPr marL="4266987" algn="l" defTabSz="1219140" rtl="0" eaLnBrk="1" latinLnBrk="0" hangingPunct="1">
              <a:defRPr sz="2400" kern="1200">
                <a:solidFill>
                  <a:schemeClr val="tx1"/>
                </a:solidFill>
                <a:latin typeface="+mn-lt"/>
                <a:ea typeface="+mn-ea"/>
                <a:cs typeface="+mn-cs"/>
              </a:defRPr>
            </a:lvl8pPr>
            <a:lvl9pPr marL="4876557" algn="l" defTabSz="1219140" rtl="0" eaLnBrk="1" latinLnBrk="0" hangingPunct="1">
              <a:defRPr sz="2400" kern="1200">
                <a:solidFill>
                  <a:schemeClr val="tx1"/>
                </a:solidFill>
                <a:latin typeface="+mn-lt"/>
                <a:ea typeface="+mn-ea"/>
                <a:cs typeface="+mn-cs"/>
              </a:defRPr>
            </a:lvl9pP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8" name="Rectangle 21">
            <a:hlinkClick r:id="rId5" action="ppaction://hlinksldjump"/>
          </p:cNvPr>
          <p:cNvSpPr>
            <a:spLocks noChangeArrowheads="1"/>
          </p:cNvSpPr>
          <p:nvPr/>
        </p:nvSpPr>
        <p:spPr bwMode="auto">
          <a:xfrm>
            <a:off x="10727180" y="15506"/>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defPPr>
              <a:defRPr lang="zh-CN"/>
            </a:defPPr>
            <a:lvl1pPr marL="0" algn="l" defTabSz="1219140" rtl="0" eaLnBrk="1" latinLnBrk="0" hangingPunct="1">
              <a:defRPr sz="2400" kern="1200">
                <a:solidFill>
                  <a:schemeClr val="tx1"/>
                </a:solidFill>
                <a:latin typeface="+mn-lt"/>
                <a:ea typeface="+mn-ea"/>
                <a:cs typeface="+mn-cs"/>
              </a:defRPr>
            </a:lvl1pPr>
            <a:lvl2pPr marL="609570" algn="l" defTabSz="1219140" rtl="0" eaLnBrk="1" latinLnBrk="0" hangingPunct="1">
              <a:defRPr sz="2400" kern="1200">
                <a:solidFill>
                  <a:schemeClr val="tx1"/>
                </a:solidFill>
                <a:latin typeface="+mn-lt"/>
                <a:ea typeface="+mn-ea"/>
                <a:cs typeface="+mn-cs"/>
              </a:defRPr>
            </a:lvl2pPr>
            <a:lvl3pPr marL="1219140" algn="l" defTabSz="1219140" rtl="0" eaLnBrk="1" latinLnBrk="0" hangingPunct="1">
              <a:defRPr sz="2400" kern="1200">
                <a:solidFill>
                  <a:schemeClr val="tx1"/>
                </a:solidFill>
                <a:latin typeface="+mn-lt"/>
                <a:ea typeface="+mn-ea"/>
                <a:cs typeface="+mn-cs"/>
              </a:defRPr>
            </a:lvl3pPr>
            <a:lvl4pPr marL="1828709" algn="l" defTabSz="1219140" rtl="0" eaLnBrk="1" latinLnBrk="0" hangingPunct="1">
              <a:defRPr sz="2400" kern="1200">
                <a:solidFill>
                  <a:schemeClr val="tx1"/>
                </a:solidFill>
                <a:latin typeface="+mn-lt"/>
                <a:ea typeface="+mn-ea"/>
                <a:cs typeface="+mn-cs"/>
              </a:defRPr>
            </a:lvl4pPr>
            <a:lvl5pPr marL="2438278" algn="l" defTabSz="1219140" rtl="0" eaLnBrk="1" latinLnBrk="0" hangingPunct="1">
              <a:defRPr sz="2400" kern="1200">
                <a:solidFill>
                  <a:schemeClr val="tx1"/>
                </a:solidFill>
                <a:latin typeface="+mn-lt"/>
                <a:ea typeface="+mn-ea"/>
                <a:cs typeface="+mn-cs"/>
              </a:defRPr>
            </a:lvl5pPr>
            <a:lvl6pPr marL="3047848" algn="l" defTabSz="1219140" rtl="0" eaLnBrk="1" latinLnBrk="0" hangingPunct="1">
              <a:defRPr sz="2400" kern="1200">
                <a:solidFill>
                  <a:schemeClr val="tx1"/>
                </a:solidFill>
                <a:latin typeface="+mn-lt"/>
                <a:ea typeface="+mn-ea"/>
                <a:cs typeface="+mn-cs"/>
              </a:defRPr>
            </a:lvl6pPr>
            <a:lvl7pPr marL="3657418" algn="l" defTabSz="1219140" rtl="0" eaLnBrk="1" latinLnBrk="0" hangingPunct="1">
              <a:defRPr sz="2400" kern="1200">
                <a:solidFill>
                  <a:schemeClr val="tx1"/>
                </a:solidFill>
                <a:latin typeface="+mn-lt"/>
                <a:ea typeface="+mn-ea"/>
                <a:cs typeface="+mn-cs"/>
              </a:defRPr>
            </a:lvl7pPr>
            <a:lvl8pPr marL="4266987" algn="l" defTabSz="1219140" rtl="0" eaLnBrk="1" latinLnBrk="0" hangingPunct="1">
              <a:defRPr sz="2400" kern="1200">
                <a:solidFill>
                  <a:schemeClr val="tx1"/>
                </a:solidFill>
                <a:latin typeface="+mn-lt"/>
                <a:ea typeface="+mn-ea"/>
                <a:cs typeface="+mn-cs"/>
              </a:defRPr>
            </a:lvl8pPr>
            <a:lvl9pPr marL="4876557" algn="l" defTabSz="1219140" rtl="0" eaLnBrk="1" latinLnBrk="0" hangingPunct="1">
              <a:defRPr sz="2400" kern="1200">
                <a:solidFill>
                  <a:schemeClr val="tx1"/>
                </a:solidFill>
                <a:latin typeface="+mn-lt"/>
                <a:ea typeface="+mn-ea"/>
                <a:cs typeface="+mn-cs"/>
              </a:defRPr>
            </a:lvl9pP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9" name="Rectangle 21">
            <a:hlinkClick r:id="rId6" action="ppaction://hlinksldjump"/>
          </p:cNvPr>
          <p:cNvSpPr>
            <a:spLocks noChangeArrowheads="1"/>
          </p:cNvSpPr>
          <p:nvPr/>
        </p:nvSpPr>
        <p:spPr bwMode="auto">
          <a:xfrm>
            <a:off x="11205216" y="15506"/>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defPPr>
              <a:defRPr lang="zh-CN"/>
            </a:defPPr>
            <a:lvl1pPr marL="0" algn="l" defTabSz="1219140" rtl="0" eaLnBrk="1" latinLnBrk="0" hangingPunct="1">
              <a:defRPr sz="2400" kern="1200">
                <a:solidFill>
                  <a:schemeClr val="tx1"/>
                </a:solidFill>
                <a:latin typeface="+mn-lt"/>
                <a:ea typeface="+mn-ea"/>
                <a:cs typeface="+mn-cs"/>
              </a:defRPr>
            </a:lvl1pPr>
            <a:lvl2pPr marL="609570" algn="l" defTabSz="1219140" rtl="0" eaLnBrk="1" latinLnBrk="0" hangingPunct="1">
              <a:defRPr sz="2400" kern="1200">
                <a:solidFill>
                  <a:schemeClr val="tx1"/>
                </a:solidFill>
                <a:latin typeface="+mn-lt"/>
                <a:ea typeface="+mn-ea"/>
                <a:cs typeface="+mn-cs"/>
              </a:defRPr>
            </a:lvl2pPr>
            <a:lvl3pPr marL="1219140" algn="l" defTabSz="1219140" rtl="0" eaLnBrk="1" latinLnBrk="0" hangingPunct="1">
              <a:defRPr sz="2400" kern="1200">
                <a:solidFill>
                  <a:schemeClr val="tx1"/>
                </a:solidFill>
                <a:latin typeface="+mn-lt"/>
                <a:ea typeface="+mn-ea"/>
                <a:cs typeface="+mn-cs"/>
              </a:defRPr>
            </a:lvl3pPr>
            <a:lvl4pPr marL="1828709" algn="l" defTabSz="1219140" rtl="0" eaLnBrk="1" latinLnBrk="0" hangingPunct="1">
              <a:defRPr sz="2400" kern="1200">
                <a:solidFill>
                  <a:schemeClr val="tx1"/>
                </a:solidFill>
                <a:latin typeface="+mn-lt"/>
                <a:ea typeface="+mn-ea"/>
                <a:cs typeface="+mn-cs"/>
              </a:defRPr>
            </a:lvl4pPr>
            <a:lvl5pPr marL="2438278" algn="l" defTabSz="1219140" rtl="0" eaLnBrk="1" latinLnBrk="0" hangingPunct="1">
              <a:defRPr sz="2400" kern="1200">
                <a:solidFill>
                  <a:schemeClr val="tx1"/>
                </a:solidFill>
                <a:latin typeface="+mn-lt"/>
                <a:ea typeface="+mn-ea"/>
                <a:cs typeface="+mn-cs"/>
              </a:defRPr>
            </a:lvl5pPr>
            <a:lvl6pPr marL="3047848" algn="l" defTabSz="1219140" rtl="0" eaLnBrk="1" latinLnBrk="0" hangingPunct="1">
              <a:defRPr sz="2400" kern="1200">
                <a:solidFill>
                  <a:schemeClr val="tx1"/>
                </a:solidFill>
                <a:latin typeface="+mn-lt"/>
                <a:ea typeface="+mn-ea"/>
                <a:cs typeface="+mn-cs"/>
              </a:defRPr>
            </a:lvl6pPr>
            <a:lvl7pPr marL="3657418" algn="l" defTabSz="1219140" rtl="0" eaLnBrk="1" latinLnBrk="0" hangingPunct="1">
              <a:defRPr sz="2400" kern="1200">
                <a:solidFill>
                  <a:schemeClr val="tx1"/>
                </a:solidFill>
                <a:latin typeface="+mn-lt"/>
                <a:ea typeface="+mn-ea"/>
                <a:cs typeface="+mn-cs"/>
              </a:defRPr>
            </a:lvl7pPr>
            <a:lvl8pPr marL="4266987" algn="l" defTabSz="1219140" rtl="0" eaLnBrk="1" latinLnBrk="0" hangingPunct="1">
              <a:defRPr sz="2400" kern="1200">
                <a:solidFill>
                  <a:schemeClr val="tx1"/>
                </a:solidFill>
                <a:latin typeface="+mn-lt"/>
                <a:ea typeface="+mn-ea"/>
                <a:cs typeface="+mn-cs"/>
              </a:defRPr>
            </a:lvl8pPr>
            <a:lvl9pPr marL="4876557" algn="l" defTabSz="1219140" rtl="0" eaLnBrk="1" latinLnBrk="0" hangingPunct="1">
              <a:defRPr sz="2400" kern="1200">
                <a:solidFill>
                  <a:schemeClr val="tx1"/>
                </a:solidFill>
                <a:latin typeface="+mn-lt"/>
                <a:ea typeface="+mn-ea"/>
                <a:cs typeface="+mn-cs"/>
              </a:defRPr>
            </a:lvl9pP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0" name="Rectangle 21">
            <a:hlinkClick r:id="rId7" action="ppaction://hlinksldjump"/>
          </p:cNvPr>
          <p:cNvSpPr>
            <a:spLocks noChangeArrowheads="1"/>
          </p:cNvSpPr>
          <p:nvPr/>
        </p:nvSpPr>
        <p:spPr bwMode="auto">
          <a:xfrm>
            <a:off x="11659110" y="15506"/>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defPPr>
              <a:defRPr lang="zh-CN"/>
            </a:defPPr>
            <a:lvl1pPr marL="0" algn="l" defTabSz="1219140" rtl="0" eaLnBrk="1" latinLnBrk="0" hangingPunct="1">
              <a:defRPr sz="2400" kern="1200">
                <a:solidFill>
                  <a:schemeClr val="tx1"/>
                </a:solidFill>
                <a:latin typeface="+mn-lt"/>
                <a:ea typeface="+mn-ea"/>
                <a:cs typeface="+mn-cs"/>
              </a:defRPr>
            </a:lvl1pPr>
            <a:lvl2pPr marL="609570" algn="l" defTabSz="1219140" rtl="0" eaLnBrk="1" latinLnBrk="0" hangingPunct="1">
              <a:defRPr sz="2400" kern="1200">
                <a:solidFill>
                  <a:schemeClr val="tx1"/>
                </a:solidFill>
                <a:latin typeface="+mn-lt"/>
                <a:ea typeface="+mn-ea"/>
                <a:cs typeface="+mn-cs"/>
              </a:defRPr>
            </a:lvl2pPr>
            <a:lvl3pPr marL="1219140" algn="l" defTabSz="1219140" rtl="0" eaLnBrk="1" latinLnBrk="0" hangingPunct="1">
              <a:defRPr sz="2400" kern="1200">
                <a:solidFill>
                  <a:schemeClr val="tx1"/>
                </a:solidFill>
                <a:latin typeface="+mn-lt"/>
                <a:ea typeface="+mn-ea"/>
                <a:cs typeface="+mn-cs"/>
              </a:defRPr>
            </a:lvl3pPr>
            <a:lvl4pPr marL="1828709" algn="l" defTabSz="1219140" rtl="0" eaLnBrk="1" latinLnBrk="0" hangingPunct="1">
              <a:defRPr sz="2400" kern="1200">
                <a:solidFill>
                  <a:schemeClr val="tx1"/>
                </a:solidFill>
                <a:latin typeface="+mn-lt"/>
                <a:ea typeface="+mn-ea"/>
                <a:cs typeface="+mn-cs"/>
              </a:defRPr>
            </a:lvl4pPr>
            <a:lvl5pPr marL="2438278" algn="l" defTabSz="1219140" rtl="0" eaLnBrk="1" latinLnBrk="0" hangingPunct="1">
              <a:defRPr sz="2400" kern="1200">
                <a:solidFill>
                  <a:schemeClr val="tx1"/>
                </a:solidFill>
                <a:latin typeface="+mn-lt"/>
                <a:ea typeface="+mn-ea"/>
                <a:cs typeface="+mn-cs"/>
              </a:defRPr>
            </a:lvl5pPr>
            <a:lvl6pPr marL="3047848" algn="l" defTabSz="1219140" rtl="0" eaLnBrk="1" latinLnBrk="0" hangingPunct="1">
              <a:defRPr sz="2400" kern="1200">
                <a:solidFill>
                  <a:schemeClr val="tx1"/>
                </a:solidFill>
                <a:latin typeface="+mn-lt"/>
                <a:ea typeface="+mn-ea"/>
                <a:cs typeface="+mn-cs"/>
              </a:defRPr>
            </a:lvl6pPr>
            <a:lvl7pPr marL="3657418" algn="l" defTabSz="1219140" rtl="0" eaLnBrk="1" latinLnBrk="0" hangingPunct="1">
              <a:defRPr sz="2400" kern="1200">
                <a:solidFill>
                  <a:schemeClr val="tx1"/>
                </a:solidFill>
                <a:latin typeface="+mn-lt"/>
                <a:ea typeface="+mn-ea"/>
                <a:cs typeface="+mn-cs"/>
              </a:defRPr>
            </a:lvl7pPr>
            <a:lvl8pPr marL="4266987" algn="l" defTabSz="1219140" rtl="0" eaLnBrk="1" latinLnBrk="0" hangingPunct="1">
              <a:defRPr sz="2400" kern="1200">
                <a:solidFill>
                  <a:schemeClr val="tx1"/>
                </a:solidFill>
                <a:latin typeface="+mn-lt"/>
                <a:ea typeface="+mn-ea"/>
                <a:cs typeface="+mn-cs"/>
              </a:defRPr>
            </a:lvl8pPr>
            <a:lvl9pPr marL="4876557" algn="l" defTabSz="1219140" rtl="0" eaLnBrk="1" latinLnBrk="0" hangingPunct="1">
              <a:defRPr sz="2400" kern="1200">
                <a:solidFill>
                  <a:schemeClr val="tx1"/>
                </a:solidFill>
                <a:latin typeface="+mn-lt"/>
                <a:ea typeface="+mn-ea"/>
                <a:cs typeface="+mn-cs"/>
              </a:defRPr>
            </a:lvl9pP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1" name="矩形 20"/>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2381595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xEl>
                                              <p:pRg st="6" end="6"/>
                                            </p:txEl>
                                          </p:spTgt>
                                        </p:tgtEl>
                                        <p:attrNameLst>
                                          <p:attrName>style.visibility</p:attrName>
                                        </p:attrNameLst>
                                      </p:cBhvr>
                                      <p:to>
                                        <p:strVal val="visible"/>
                                      </p:to>
                                    </p:set>
                                    <p:animEffect transition="in" filter="blinds(horizontal)">
                                      <p:cBhvr>
                                        <p:cTn id="7" dur="500"/>
                                        <p:tgtEl>
                                          <p:spTgt spid="5">
                                            <p:txEl>
                                              <p:pRg st="6" end="6"/>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
                                            <p:txEl>
                                              <p:pRg st="7" end="7"/>
                                            </p:txEl>
                                          </p:spTgt>
                                        </p:tgtEl>
                                        <p:attrNameLst>
                                          <p:attrName>style.visibility</p:attrName>
                                        </p:attrNameLst>
                                      </p:cBhvr>
                                      <p:to>
                                        <p:strVal val="visible"/>
                                      </p:to>
                                    </p:set>
                                    <p:animEffect transition="in" filter="blinds(horizontal)">
                                      <p:cBhvr>
                                        <p:cTn id="12" dur="500"/>
                                        <p:tgtEl>
                                          <p:spTgt spid="5">
                                            <p:txEl>
                                              <p:pRg st="7" end="7"/>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5">
                                            <p:txEl>
                                              <p:pRg st="8" end="8"/>
                                            </p:txEl>
                                          </p:spTgt>
                                        </p:tgtEl>
                                        <p:attrNameLst>
                                          <p:attrName>style.visibility</p:attrName>
                                        </p:attrNameLst>
                                      </p:cBhvr>
                                      <p:to>
                                        <p:strVal val="visible"/>
                                      </p:to>
                                    </p:set>
                                    <p:animEffect transition="in" filter="blinds(horizontal)">
                                      <p:cBhvr>
                                        <p:cTn id="17" dur="500"/>
                                        <p:tgtEl>
                                          <p:spTgt spid="5">
                                            <p:txEl>
                                              <p:pRg st="8" end="8"/>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blinds(horizontal)">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34566" y="693490"/>
            <a:ext cx="11296938" cy="4324261"/>
          </a:xfrm>
          <a:prstGeom prst="rect">
            <a:avLst/>
          </a:prstGeom>
        </p:spPr>
        <p:txBody>
          <a:bodyPr>
            <a:spAutoFit/>
          </a:bodyPr>
          <a:lstStyle/>
          <a:p>
            <a:pPr lvl="0" algn="ctr">
              <a:lnSpc>
                <a:spcPts val="5500"/>
              </a:lnSpc>
              <a:tabLst>
                <a:tab pos="1890395" algn="l"/>
              </a:tabLst>
            </a:pPr>
            <a:r>
              <a:rPr lang="zh-CN" altLang="zh-CN" sz="2800" b="1" kern="100" dirty="0">
                <a:solidFill>
                  <a:srgbClr val="FF0000"/>
                </a:solidFill>
                <a:latin typeface="Times New Roman"/>
                <a:ea typeface="华文细黑" pitchFamily="2" charset="-122"/>
                <a:cs typeface="Times New Roman"/>
              </a:rPr>
              <a:t>熟记常见物质分离操作中的注意事项</a:t>
            </a:r>
          </a:p>
          <a:p>
            <a:pPr algn="just">
              <a:lnSpc>
                <a:spcPts val="5500"/>
              </a:lnSpc>
              <a:spcAft>
                <a:spcPts val="0"/>
              </a:spcAft>
              <a:tabLst>
                <a:tab pos="1890395" algn="l"/>
              </a:tabLst>
            </a:pPr>
            <a:r>
              <a:rPr lang="en-US" altLang="zh-CN" sz="2800" kern="100" dirty="0" smtClean="0">
                <a:latin typeface="Times New Roman"/>
                <a:ea typeface="华文细黑"/>
                <a:cs typeface="Courier New"/>
              </a:rPr>
              <a:t>1.</a:t>
            </a:r>
            <a:r>
              <a:rPr lang="zh-CN" altLang="zh-CN" sz="2800" kern="100" dirty="0" smtClean="0">
                <a:latin typeface="Times New Roman"/>
                <a:ea typeface="华文细黑"/>
                <a:cs typeface="Times New Roman"/>
              </a:rPr>
              <a:t>过滤中的</a:t>
            </a:r>
            <a:r>
              <a:rPr lang="en-US" altLang="zh-CN" sz="2800" kern="100" dirty="0" smtClean="0">
                <a:latin typeface="宋体"/>
                <a:ea typeface="华文细黑"/>
                <a:cs typeface="Times New Roman"/>
              </a:rPr>
              <a:t>“</a:t>
            </a:r>
            <a:r>
              <a:rPr lang="en-US" altLang="zh-CN" sz="2800" kern="100" dirty="0" smtClean="0">
                <a:latin typeface="Times New Roman"/>
                <a:ea typeface="华文细黑"/>
                <a:cs typeface="Courier New"/>
              </a:rPr>
              <a:t>3</a:t>
            </a:r>
            <a:r>
              <a:rPr lang="zh-CN" altLang="zh-CN" sz="2800" kern="100" dirty="0" smtClean="0">
                <a:latin typeface="Times New Roman"/>
                <a:ea typeface="华文细黑"/>
                <a:cs typeface="Times New Roman"/>
              </a:rPr>
              <a:t>要求</a:t>
            </a:r>
            <a:r>
              <a:rPr lang="en-US" altLang="zh-CN" sz="2800" kern="100" dirty="0" smtClean="0">
                <a:latin typeface="宋体"/>
                <a:ea typeface="华文细黑"/>
                <a:cs typeface="Times New Roman"/>
              </a:rPr>
              <a:t>”</a:t>
            </a:r>
            <a:r>
              <a:rPr lang="zh-CN" altLang="zh-CN" sz="2800" kern="100" dirty="0" smtClean="0">
                <a:latin typeface="Times New Roman"/>
                <a:ea typeface="华文细黑"/>
                <a:cs typeface="Times New Roman"/>
              </a:rPr>
              <a:t>：一贴二低三靠。</a:t>
            </a:r>
            <a:endParaRPr lang="zh-CN" altLang="zh-CN" sz="2800" kern="100" dirty="0" smtClean="0">
              <a:latin typeface="宋体"/>
              <a:cs typeface="Courier New"/>
            </a:endParaRPr>
          </a:p>
          <a:p>
            <a:pPr algn="just">
              <a:lnSpc>
                <a:spcPts val="5500"/>
              </a:lnSpc>
              <a:spcAft>
                <a:spcPts val="0"/>
              </a:spcAft>
              <a:tabLst>
                <a:tab pos="1890395" algn="l"/>
              </a:tabLst>
            </a:pPr>
            <a:r>
              <a:rPr lang="en-US" altLang="zh-CN" sz="2800" kern="100" dirty="0" smtClean="0">
                <a:latin typeface="Times New Roman"/>
                <a:ea typeface="华文细黑"/>
                <a:cs typeface="Courier New"/>
              </a:rPr>
              <a:t>2</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蒸发中的</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注意</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：玻璃棒搅拌和不能蒸干。</a:t>
            </a:r>
            <a:endParaRPr lang="zh-CN" altLang="zh-CN" sz="2800" kern="100" dirty="0">
              <a:latin typeface="宋体"/>
              <a:cs typeface="Courier New"/>
            </a:endParaRPr>
          </a:p>
          <a:p>
            <a:pPr algn="just">
              <a:lnSpc>
                <a:spcPts val="5500"/>
              </a:lnSpc>
              <a:spcAft>
                <a:spcPts val="0"/>
              </a:spcAft>
              <a:tabLst>
                <a:tab pos="1890395" algn="l"/>
              </a:tabLst>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萃取分液中的</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4</a:t>
            </a:r>
            <a:r>
              <a:rPr lang="zh-CN" altLang="zh-CN" sz="2800" kern="100" dirty="0">
                <a:latin typeface="Times New Roman"/>
                <a:ea typeface="华文细黑"/>
                <a:cs typeface="Times New Roman"/>
              </a:rPr>
              <a:t>步操作</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：加萃取剂</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振荡放气</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静置分层</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分液。</a:t>
            </a:r>
            <a:endParaRPr lang="zh-CN" altLang="zh-CN" sz="2800" kern="100" dirty="0">
              <a:latin typeface="宋体"/>
              <a:cs typeface="Courier New"/>
            </a:endParaRPr>
          </a:p>
          <a:p>
            <a:pPr algn="just">
              <a:lnSpc>
                <a:spcPts val="5500"/>
              </a:lnSpc>
              <a:spcAft>
                <a:spcPts val="0"/>
              </a:spcAft>
              <a:tabLst>
                <a:tab pos="1890395" algn="l"/>
              </a:tabLst>
            </a:pPr>
            <a:r>
              <a:rPr lang="en-US" altLang="zh-CN" sz="2800" kern="100" dirty="0">
                <a:latin typeface="Times New Roman"/>
                <a:ea typeface="华文细黑"/>
                <a:cs typeface="Courier New"/>
              </a:rPr>
              <a:t>4.</a:t>
            </a:r>
            <a:r>
              <a:rPr lang="zh-CN" altLang="zh-CN" sz="2800" kern="100" dirty="0">
                <a:latin typeface="Times New Roman"/>
                <a:ea typeface="华文细黑"/>
                <a:cs typeface="Times New Roman"/>
              </a:rPr>
              <a:t>蒸馏中的</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注意</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：温度计水银球的位置，冷却水的进出方向，加沸石防暴沸。</a:t>
            </a:r>
            <a:endParaRPr lang="zh-CN" altLang="zh-CN" sz="2800" kern="100" dirty="0">
              <a:effectLst/>
              <a:latin typeface="宋体"/>
              <a:cs typeface="Courier New"/>
            </a:endParaRPr>
          </a:p>
        </p:txBody>
      </p:sp>
      <p:sp>
        <p:nvSpPr>
          <p:cNvPr id="7" name="矩形 6"/>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9" name="矩形 8"/>
          <p:cNvSpPr/>
          <p:nvPr/>
        </p:nvSpPr>
        <p:spPr>
          <a:xfrm>
            <a:off x="1774726" y="36707"/>
            <a:ext cx="1826141" cy="584775"/>
          </a:xfrm>
          <a:prstGeom prst="rect">
            <a:avLst/>
          </a:prstGeom>
        </p:spPr>
        <p:txBody>
          <a:bodyPr wrap="none">
            <a:spAutoFit/>
          </a:bodyPr>
          <a:lstStyle/>
          <a:p>
            <a:pPr marL="0" algn="l" defTabSz="1219140" rtl="0" eaLnBrk="1" latinLnBrk="0" hangingPunct="1">
              <a:defRPr/>
            </a:pPr>
            <a:r>
              <a:rPr lang="zh-CN" altLang="en-US" sz="3200" b="1" kern="1200" dirty="0" smtClean="0">
                <a:solidFill>
                  <a:schemeClr val="bg1"/>
                </a:solidFill>
                <a:latin typeface="+mj-ea"/>
                <a:ea typeface="+mj-ea"/>
                <a:cs typeface="+mn-cs"/>
              </a:rPr>
              <a:t>反思归纳</a:t>
            </a:r>
            <a:endParaRPr lang="zh-CN" altLang="en-US" sz="3200" b="1" kern="1200" dirty="0">
              <a:solidFill>
                <a:schemeClr val="bg1"/>
              </a:solidFill>
              <a:latin typeface="+mj-ea"/>
              <a:ea typeface="+mj-ea"/>
              <a:cs typeface="+mn-cs"/>
            </a:endParaRPr>
          </a:p>
        </p:txBody>
      </p:sp>
    </p:spTree>
    <p:extLst>
      <p:ext uri="{BB962C8B-B14F-4D97-AF65-F5344CB8AC3E}">
        <p14:creationId xmlns:p14="http://schemas.microsoft.com/office/powerpoint/2010/main" val="1299253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fade">
                                      <p:cBhvr>
                                        <p:cTn id="7" dur="1000"/>
                                        <p:tgtEl>
                                          <p:spTgt spid="4">
                                            <p:txEl>
                                              <p:pRg st="1" end="1"/>
                                            </p:txEl>
                                          </p:spTgt>
                                        </p:tgtEl>
                                      </p:cBhvr>
                                    </p:animEffect>
                                    <p:anim calcmode="lin" valueType="num">
                                      <p:cBhvr>
                                        <p:cTn id="8"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
                                            <p:txEl>
                                              <p:pRg st="2" end="2"/>
                                            </p:txEl>
                                          </p:spTgt>
                                        </p:tgtEl>
                                        <p:attrNameLst>
                                          <p:attrName>style.visibility</p:attrName>
                                        </p:attrNameLst>
                                      </p:cBhvr>
                                      <p:to>
                                        <p:strVal val="visible"/>
                                      </p:to>
                                    </p:set>
                                    <p:animEffect transition="in" filter="fade">
                                      <p:cBhvr>
                                        <p:cTn id="14" dur="1000"/>
                                        <p:tgtEl>
                                          <p:spTgt spid="4">
                                            <p:txEl>
                                              <p:pRg st="2" end="2"/>
                                            </p:txEl>
                                          </p:spTgt>
                                        </p:tgtEl>
                                      </p:cBhvr>
                                    </p:animEffect>
                                    <p:anim calcmode="lin" valueType="num">
                                      <p:cBhvr>
                                        <p:cTn id="15"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4">
                                            <p:txEl>
                                              <p:pRg st="3" end="3"/>
                                            </p:txEl>
                                          </p:spTgt>
                                        </p:tgtEl>
                                        <p:attrNameLst>
                                          <p:attrName>style.visibility</p:attrName>
                                        </p:attrNameLst>
                                      </p:cBhvr>
                                      <p:to>
                                        <p:strVal val="visible"/>
                                      </p:to>
                                    </p:set>
                                    <p:animEffect transition="in" filter="fade">
                                      <p:cBhvr>
                                        <p:cTn id="21" dur="1000"/>
                                        <p:tgtEl>
                                          <p:spTgt spid="4">
                                            <p:txEl>
                                              <p:pRg st="3" end="3"/>
                                            </p:txEl>
                                          </p:spTgt>
                                        </p:tgtEl>
                                      </p:cBhvr>
                                    </p:animEffect>
                                    <p:anim calcmode="lin" valueType="num">
                                      <p:cBhvr>
                                        <p:cTn id="22" dur="10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23" dur="1000" fill="hold"/>
                                        <p:tgtEl>
                                          <p:spTgt spid="4">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4">
                                            <p:txEl>
                                              <p:pRg st="4" end="4"/>
                                            </p:txEl>
                                          </p:spTgt>
                                        </p:tgtEl>
                                        <p:attrNameLst>
                                          <p:attrName>style.visibility</p:attrName>
                                        </p:attrNameLst>
                                      </p:cBhvr>
                                      <p:to>
                                        <p:strVal val="visible"/>
                                      </p:to>
                                    </p:set>
                                    <p:animEffect transition="in" filter="fade">
                                      <p:cBhvr>
                                        <p:cTn id="28" dur="1000"/>
                                        <p:tgtEl>
                                          <p:spTgt spid="4">
                                            <p:txEl>
                                              <p:pRg st="4" end="4"/>
                                            </p:txEl>
                                          </p:spTgt>
                                        </p:tgtEl>
                                      </p:cBhvr>
                                    </p:animEffect>
                                    <p:anim calcmode="lin" valueType="num">
                                      <p:cBhvr>
                                        <p:cTn id="29" dur="1000" fill="hold"/>
                                        <p:tgtEl>
                                          <p:spTgt spid="4">
                                            <p:txEl>
                                              <p:pRg st="4" end="4"/>
                                            </p:txEl>
                                          </p:spTgt>
                                        </p:tgtEl>
                                        <p:attrNameLst>
                                          <p:attrName>ppt_x</p:attrName>
                                        </p:attrNameLst>
                                      </p:cBhvr>
                                      <p:tavLst>
                                        <p:tav tm="0">
                                          <p:val>
                                            <p:strVal val="#ppt_x"/>
                                          </p:val>
                                        </p:tav>
                                        <p:tav tm="100000">
                                          <p:val>
                                            <p:strVal val="#ppt_x"/>
                                          </p:val>
                                        </p:tav>
                                      </p:tavLst>
                                    </p:anim>
                                    <p:anim calcmode="lin" valueType="num">
                                      <p:cBhvr>
                                        <p:cTn id="30" dur="1000" fill="hold"/>
                                        <p:tgtEl>
                                          <p:spTgt spid="4">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1"/>
          <p:cNvSpPr txBox="1"/>
          <p:nvPr/>
        </p:nvSpPr>
        <p:spPr>
          <a:xfrm>
            <a:off x="694606" y="2769620"/>
            <a:ext cx="11264622" cy="1005019"/>
          </a:xfrm>
          <a:prstGeom prst="rect">
            <a:avLst/>
          </a:prstGeom>
          <a:noFill/>
        </p:spPr>
        <p:txBody>
          <a:bodyPr wrap="none" rtlCol="0" anchor="ctr">
            <a:spAutoFit/>
          </a:bodyPr>
          <a:lstStyle/>
          <a:p>
            <a:pPr>
              <a:lnSpc>
                <a:spcPct val="120000"/>
              </a:lnSpc>
              <a:defRPr/>
            </a:pPr>
            <a:r>
              <a:rPr lang="zh-CN" altLang="zh-CN" sz="5400" b="1" dirty="0">
                <a:solidFill>
                  <a:schemeClr val="bg1"/>
                </a:solidFill>
                <a:latin typeface="+mj-ea"/>
                <a:ea typeface="+mj-ea"/>
              </a:rPr>
              <a:t>考点二　</a:t>
            </a:r>
            <a:r>
              <a:rPr lang="zh-CN" altLang="zh-CN" sz="5400" b="1" dirty="0" smtClean="0">
                <a:solidFill>
                  <a:schemeClr val="bg1"/>
                </a:solidFill>
                <a:latin typeface="+mj-ea"/>
                <a:ea typeface="+mj-ea"/>
              </a:rPr>
              <a:t>物质</a:t>
            </a:r>
            <a:r>
              <a:rPr lang="zh-CN" altLang="zh-CN" sz="5400" b="1" dirty="0">
                <a:solidFill>
                  <a:schemeClr val="bg1"/>
                </a:solidFill>
                <a:latin typeface="+mj-ea"/>
                <a:ea typeface="+mj-ea"/>
              </a:rPr>
              <a:t>分离、提纯方法的选择</a:t>
            </a:r>
          </a:p>
        </p:txBody>
      </p:sp>
    </p:spTree>
    <p:extLst>
      <p:ext uri="{BB962C8B-B14F-4D97-AF65-F5344CB8AC3E}">
        <p14:creationId xmlns:p14="http://schemas.microsoft.com/office/powerpoint/2010/main" val="315802577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525539" y="765498"/>
            <a:ext cx="10943790" cy="1333931"/>
          </a:xfrm>
          <a:prstGeom prst="rect">
            <a:avLst/>
          </a:prstGeom>
        </p:spPr>
        <p:txBody>
          <a:bodyPr wrap="square" lIns="121898" tIns="60948" rIns="121898" bIns="60948">
            <a:spAutoFit/>
          </a:bodyPr>
          <a:lstStyle/>
          <a:p>
            <a:pPr algn="just">
              <a:lnSpc>
                <a:spcPct val="150000"/>
              </a:lnSpc>
              <a:spcAft>
                <a:spcPts val="0"/>
              </a:spcAft>
              <a:tabLst>
                <a:tab pos="1890395" algn="l"/>
              </a:tabLs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依据物理性质选择分离、提纯的方法</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(1)</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固＋固</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混合物的分离</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提纯</a:t>
            </a:r>
            <a:r>
              <a:rPr lang="en-US" altLang="zh-CN" sz="2800" kern="100" dirty="0">
                <a:latin typeface="Times New Roman"/>
                <a:ea typeface="华文细黑"/>
                <a:cs typeface="Courier New"/>
              </a:rPr>
              <a:t>)</a:t>
            </a:r>
            <a:endParaRPr lang="zh-CN" altLang="zh-CN" sz="2800" kern="100" dirty="0">
              <a:effectLst/>
              <a:latin typeface="宋体"/>
              <a:cs typeface="Courier New"/>
            </a:endParaRPr>
          </a:p>
        </p:txBody>
      </p:sp>
      <p:pic>
        <p:nvPicPr>
          <p:cNvPr id="172034" name="Picture 2" descr="HX10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2315" y="2296320"/>
            <a:ext cx="9044442" cy="37429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25994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6">
                                            <p:txEl>
                                              <p:pRg st="1" end="1"/>
                                            </p:txEl>
                                          </p:spTgt>
                                        </p:tgtEl>
                                        <p:attrNameLst>
                                          <p:attrName>style.visibility</p:attrName>
                                        </p:attrNameLst>
                                      </p:cBhvr>
                                      <p:to>
                                        <p:strVal val="visible"/>
                                      </p:to>
                                    </p:set>
                                    <p:animEffect transition="in" filter="barn(inVertical)">
                                      <p:cBhvr>
                                        <p:cTn id="7" dur="500"/>
                                        <p:tgtEl>
                                          <p:spTgt spid="16">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72034"/>
                                        </p:tgtEl>
                                        <p:attrNameLst>
                                          <p:attrName>style.visibility</p:attrName>
                                        </p:attrNameLst>
                                      </p:cBhvr>
                                      <p:to>
                                        <p:strVal val="visible"/>
                                      </p:to>
                                    </p:set>
                                    <p:animEffect transition="in" filter="wipe(down)">
                                      <p:cBhvr>
                                        <p:cTn id="12" dur="500"/>
                                        <p:tgtEl>
                                          <p:spTgt spid="1720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478582" y="165233"/>
            <a:ext cx="11388152" cy="4647402"/>
          </a:xfrm>
          <a:prstGeom prst="rect">
            <a:avLst/>
          </a:prstGeom>
        </p:spPr>
        <p:txBody>
          <a:bodyPr wrap="square" lIns="121898" tIns="60948" rIns="121898" bIns="60948">
            <a:spAutoFit/>
          </a:bodyPr>
          <a:lstStyle/>
          <a:p>
            <a:pPr algn="just">
              <a:lnSpc>
                <a:spcPct val="150000"/>
              </a:lnSpc>
              <a:spcAft>
                <a:spcPts val="0"/>
              </a:spcAft>
              <a:tabLst>
                <a:tab pos="1890395" algn="l"/>
              </a:tabLst>
            </a:pPr>
            <a:r>
              <a:rPr lang="en-US" altLang="zh-CN" sz="2800" kern="100" dirty="0">
                <a:latin typeface="Times New Roman"/>
                <a:ea typeface="华文细黑"/>
                <a:cs typeface="Courier New"/>
              </a:rPr>
              <a:t>(2)</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固＋液</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混合物的分离</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提纯</a:t>
            </a:r>
            <a:r>
              <a:rPr lang="en-US" altLang="zh-CN" sz="2800" kern="100" dirty="0" smtClean="0">
                <a:latin typeface="Times New Roman"/>
                <a:ea typeface="华文细黑"/>
                <a:cs typeface="Courier New"/>
              </a:rPr>
              <a:t>)</a:t>
            </a:r>
            <a:endParaRPr lang="en-US" altLang="zh-CN" sz="1050" kern="100" dirty="0" smtClean="0">
              <a:latin typeface="宋体"/>
              <a:cs typeface="Courier New"/>
            </a:endParaRPr>
          </a:p>
          <a:p>
            <a:pPr lvl="0" algn="just">
              <a:lnSpc>
                <a:spcPct val="150000"/>
              </a:lnSpc>
              <a:tabLst>
                <a:tab pos="1890395" algn="l"/>
              </a:tabLst>
            </a:pPr>
            <a:endParaRPr lang="en-US" altLang="zh-CN" sz="2800" kern="100" dirty="0" smtClean="0">
              <a:solidFill>
                <a:prstClr val="black"/>
              </a:solidFill>
              <a:latin typeface="Times New Roman"/>
              <a:ea typeface="华文细黑"/>
              <a:cs typeface="Courier New"/>
            </a:endParaRPr>
          </a:p>
          <a:p>
            <a:pPr lvl="0" algn="just">
              <a:lnSpc>
                <a:spcPct val="150000"/>
              </a:lnSpc>
              <a:tabLst>
                <a:tab pos="1890395" algn="l"/>
              </a:tabLst>
            </a:pPr>
            <a:endParaRPr lang="en-US" altLang="zh-CN" sz="2800" kern="100" dirty="0">
              <a:solidFill>
                <a:prstClr val="black"/>
              </a:solidFill>
              <a:latin typeface="Times New Roman"/>
              <a:ea typeface="华文细黑"/>
              <a:cs typeface="Courier New"/>
            </a:endParaRPr>
          </a:p>
          <a:p>
            <a:pPr lvl="0" algn="just">
              <a:lnSpc>
                <a:spcPct val="150000"/>
              </a:lnSpc>
              <a:tabLst>
                <a:tab pos="1890395" algn="l"/>
              </a:tabLst>
            </a:pPr>
            <a:endParaRPr lang="en-US" altLang="zh-CN" sz="2800" kern="100" dirty="0" smtClean="0">
              <a:solidFill>
                <a:prstClr val="black"/>
              </a:solidFill>
              <a:latin typeface="Times New Roman"/>
              <a:ea typeface="华文细黑"/>
              <a:cs typeface="Courier New"/>
            </a:endParaRPr>
          </a:p>
          <a:p>
            <a:pPr lvl="0" algn="just">
              <a:lnSpc>
                <a:spcPct val="150000"/>
              </a:lnSpc>
              <a:tabLst>
                <a:tab pos="1890395" algn="l"/>
              </a:tabLst>
            </a:pPr>
            <a:endParaRPr lang="en-US" altLang="zh-CN" sz="2800" kern="100" dirty="0">
              <a:solidFill>
                <a:prstClr val="black"/>
              </a:solidFill>
              <a:latin typeface="Times New Roman"/>
              <a:ea typeface="华文细黑"/>
              <a:cs typeface="Courier New"/>
            </a:endParaRPr>
          </a:p>
          <a:p>
            <a:pPr lvl="0" algn="just">
              <a:lnSpc>
                <a:spcPct val="150000"/>
              </a:lnSpc>
              <a:tabLst>
                <a:tab pos="1890395" algn="l"/>
              </a:tabLst>
            </a:pPr>
            <a:endParaRPr lang="en-US" altLang="zh-CN" sz="2800" kern="100" dirty="0" smtClean="0">
              <a:solidFill>
                <a:prstClr val="black"/>
              </a:solidFill>
              <a:latin typeface="Times New Roman"/>
              <a:ea typeface="华文细黑"/>
              <a:cs typeface="Courier New"/>
            </a:endParaRPr>
          </a:p>
          <a:p>
            <a:pPr lvl="0" algn="just">
              <a:lnSpc>
                <a:spcPct val="150000"/>
              </a:lnSpc>
              <a:tabLst>
                <a:tab pos="1890395" algn="l"/>
              </a:tabLst>
            </a:pPr>
            <a:r>
              <a:rPr lang="en-US" altLang="zh-CN" sz="2800" kern="100" dirty="0" smtClean="0">
                <a:solidFill>
                  <a:prstClr val="black"/>
                </a:solidFill>
                <a:latin typeface="Times New Roman"/>
                <a:ea typeface="华文细黑"/>
                <a:cs typeface="Courier New"/>
              </a:rPr>
              <a:t>(</a:t>
            </a:r>
            <a:r>
              <a:rPr lang="en-US" altLang="zh-CN" sz="2800" kern="100" dirty="0">
                <a:solidFill>
                  <a:prstClr val="black"/>
                </a:solidFill>
                <a:latin typeface="Times New Roman"/>
                <a:ea typeface="华文细黑"/>
                <a:cs typeface="Courier New"/>
              </a:rPr>
              <a:t>3)</a:t>
            </a:r>
            <a:r>
              <a:rPr lang="en-US" altLang="zh-CN" sz="2800" kern="100" dirty="0">
                <a:solidFill>
                  <a:prstClr val="black"/>
                </a:solidFill>
                <a:latin typeface="宋体"/>
                <a:ea typeface="华文细黑"/>
                <a:cs typeface="Times New Roman"/>
              </a:rPr>
              <a:t>“</a:t>
            </a:r>
            <a:r>
              <a:rPr lang="zh-CN" altLang="zh-CN" sz="2800" kern="100" dirty="0">
                <a:solidFill>
                  <a:prstClr val="black"/>
                </a:solidFill>
                <a:latin typeface="Times New Roman"/>
                <a:ea typeface="华文细黑"/>
                <a:cs typeface="Times New Roman"/>
              </a:rPr>
              <a:t>液＋液</a:t>
            </a:r>
            <a:r>
              <a:rPr lang="en-US" altLang="zh-CN" sz="2800" kern="100" dirty="0">
                <a:solidFill>
                  <a:prstClr val="black"/>
                </a:solidFill>
                <a:latin typeface="宋体"/>
                <a:ea typeface="华文细黑"/>
                <a:cs typeface="Times New Roman"/>
              </a:rPr>
              <a:t>”</a:t>
            </a:r>
            <a:r>
              <a:rPr lang="zh-CN" altLang="zh-CN" sz="2800" kern="100" dirty="0">
                <a:solidFill>
                  <a:prstClr val="black"/>
                </a:solidFill>
                <a:latin typeface="Times New Roman"/>
                <a:ea typeface="华文细黑"/>
                <a:cs typeface="Times New Roman"/>
              </a:rPr>
              <a:t>混合物的分离</a:t>
            </a:r>
            <a:r>
              <a:rPr lang="en-US" altLang="zh-CN" sz="2800" kern="100" dirty="0">
                <a:solidFill>
                  <a:prstClr val="black"/>
                </a:solidFill>
                <a:latin typeface="Times New Roman"/>
                <a:ea typeface="华文细黑"/>
                <a:cs typeface="Courier New"/>
              </a:rPr>
              <a:t>(</a:t>
            </a:r>
            <a:r>
              <a:rPr lang="zh-CN" altLang="zh-CN" sz="2800" kern="100" dirty="0">
                <a:solidFill>
                  <a:prstClr val="black"/>
                </a:solidFill>
                <a:latin typeface="Times New Roman"/>
                <a:ea typeface="华文细黑"/>
                <a:cs typeface="Times New Roman"/>
              </a:rPr>
              <a:t>提纯</a:t>
            </a:r>
            <a:r>
              <a:rPr lang="en-US" altLang="zh-CN" sz="2800" kern="100" dirty="0" smtClean="0">
                <a:solidFill>
                  <a:prstClr val="black"/>
                </a:solidFill>
                <a:latin typeface="Times New Roman"/>
                <a:ea typeface="华文细黑"/>
                <a:cs typeface="Courier New"/>
              </a:rPr>
              <a:t>)</a:t>
            </a:r>
            <a:endParaRPr lang="zh-CN" altLang="zh-CN" sz="2800" kern="100" dirty="0">
              <a:solidFill>
                <a:prstClr val="black"/>
              </a:solidFill>
              <a:latin typeface="宋体"/>
              <a:cs typeface="Courier New"/>
            </a:endParaRPr>
          </a:p>
        </p:txBody>
      </p:sp>
      <p:pic>
        <p:nvPicPr>
          <p:cNvPr id="173058" name="Picture 2" descr="HX100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2309" y="1074797"/>
            <a:ext cx="7905729" cy="2934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3059" name="Picture 3" descr="C:\Users\Administrator\Desktop\人教版 化学\HX100B.t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2309" y="5048091"/>
            <a:ext cx="9073617" cy="15085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2062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1000"/>
                                        <p:tgtEl>
                                          <p:spTgt spid="5">
                                            <p:txEl>
                                              <p:pRg st="0" end="0"/>
                                            </p:txEl>
                                          </p:spTgt>
                                        </p:tgtEl>
                                      </p:cBhvr>
                                    </p:animEffect>
                                    <p:anim calcmode="lin" valueType="num">
                                      <p:cBhvr>
                                        <p:cTn id="8"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nodeType="clickEffect">
                                  <p:stCondLst>
                                    <p:cond delay="0"/>
                                  </p:stCondLst>
                                  <p:childTnLst>
                                    <p:set>
                                      <p:cBhvr>
                                        <p:cTn id="13" dur="1" fill="hold">
                                          <p:stCondLst>
                                            <p:cond delay="0"/>
                                          </p:stCondLst>
                                        </p:cTn>
                                        <p:tgtEl>
                                          <p:spTgt spid="173058"/>
                                        </p:tgtEl>
                                        <p:attrNameLst>
                                          <p:attrName>style.visibility</p:attrName>
                                        </p:attrNameLst>
                                      </p:cBhvr>
                                      <p:to>
                                        <p:strVal val="visible"/>
                                      </p:to>
                                    </p:set>
                                    <p:animEffect transition="in" filter="wipe(down)">
                                      <p:cBhvr>
                                        <p:cTn id="14" dur="500"/>
                                        <p:tgtEl>
                                          <p:spTgt spid="173058"/>
                                        </p:tgtEl>
                                      </p:cBhvr>
                                    </p:animEffec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animEffect transition="in" filter="fade">
                                      <p:cBhvr>
                                        <p:cTn id="19" dur="1000"/>
                                        <p:tgtEl>
                                          <p:spTgt spid="5">
                                            <p:txEl>
                                              <p:pRg st="6" end="6"/>
                                            </p:txEl>
                                          </p:spTgt>
                                        </p:tgtEl>
                                      </p:cBhvr>
                                    </p:animEffect>
                                    <p:anim calcmode="lin" valueType="num">
                                      <p:cBhvr>
                                        <p:cTn id="20" dur="1000" fill="hold"/>
                                        <p:tgtEl>
                                          <p:spTgt spid="5">
                                            <p:txEl>
                                              <p:pRg st="6" end="6"/>
                                            </p:txEl>
                                          </p:spTgt>
                                        </p:tgtEl>
                                        <p:attrNameLst>
                                          <p:attrName>ppt_x</p:attrName>
                                        </p:attrNameLst>
                                      </p:cBhvr>
                                      <p:tavLst>
                                        <p:tav tm="0">
                                          <p:val>
                                            <p:strVal val="#ppt_x"/>
                                          </p:val>
                                        </p:tav>
                                        <p:tav tm="100000">
                                          <p:val>
                                            <p:strVal val="#ppt_x"/>
                                          </p:val>
                                        </p:tav>
                                      </p:tavLst>
                                    </p:anim>
                                    <p:anim calcmode="lin" valueType="num">
                                      <p:cBhvr>
                                        <p:cTn id="21" dur="1000" fill="hold"/>
                                        <p:tgtEl>
                                          <p:spTgt spid="5">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nodeType="clickEffect">
                                  <p:stCondLst>
                                    <p:cond delay="0"/>
                                  </p:stCondLst>
                                  <p:childTnLst>
                                    <p:set>
                                      <p:cBhvr>
                                        <p:cTn id="25" dur="1" fill="hold">
                                          <p:stCondLst>
                                            <p:cond delay="0"/>
                                          </p:stCondLst>
                                        </p:cTn>
                                        <p:tgtEl>
                                          <p:spTgt spid="173059"/>
                                        </p:tgtEl>
                                        <p:attrNameLst>
                                          <p:attrName>style.visibility</p:attrName>
                                        </p:attrNameLst>
                                      </p:cBhvr>
                                      <p:to>
                                        <p:strVal val="visible"/>
                                      </p:to>
                                    </p:set>
                                    <p:animEffect transition="in" filter="wipe(down)">
                                      <p:cBhvr>
                                        <p:cTn id="26" dur="500"/>
                                        <p:tgtEl>
                                          <p:spTgt spid="1730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406574" y="333450"/>
            <a:ext cx="11275398" cy="687600"/>
          </a:xfrm>
          <a:prstGeom prst="rect">
            <a:avLst/>
          </a:prstGeom>
        </p:spPr>
        <p:txBody>
          <a:bodyPr wrap="square" lIns="121898" tIns="60948" rIns="121898" bIns="60948">
            <a:spAutoFit/>
          </a:bodyPr>
          <a:lstStyle/>
          <a:p>
            <a:pPr algn="just">
              <a:lnSpc>
                <a:spcPct val="150000"/>
              </a:lnSpc>
              <a:spcAft>
                <a:spcPts val="0"/>
              </a:spcAft>
              <a:tabLst>
                <a:tab pos="1890395" algn="l"/>
              </a:tabLst>
            </a:pPr>
            <a:r>
              <a:rPr lang="en-US" altLang="zh-CN" sz="2800" kern="100" dirty="0">
                <a:latin typeface="Times New Roman"/>
                <a:ea typeface="华文细黑"/>
              </a:rPr>
              <a:t>2.</a:t>
            </a:r>
            <a:r>
              <a:rPr lang="zh-CN" altLang="zh-CN" sz="2800" kern="100" dirty="0">
                <a:latin typeface="Times New Roman"/>
                <a:ea typeface="华文细黑"/>
                <a:cs typeface="Times New Roman"/>
              </a:rPr>
              <a:t>依据化学性质选择分离、提纯的方法</a:t>
            </a:r>
            <a:endParaRPr lang="zh-CN" altLang="zh-CN" sz="2800" kern="100" dirty="0">
              <a:effectLst/>
              <a:latin typeface="宋体"/>
              <a:cs typeface="Courier New"/>
            </a:endParaRPr>
          </a:p>
        </p:txBody>
      </p:sp>
      <p:graphicFrame>
        <p:nvGraphicFramePr>
          <p:cNvPr id="4" name="表格 3"/>
          <p:cNvGraphicFramePr>
            <a:graphicFrameLocks noGrp="1"/>
          </p:cNvGraphicFramePr>
          <p:nvPr>
            <p:extLst>
              <p:ext uri="{D42A27DB-BD31-4B8C-83A1-F6EECF244321}">
                <p14:modId xmlns:p14="http://schemas.microsoft.com/office/powerpoint/2010/main" val="773348302"/>
              </p:ext>
            </p:extLst>
          </p:nvPr>
        </p:nvGraphicFramePr>
        <p:xfrm>
          <a:off x="622598" y="1220696"/>
          <a:ext cx="11017224" cy="5154390"/>
        </p:xfrm>
        <a:graphic>
          <a:graphicData uri="http://schemas.openxmlformats.org/drawingml/2006/table">
            <a:tbl>
              <a:tblPr/>
              <a:tblGrid>
                <a:gridCol w="1923089"/>
                <a:gridCol w="3117471"/>
                <a:gridCol w="5976664"/>
              </a:tblGrid>
              <a:tr h="673830">
                <a:tc>
                  <a:txBody>
                    <a:bodyPr/>
                    <a:lstStyle/>
                    <a:p>
                      <a:pPr algn="ctr">
                        <a:lnSpc>
                          <a:spcPct val="150000"/>
                        </a:lnSpc>
                        <a:spcAft>
                          <a:spcPts val="0"/>
                        </a:spcAft>
                        <a:tabLst>
                          <a:tab pos="1890395" algn="l"/>
                        </a:tabLst>
                      </a:pPr>
                      <a:r>
                        <a:rPr lang="zh-CN" sz="2800" kern="100" dirty="0">
                          <a:effectLst/>
                          <a:latin typeface="Times New Roman"/>
                          <a:ea typeface="华文细黑"/>
                          <a:cs typeface="Times New Roman"/>
                        </a:rPr>
                        <a:t>方法</a:t>
                      </a:r>
                      <a:endParaRPr lang="zh-CN" sz="2800" kern="100" dirty="0">
                        <a:effectLst/>
                        <a:latin typeface="宋体"/>
                        <a:cs typeface="Courier New"/>
                      </a:endParaRPr>
                    </a:p>
                  </a:txBody>
                  <a:tcPr marL="34650" marR="346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zh-CN" sz="2800" kern="100">
                          <a:effectLst/>
                          <a:latin typeface="Times New Roman"/>
                          <a:ea typeface="华文细黑"/>
                          <a:cs typeface="Times New Roman"/>
                        </a:rPr>
                        <a:t>原理</a:t>
                      </a:r>
                      <a:endParaRPr lang="zh-CN" sz="2800" kern="100">
                        <a:effectLst/>
                        <a:latin typeface="宋体"/>
                        <a:cs typeface="Courier New"/>
                      </a:endParaRPr>
                    </a:p>
                  </a:txBody>
                  <a:tcPr marL="34650" marR="346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zh-CN" sz="2800" kern="100">
                          <a:effectLst/>
                          <a:latin typeface="Times New Roman"/>
                          <a:ea typeface="华文细黑"/>
                          <a:cs typeface="Times New Roman"/>
                        </a:rPr>
                        <a:t>杂质成分</a:t>
                      </a:r>
                      <a:endParaRPr lang="zh-CN" sz="2800" kern="100">
                        <a:effectLst/>
                        <a:latin typeface="宋体"/>
                        <a:cs typeface="Courier New"/>
                      </a:endParaRPr>
                    </a:p>
                  </a:txBody>
                  <a:tcPr marL="34650" marR="346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06290">
                <a:tc>
                  <a:txBody>
                    <a:bodyPr/>
                    <a:lstStyle/>
                    <a:p>
                      <a:pPr algn="ctr">
                        <a:lnSpc>
                          <a:spcPct val="150000"/>
                        </a:lnSpc>
                        <a:spcAft>
                          <a:spcPts val="0"/>
                        </a:spcAft>
                        <a:tabLst>
                          <a:tab pos="1890395" algn="l"/>
                        </a:tabLst>
                      </a:pPr>
                      <a:r>
                        <a:rPr lang="zh-CN" sz="2800" kern="100" dirty="0">
                          <a:solidFill>
                            <a:srgbClr val="FF0000"/>
                          </a:solidFill>
                          <a:effectLst/>
                          <a:latin typeface="Times New Roman"/>
                          <a:ea typeface="华文细黑"/>
                          <a:cs typeface="Times New Roman"/>
                        </a:rPr>
                        <a:t>沉淀法</a:t>
                      </a:r>
                      <a:endParaRPr lang="zh-CN" sz="2800" kern="100" dirty="0">
                        <a:solidFill>
                          <a:srgbClr val="FF0000"/>
                        </a:solidFill>
                        <a:effectLst/>
                        <a:latin typeface="宋体"/>
                        <a:cs typeface="Courier New"/>
                      </a:endParaRPr>
                    </a:p>
                  </a:txBody>
                  <a:tcPr marL="34650" marR="346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zh-CN" sz="2800" kern="100" dirty="0">
                          <a:effectLst/>
                          <a:latin typeface="Times New Roman"/>
                          <a:ea typeface="华文细黑"/>
                          <a:cs typeface="Times New Roman"/>
                        </a:rPr>
                        <a:t>将杂质离子转化为沉淀</a:t>
                      </a:r>
                      <a:endParaRPr lang="zh-CN" sz="2800" kern="100" dirty="0">
                        <a:effectLst/>
                        <a:latin typeface="宋体"/>
                        <a:cs typeface="Courier New"/>
                      </a:endParaRPr>
                    </a:p>
                  </a:txBody>
                  <a:tcPr marL="34650" marR="346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en-US" altLang="zh-CN" sz="2800" kern="100" baseline="0" dirty="0" smtClean="0">
                          <a:effectLst/>
                          <a:latin typeface="Times New Roman"/>
                          <a:ea typeface="华文细黑"/>
                          <a:cs typeface="Times New Roman"/>
                        </a:rPr>
                        <a:t>                               </a:t>
                      </a:r>
                      <a:endParaRPr lang="zh-CN" sz="2800" kern="100" dirty="0">
                        <a:effectLst/>
                        <a:latin typeface="宋体"/>
                        <a:cs typeface="Courier New"/>
                      </a:endParaRPr>
                    </a:p>
                  </a:txBody>
                  <a:tcPr marL="34650" marR="346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algn="ctr">
                        <a:lnSpc>
                          <a:spcPct val="150000"/>
                        </a:lnSpc>
                        <a:spcAft>
                          <a:spcPts val="0"/>
                        </a:spcAft>
                        <a:tabLst>
                          <a:tab pos="1890395" algn="l"/>
                        </a:tabLst>
                      </a:pPr>
                      <a:r>
                        <a:rPr lang="zh-CN" sz="2800" kern="100" dirty="0">
                          <a:solidFill>
                            <a:srgbClr val="FF0000"/>
                          </a:solidFill>
                          <a:effectLst/>
                          <a:latin typeface="Times New Roman"/>
                          <a:ea typeface="华文细黑"/>
                          <a:cs typeface="Times New Roman"/>
                        </a:rPr>
                        <a:t>气化法</a:t>
                      </a:r>
                      <a:endParaRPr lang="zh-CN" sz="2800" kern="100" dirty="0">
                        <a:solidFill>
                          <a:srgbClr val="FF0000"/>
                        </a:solidFill>
                        <a:effectLst/>
                        <a:latin typeface="宋体"/>
                        <a:cs typeface="Courier New"/>
                      </a:endParaRPr>
                    </a:p>
                  </a:txBody>
                  <a:tcPr marL="34650" marR="346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zh-CN" sz="2800" kern="100" dirty="0">
                          <a:effectLst/>
                          <a:latin typeface="Times New Roman"/>
                          <a:ea typeface="华文细黑"/>
                          <a:cs typeface="Times New Roman"/>
                        </a:rPr>
                        <a:t>将杂质离子转化为气体</a:t>
                      </a:r>
                      <a:endParaRPr lang="zh-CN" sz="2800" kern="100" dirty="0">
                        <a:effectLst/>
                        <a:latin typeface="宋体"/>
                        <a:cs typeface="Courier New"/>
                      </a:endParaRPr>
                    </a:p>
                  </a:txBody>
                  <a:tcPr marL="34650" marR="346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endParaRPr lang="zh-CN" sz="2800" kern="100" dirty="0">
                        <a:effectLst/>
                        <a:latin typeface="宋体"/>
                        <a:cs typeface="Courier New"/>
                      </a:endParaRPr>
                    </a:p>
                  </a:txBody>
                  <a:tcPr marL="34650" marR="346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5770">
                <a:tc>
                  <a:txBody>
                    <a:bodyPr/>
                    <a:lstStyle/>
                    <a:p>
                      <a:pPr algn="ctr">
                        <a:lnSpc>
                          <a:spcPct val="150000"/>
                        </a:lnSpc>
                        <a:spcAft>
                          <a:spcPts val="0"/>
                        </a:spcAft>
                        <a:tabLst>
                          <a:tab pos="1890395" algn="l"/>
                        </a:tabLst>
                      </a:pPr>
                      <a:r>
                        <a:rPr lang="zh-CN" sz="2800" kern="100" dirty="0">
                          <a:solidFill>
                            <a:srgbClr val="FF0000"/>
                          </a:solidFill>
                          <a:effectLst/>
                          <a:latin typeface="Times New Roman"/>
                          <a:ea typeface="华文细黑"/>
                          <a:cs typeface="Times New Roman"/>
                        </a:rPr>
                        <a:t>杂转纯法</a:t>
                      </a:r>
                      <a:endParaRPr lang="zh-CN" sz="2800" kern="100" dirty="0">
                        <a:solidFill>
                          <a:srgbClr val="FF0000"/>
                        </a:solidFill>
                        <a:effectLst/>
                        <a:latin typeface="宋体"/>
                        <a:cs typeface="Courier New"/>
                      </a:endParaRPr>
                    </a:p>
                  </a:txBody>
                  <a:tcPr marL="34650" marR="346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Aft>
                          <a:spcPts val="0"/>
                        </a:spcAft>
                        <a:tabLst>
                          <a:tab pos="1890395" algn="l"/>
                        </a:tabLst>
                      </a:pPr>
                      <a:r>
                        <a:rPr lang="zh-CN" sz="2800" kern="100">
                          <a:effectLst/>
                          <a:latin typeface="Times New Roman"/>
                          <a:ea typeface="华文细黑"/>
                          <a:cs typeface="Times New Roman"/>
                        </a:rPr>
                        <a:t>将杂质转化为需要提纯的物质</a:t>
                      </a:r>
                      <a:endParaRPr lang="zh-CN" sz="2800" kern="100">
                        <a:effectLst/>
                        <a:latin typeface="宋体"/>
                        <a:cs typeface="Courier New"/>
                      </a:endParaRPr>
                    </a:p>
                  </a:txBody>
                  <a:tcPr marL="34650" marR="346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Aft>
                          <a:spcPts val="0"/>
                        </a:spcAft>
                        <a:tabLst>
                          <a:tab pos="1890395" algn="l"/>
                        </a:tabLst>
                      </a:pPr>
                      <a:r>
                        <a:rPr lang="zh-CN" sz="2800" kern="100" dirty="0">
                          <a:effectLst/>
                          <a:latin typeface="Times New Roman"/>
                          <a:ea typeface="华文细黑"/>
                          <a:cs typeface="Times New Roman"/>
                        </a:rPr>
                        <a:t>杂质中含不同价态的相同元素</a:t>
                      </a:r>
                      <a:r>
                        <a:rPr lang="en-US" sz="2800" kern="100" dirty="0">
                          <a:effectLst/>
                          <a:latin typeface="Times New Roman"/>
                          <a:ea typeface="华文细黑"/>
                          <a:cs typeface="Courier New"/>
                        </a:rPr>
                        <a:t>(</a:t>
                      </a:r>
                      <a:r>
                        <a:rPr lang="zh-CN" sz="2800" kern="100" dirty="0">
                          <a:effectLst/>
                          <a:latin typeface="Times New Roman"/>
                          <a:ea typeface="华文细黑"/>
                          <a:cs typeface="Times New Roman"/>
                        </a:rPr>
                        <a:t>用氧化剂或还原剂</a:t>
                      </a:r>
                      <a:r>
                        <a:rPr lang="en-US" sz="2800" kern="100" dirty="0">
                          <a:effectLst/>
                          <a:latin typeface="Times New Roman"/>
                          <a:ea typeface="华文细黑"/>
                          <a:cs typeface="Courier New"/>
                        </a:rPr>
                        <a:t>)</a:t>
                      </a:r>
                      <a:r>
                        <a:rPr lang="zh-CN" sz="2800" kern="100" dirty="0">
                          <a:effectLst/>
                          <a:latin typeface="Times New Roman"/>
                          <a:ea typeface="华文细黑"/>
                          <a:cs typeface="Times New Roman"/>
                        </a:rPr>
                        <a:t>、同一种酸的正盐与酸式盐</a:t>
                      </a:r>
                      <a:r>
                        <a:rPr lang="en-US" sz="2800" kern="100" dirty="0">
                          <a:effectLst/>
                          <a:latin typeface="Times New Roman"/>
                          <a:ea typeface="华文细黑"/>
                          <a:cs typeface="Courier New"/>
                        </a:rPr>
                        <a:t>(</a:t>
                      </a:r>
                      <a:r>
                        <a:rPr lang="zh-CN" sz="2800" kern="100" dirty="0">
                          <a:effectLst/>
                          <a:latin typeface="Times New Roman"/>
                          <a:ea typeface="华文细黑"/>
                          <a:cs typeface="Times New Roman"/>
                        </a:rPr>
                        <a:t>用酸、酸酐或碱</a:t>
                      </a:r>
                      <a:r>
                        <a:rPr lang="en-US" sz="2800" kern="100" dirty="0">
                          <a:effectLst/>
                          <a:latin typeface="Times New Roman"/>
                          <a:ea typeface="华文细黑"/>
                          <a:cs typeface="Courier New"/>
                        </a:rPr>
                        <a:t>)</a:t>
                      </a:r>
                      <a:endParaRPr lang="zh-CN" sz="2800" kern="100" dirty="0">
                        <a:effectLst/>
                        <a:latin typeface="宋体"/>
                        <a:cs typeface="Courier New"/>
                      </a:endParaRPr>
                    </a:p>
                  </a:txBody>
                  <a:tcPr marL="34650" marR="346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graphicFrame>
        <p:nvGraphicFramePr>
          <p:cNvPr id="2" name="对象 1"/>
          <p:cNvGraphicFramePr>
            <a:graphicFrameLocks noChangeAspect="1"/>
          </p:cNvGraphicFramePr>
          <p:nvPr>
            <p:extLst>
              <p:ext uri="{D42A27DB-BD31-4B8C-83A1-F6EECF244321}">
                <p14:modId xmlns:p14="http://schemas.microsoft.com/office/powerpoint/2010/main" val="1068597648"/>
              </p:ext>
            </p:extLst>
          </p:nvPr>
        </p:nvGraphicFramePr>
        <p:xfrm>
          <a:off x="5879182" y="1954020"/>
          <a:ext cx="4987925" cy="1181100"/>
        </p:xfrm>
        <a:graphic>
          <a:graphicData uri="http://schemas.openxmlformats.org/presentationml/2006/ole">
            <mc:AlternateContent xmlns:mc="http://schemas.openxmlformats.org/markup-compatibility/2006">
              <mc:Choice xmlns:v="urn:schemas-microsoft-com:vml" Requires="v">
                <p:oleObj spid="_x0000_s179710" name="文档" r:id="rId4" imgW="4993036" imgH="1190616" progId="Word.Document.12">
                  <p:embed/>
                </p:oleObj>
              </mc:Choice>
              <mc:Fallback>
                <p:oleObj name="文档" r:id="rId4" imgW="4993036" imgH="1190616" progId="Word.Document.12">
                  <p:embed/>
                  <p:pic>
                    <p:nvPicPr>
                      <p:cNvPr id="0" name=""/>
                      <p:cNvPicPr/>
                      <p:nvPr/>
                    </p:nvPicPr>
                    <p:blipFill>
                      <a:blip r:embed="rId5"/>
                      <a:stretch>
                        <a:fillRect/>
                      </a:stretch>
                    </p:blipFill>
                    <p:spPr>
                      <a:xfrm>
                        <a:off x="5879182" y="1954020"/>
                        <a:ext cx="4987925" cy="1181100"/>
                      </a:xfrm>
                      <a:prstGeom prst="rect">
                        <a:avLst/>
                      </a:prstGeom>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4258596654"/>
              </p:ext>
            </p:extLst>
          </p:nvPr>
        </p:nvGraphicFramePr>
        <p:xfrm>
          <a:off x="5879182" y="3250164"/>
          <a:ext cx="4930775" cy="1169988"/>
        </p:xfrm>
        <a:graphic>
          <a:graphicData uri="http://schemas.openxmlformats.org/presentationml/2006/ole">
            <mc:AlternateContent xmlns:mc="http://schemas.openxmlformats.org/markup-compatibility/2006">
              <mc:Choice xmlns:v="urn:schemas-microsoft-com:vml" Requires="v">
                <p:oleObj spid="_x0000_s179711" name="文档" r:id="rId7" imgW="4993036" imgH="1192419" progId="Word.Document.12">
                  <p:embed/>
                </p:oleObj>
              </mc:Choice>
              <mc:Fallback>
                <p:oleObj name="文档" r:id="rId7" imgW="4993036" imgH="1192419" progId="Word.Document.12">
                  <p:embed/>
                  <p:pic>
                    <p:nvPicPr>
                      <p:cNvPr id="0" name=""/>
                      <p:cNvPicPr/>
                      <p:nvPr/>
                    </p:nvPicPr>
                    <p:blipFill>
                      <a:blip r:embed="rId8"/>
                      <a:stretch>
                        <a:fillRect/>
                      </a:stretch>
                    </p:blipFill>
                    <p:spPr>
                      <a:xfrm>
                        <a:off x="5879182" y="3250164"/>
                        <a:ext cx="4930775" cy="1169988"/>
                      </a:xfrm>
                      <a:prstGeom prst="rect">
                        <a:avLst/>
                      </a:prstGeom>
                    </p:spPr>
                  </p:pic>
                </p:oleObj>
              </mc:Fallback>
            </mc:AlternateContent>
          </a:graphicData>
        </a:graphic>
      </p:graphicFrame>
    </p:spTree>
    <p:extLst>
      <p:ext uri="{BB962C8B-B14F-4D97-AF65-F5344CB8AC3E}">
        <p14:creationId xmlns:p14="http://schemas.microsoft.com/office/powerpoint/2010/main" val="41179051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表格 2"/>
          <p:cNvGraphicFramePr>
            <a:graphicFrameLocks noGrp="1"/>
          </p:cNvGraphicFramePr>
          <p:nvPr>
            <p:extLst>
              <p:ext uri="{D42A27DB-BD31-4B8C-83A1-F6EECF244321}">
                <p14:modId xmlns:p14="http://schemas.microsoft.com/office/powerpoint/2010/main" val="2789918962"/>
              </p:ext>
            </p:extLst>
          </p:nvPr>
        </p:nvGraphicFramePr>
        <p:xfrm>
          <a:off x="276691" y="621482"/>
          <a:ext cx="11665296" cy="5760720"/>
        </p:xfrm>
        <a:graphic>
          <a:graphicData uri="http://schemas.openxmlformats.org/drawingml/2006/table">
            <a:tbl>
              <a:tblPr/>
              <a:tblGrid>
                <a:gridCol w="2009937"/>
                <a:gridCol w="3821292"/>
                <a:gridCol w="5834067"/>
              </a:tblGrid>
              <a:tr h="75798">
                <a:tc>
                  <a:txBody>
                    <a:bodyPr/>
                    <a:lstStyle/>
                    <a:p>
                      <a:pPr algn="ctr">
                        <a:lnSpc>
                          <a:spcPct val="150000"/>
                        </a:lnSpc>
                        <a:spcAft>
                          <a:spcPts val="0"/>
                        </a:spcAft>
                        <a:tabLst>
                          <a:tab pos="1890395" algn="l"/>
                        </a:tabLst>
                      </a:pPr>
                      <a:r>
                        <a:rPr lang="zh-CN" sz="2800" kern="100" dirty="0" smtClean="0">
                          <a:solidFill>
                            <a:srgbClr val="FF0000"/>
                          </a:solidFill>
                          <a:effectLst/>
                          <a:latin typeface="Times New Roman"/>
                          <a:ea typeface="华文细黑"/>
                          <a:cs typeface="Times New Roman"/>
                        </a:rPr>
                        <a:t>氧化还原法</a:t>
                      </a:r>
                      <a:endParaRPr lang="zh-CN" sz="2800" kern="100" dirty="0">
                        <a:solidFill>
                          <a:srgbClr val="FF0000"/>
                        </a:solidFill>
                        <a:effectLst/>
                        <a:latin typeface="宋体"/>
                        <a:cs typeface="Courier New"/>
                      </a:endParaRPr>
                    </a:p>
                  </a:txBody>
                  <a:tcPr marL="25531" marR="2553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Aft>
                          <a:spcPts val="0"/>
                        </a:spcAft>
                        <a:tabLst>
                          <a:tab pos="1890395" algn="l"/>
                        </a:tabLst>
                      </a:pPr>
                      <a:r>
                        <a:rPr lang="zh-CN" sz="2800" kern="100" dirty="0">
                          <a:effectLst/>
                          <a:latin typeface="Times New Roman"/>
                          <a:ea typeface="华文细黑"/>
                          <a:cs typeface="Times New Roman"/>
                        </a:rPr>
                        <a:t>用氧化剂</a:t>
                      </a:r>
                      <a:r>
                        <a:rPr lang="en-US" sz="2800" kern="100" dirty="0">
                          <a:effectLst/>
                          <a:latin typeface="Times New Roman"/>
                          <a:ea typeface="华文细黑"/>
                          <a:cs typeface="Courier New"/>
                        </a:rPr>
                        <a:t>(</a:t>
                      </a:r>
                      <a:r>
                        <a:rPr lang="zh-CN" sz="2800" kern="100" dirty="0">
                          <a:effectLst/>
                          <a:latin typeface="Times New Roman"/>
                          <a:ea typeface="华文细黑"/>
                          <a:cs typeface="Times New Roman"/>
                        </a:rPr>
                        <a:t>还原剂</a:t>
                      </a:r>
                      <a:r>
                        <a:rPr lang="en-US" sz="2800" kern="100" dirty="0">
                          <a:effectLst/>
                          <a:latin typeface="Times New Roman"/>
                          <a:ea typeface="华文细黑"/>
                          <a:cs typeface="Courier New"/>
                        </a:rPr>
                        <a:t>)</a:t>
                      </a:r>
                      <a:r>
                        <a:rPr lang="zh-CN" sz="2800" kern="100" dirty="0">
                          <a:effectLst/>
                          <a:latin typeface="Times New Roman"/>
                          <a:ea typeface="华文细黑"/>
                          <a:cs typeface="Times New Roman"/>
                        </a:rPr>
                        <a:t>除去具有还原性</a:t>
                      </a:r>
                      <a:r>
                        <a:rPr lang="en-US" sz="2800" kern="100" dirty="0">
                          <a:effectLst/>
                          <a:latin typeface="Times New Roman"/>
                          <a:ea typeface="华文细黑"/>
                          <a:cs typeface="Courier New"/>
                        </a:rPr>
                        <a:t>(</a:t>
                      </a:r>
                      <a:r>
                        <a:rPr lang="zh-CN" sz="2800" kern="100" dirty="0">
                          <a:effectLst/>
                          <a:latin typeface="Times New Roman"/>
                          <a:ea typeface="华文细黑"/>
                          <a:cs typeface="Times New Roman"/>
                        </a:rPr>
                        <a:t>氧化性</a:t>
                      </a:r>
                      <a:r>
                        <a:rPr lang="en-US" sz="2800" kern="100" dirty="0">
                          <a:effectLst/>
                          <a:latin typeface="Times New Roman"/>
                          <a:ea typeface="华文细黑"/>
                          <a:cs typeface="Courier New"/>
                        </a:rPr>
                        <a:t>)</a:t>
                      </a:r>
                      <a:r>
                        <a:rPr lang="zh-CN" sz="2800" kern="100" dirty="0">
                          <a:effectLst/>
                          <a:latin typeface="Times New Roman"/>
                          <a:ea typeface="华文细黑"/>
                          <a:cs typeface="Times New Roman"/>
                        </a:rPr>
                        <a:t>的杂质</a:t>
                      </a:r>
                      <a:endParaRPr lang="zh-CN" sz="2800" kern="100" dirty="0">
                        <a:effectLst/>
                        <a:latin typeface="宋体"/>
                        <a:cs typeface="Courier New"/>
                      </a:endParaRPr>
                    </a:p>
                  </a:txBody>
                  <a:tcPr marL="25531" marR="2553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Aft>
                          <a:spcPts val="0"/>
                        </a:spcAft>
                        <a:tabLst>
                          <a:tab pos="1890395" algn="l"/>
                        </a:tabLst>
                      </a:pPr>
                      <a:r>
                        <a:rPr lang="zh-CN" sz="2800" kern="100" dirty="0">
                          <a:effectLst/>
                          <a:latin typeface="Times New Roman"/>
                          <a:ea typeface="华文细黑"/>
                          <a:cs typeface="Times New Roman"/>
                        </a:rPr>
                        <a:t>如用酸性</a:t>
                      </a:r>
                      <a:r>
                        <a:rPr lang="en-US" sz="2800" kern="100" dirty="0">
                          <a:effectLst/>
                          <a:latin typeface="Times New Roman"/>
                          <a:ea typeface="华文细黑"/>
                          <a:cs typeface="Courier New"/>
                        </a:rPr>
                        <a:t>KMnO</a:t>
                      </a:r>
                      <a:r>
                        <a:rPr lang="en-US" sz="2800" kern="100" baseline="-25000" dirty="0">
                          <a:effectLst/>
                          <a:latin typeface="Times New Roman"/>
                          <a:ea typeface="华文细黑"/>
                          <a:cs typeface="Courier New"/>
                        </a:rPr>
                        <a:t>4</a:t>
                      </a:r>
                      <a:r>
                        <a:rPr lang="zh-CN" sz="2800" kern="100" dirty="0">
                          <a:effectLst/>
                          <a:latin typeface="Times New Roman"/>
                          <a:ea typeface="华文细黑"/>
                          <a:cs typeface="Times New Roman"/>
                        </a:rPr>
                        <a:t>除去</a:t>
                      </a:r>
                      <a:r>
                        <a:rPr lang="en-US" sz="2800" kern="100" dirty="0">
                          <a:effectLst/>
                          <a:latin typeface="Times New Roman"/>
                          <a:ea typeface="华文细黑"/>
                          <a:cs typeface="Courier New"/>
                        </a:rPr>
                        <a:t>CO</a:t>
                      </a:r>
                      <a:r>
                        <a:rPr lang="en-US" sz="2800" kern="100" baseline="-25000" dirty="0">
                          <a:effectLst/>
                          <a:latin typeface="Times New Roman"/>
                          <a:ea typeface="华文细黑"/>
                          <a:cs typeface="Courier New"/>
                        </a:rPr>
                        <a:t>2</a:t>
                      </a:r>
                      <a:r>
                        <a:rPr lang="zh-CN" sz="2800" kern="100" dirty="0">
                          <a:effectLst/>
                          <a:latin typeface="Times New Roman"/>
                          <a:ea typeface="华文细黑"/>
                          <a:cs typeface="Times New Roman"/>
                        </a:rPr>
                        <a:t>中的</a:t>
                      </a:r>
                      <a:r>
                        <a:rPr lang="en-US" sz="2800" kern="100" dirty="0">
                          <a:effectLst/>
                          <a:latin typeface="Times New Roman"/>
                          <a:ea typeface="华文细黑"/>
                          <a:cs typeface="Courier New"/>
                        </a:rPr>
                        <a:t>SO</a:t>
                      </a:r>
                      <a:r>
                        <a:rPr lang="en-US" sz="2800" kern="100" baseline="-25000" dirty="0">
                          <a:effectLst/>
                          <a:latin typeface="Times New Roman"/>
                          <a:ea typeface="华文细黑"/>
                          <a:cs typeface="Courier New"/>
                        </a:rPr>
                        <a:t>2</a:t>
                      </a:r>
                      <a:r>
                        <a:rPr lang="zh-CN" sz="2800" kern="100" dirty="0">
                          <a:effectLst/>
                          <a:latin typeface="Times New Roman"/>
                          <a:ea typeface="华文细黑"/>
                          <a:cs typeface="Times New Roman"/>
                        </a:rPr>
                        <a:t>，用热的铜粉除去</a:t>
                      </a:r>
                      <a:r>
                        <a:rPr lang="en-US" sz="2800" kern="100" dirty="0">
                          <a:effectLst/>
                          <a:latin typeface="Times New Roman"/>
                          <a:ea typeface="华文细黑"/>
                          <a:cs typeface="Courier New"/>
                        </a:rPr>
                        <a:t>N</a:t>
                      </a:r>
                      <a:r>
                        <a:rPr lang="en-US" sz="2800" kern="100" baseline="-25000" dirty="0">
                          <a:effectLst/>
                          <a:latin typeface="Times New Roman"/>
                          <a:ea typeface="华文细黑"/>
                          <a:cs typeface="Courier New"/>
                        </a:rPr>
                        <a:t>2</a:t>
                      </a:r>
                      <a:r>
                        <a:rPr lang="zh-CN" sz="2800" kern="100" dirty="0">
                          <a:effectLst/>
                          <a:latin typeface="Times New Roman"/>
                          <a:ea typeface="华文细黑"/>
                          <a:cs typeface="Times New Roman"/>
                        </a:rPr>
                        <a:t>中的</a:t>
                      </a:r>
                      <a:r>
                        <a:rPr lang="en-US" sz="2800" kern="100" dirty="0">
                          <a:effectLst/>
                          <a:latin typeface="Times New Roman"/>
                          <a:ea typeface="华文细黑"/>
                          <a:cs typeface="Courier New"/>
                        </a:rPr>
                        <a:t>O</a:t>
                      </a:r>
                      <a:r>
                        <a:rPr lang="en-US" sz="2800" kern="100" baseline="-25000" dirty="0">
                          <a:effectLst/>
                          <a:latin typeface="Times New Roman"/>
                          <a:ea typeface="华文细黑"/>
                          <a:cs typeface="Courier New"/>
                        </a:rPr>
                        <a:t>2</a:t>
                      </a:r>
                      <a:endParaRPr lang="zh-CN" sz="2800" kern="100" dirty="0">
                        <a:effectLst/>
                        <a:latin typeface="宋体"/>
                        <a:cs typeface="Courier New"/>
                      </a:endParaRPr>
                    </a:p>
                  </a:txBody>
                  <a:tcPr marL="25531" marR="2553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60638">
                <a:tc>
                  <a:txBody>
                    <a:bodyPr/>
                    <a:lstStyle/>
                    <a:p>
                      <a:pPr algn="ctr">
                        <a:lnSpc>
                          <a:spcPct val="150000"/>
                        </a:lnSpc>
                        <a:spcAft>
                          <a:spcPts val="0"/>
                        </a:spcAft>
                        <a:tabLst>
                          <a:tab pos="1890395" algn="l"/>
                        </a:tabLst>
                      </a:pPr>
                      <a:r>
                        <a:rPr lang="zh-CN" sz="2800" kern="100" dirty="0">
                          <a:solidFill>
                            <a:srgbClr val="FF0000"/>
                          </a:solidFill>
                          <a:effectLst/>
                          <a:latin typeface="Times New Roman"/>
                          <a:ea typeface="华文细黑"/>
                          <a:cs typeface="Times New Roman"/>
                        </a:rPr>
                        <a:t>热分解法</a:t>
                      </a:r>
                      <a:endParaRPr lang="zh-CN" sz="2800" kern="100" dirty="0">
                        <a:solidFill>
                          <a:srgbClr val="FF0000"/>
                        </a:solidFill>
                        <a:effectLst/>
                        <a:latin typeface="宋体"/>
                        <a:cs typeface="Courier New"/>
                      </a:endParaRPr>
                    </a:p>
                  </a:txBody>
                  <a:tcPr marL="25531" marR="2553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Aft>
                          <a:spcPts val="0"/>
                        </a:spcAft>
                        <a:tabLst>
                          <a:tab pos="1890395" algn="l"/>
                        </a:tabLst>
                      </a:pPr>
                      <a:r>
                        <a:rPr lang="zh-CN" sz="2800" kern="100" dirty="0">
                          <a:effectLst/>
                          <a:latin typeface="Times New Roman"/>
                          <a:ea typeface="华文细黑"/>
                          <a:cs typeface="Times New Roman"/>
                        </a:rPr>
                        <a:t>加热使不稳定的物质分解除去</a:t>
                      </a:r>
                      <a:endParaRPr lang="zh-CN" sz="2800" kern="100" dirty="0">
                        <a:effectLst/>
                        <a:latin typeface="宋体"/>
                        <a:cs typeface="Courier New"/>
                      </a:endParaRPr>
                    </a:p>
                  </a:txBody>
                  <a:tcPr marL="25531" marR="2553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Aft>
                          <a:spcPts val="0"/>
                        </a:spcAft>
                        <a:tabLst>
                          <a:tab pos="1890395" algn="l"/>
                        </a:tabLst>
                      </a:pPr>
                      <a:r>
                        <a:rPr lang="zh-CN" sz="2800" kern="100" dirty="0">
                          <a:effectLst/>
                          <a:latin typeface="Times New Roman"/>
                          <a:ea typeface="华文细黑"/>
                          <a:cs typeface="Times New Roman"/>
                        </a:rPr>
                        <a:t>如除去</a:t>
                      </a:r>
                      <a:r>
                        <a:rPr lang="en-US" sz="2800" kern="100" dirty="0" err="1">
                          <a:effectLst/>
                          <a:latin typeface="Times New Roman"/>
                          <a:ea typeface="华文细黑"/>
                          <a:cs typeface="Courier New"/>
                        </a:rPr>
                        <a:t>NaCl</a:t>
                      </a:r>
                      <a:r>
                        <a:rPr lang="zh-CN" sz="2800" kern="100" dirty="0">
                          <a:effectLst/>
                          <a:latin typeface="Times New Roman"/>
                          <a:ea typeface="华文细黑"/>
                          <a:cs typeface="Times New Roman"/>
                        </a:rPr>
                        <a:t>中的</a:t>
                      </a:r>
                      <a:r>
                        <a:rPr lang="en-US" sz="2800" kern="100" dirty="0">
                          <a:effectLst/>
                          <a:latin typeface="Times New Roman"/>
                          <a:ea typeface="华文细黑"/>
                          <a:cs typeface="Courier New"/>
                        </a:rPr>
                        <a:t>NH</a:t>
                      </a:r>
                      <a:r>
                        <a:rPr lang="en-US" sz="2800" kern="100" baseline="-25000" dirty="0">
                          <a:effectLst/>
                          <a:latin typeface="Times New Roman"/>
                          <a:ea typeface="华文细黑"/>
                          <a:cs typeface="Courier New"/>
                        </a:rPr>
                        <a:t>4</a:t>
                      </a:r>
                      <a:r>
                        <a:rPr lang="en-US" sz="2800" kern="100" dirty="0">
                          <a:effectLst/>
                          <a:latin typeface="Times New Roman"/>
                          <a:ea typeface="华文细黑"/>
                          <a:cs typeface="Courier New"/>
                        </a:rPr>
                        <a:t>Cl</a:t>
                      </a:r>
                      <a:r>
                        <a:rPr lang="zh-CN" sz="2800" kern="100" dirty="0">
                          <a:effectLst/>
                          <a:latin typeface="Times New Roman"/>
                          <a:ea typeface="华文细黑"/>
                          <a:cs typeface="Times New Roman"/>
                        </a:rPr>
                        <a:t>等</a:t>
                      </a:r>
                      <a:endParaRPr lang="zh-CN" sz="2800" kern="100" dirty="0">
                        <a:effectLst/>
                        <a:latin typeface="宋体"/>
                        <a:cs typeface="Courier New"/>
                      </a:endParaRPr>
                    </a:p>
                  </a:txBody>
                  <a:tcPr marL="25531" marR="2553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75798">
                <a:tc>
                  <a:txBody>
                    <a:bodyPr/>
                    <a:lstStyle/>
                    <a:p>
                      <a:pPr algn="ctr">
                        <a:lnSpc>
                          <a:spcPct val="150000"/>
                        </a:lnSpc>
                        <a:spcAft>
                          <a:spcPts val="0"/>
                        </a:spcAft>
                        <a:tabLst>
                          <a:tab pos="1890395" algn="l"/>
                        </a:tabLst>
                      </a:pPr>
                      <a:r>
                        <a:rPr lang="zh-CN" sz="2800" kern="100">
                          <a:solidFill>
                            <a:srgbClr val="FF0000"/>
                          </a:solidFill>
                          <a:effectLst/>
                          <a:latin typeface="Times New Roman"/>
                          <a:ea typeface="华文细黑"/>
                          <a:cs typeface="Times New Roman"/>
                        </a:rPr>
                        <a:t>酸碱溶解法</a:t>
                      </a:r>
                      <a:endParaRPr lang="zh-CN" sz="2800" kern="100">
                        <a:solidFill>
                          <a:srgbClr val="FF0000"/>
                        </a:solidFill>
                        <a:effectLst/>
                        <a:latin typeface="宋体"/>
                        <a:cs typeface="Courier New"/>
                      </a:endParaRPr>
                    </a:p>
                  </a:txBody>
                  <a:tcPr marL="25531" marR="2553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Aft>
                          <a:spcPts val="0"/>
                        </a:spcAft>
                        <a:tabLst>
                          <a:tab pos="1890395" algn="l"/>
                        </a:tabLst>
                      </a:pPr>
                      <a:r>
                        <a:rPr lang="zh-CN" sz="2800" kern="100" dirty="0">
                          <a:effectLst/>
                          <a:latin typeface="Times New Roman"/>
                          <a:ea typeface="华文细黑"/>
                          <a:cs typeface="Times New Roman"/>
                        </a:rPr>
                        <a:t>利用物质与酸或碱溶液混合后的差异进行分离</a:t>
                      </a:r>
                      <a:endParaRPr lang="zh-CN" sz="2800" kern="100" dirty="0">
                        <a:effectLst/>
                        <a:latin typeface="宋体"/>
                        <a:cs typeface="Courier New"/>
                      </a:endParaRPr>
                    </a:p>
                  </a:txBody>
                  <a:tcPr marL="25531" marR="2553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Aft>
                          <a:spcPts val="0"/>
                        </a:spcAft>
                        <a:tabLst>
                          <a:tab pos="1890395" algn="l"/>
                        </a:tabLst>
                      </a:pPr>
                      <a:r>
                        <a:rPr lang="zh-CN" sz="2800" kern="100" dirty="0">
                          <a:effectLst/>
                          <a:latin typeface="Times New Roman"/>
                          <a:ea typeface="华文细黑"/>
                          <a:cs typeface="Times New Roman"/>
                        </a:rPr>
                        <a:t>如用过量的</a:t>
                      </a:r>
                      <a:r>
                        <a:rPr lang="en-US" sz="2800" kern="100" dirty="0" err="1">
                          <a:effectLst/>
                          <a:latin typeface="Times New Roman"/>
                          <a:ea typeface="华文细黑"/>
                          <a:cs typeface="Courier New"/>
                        </a:rPr>
                        <a:t>NaOH</a:t>
                      </a:r>
                      <a:r>
                        <a:rPr lang="zh-CN" sz="2800" kern="100" dirty="0">
                          <a:effectLst/>
                          <a:latin typeface="Times New Roman"/>
                          <a:ea typeface="华文细黑"/>
                          <a:cs typeface="Times New Roman"/>
                        </a:rPr>
                        <a:t>溶液可除去</a:t>
                      </a:r>
                      <a:r>
                        <a:rPr lang="en-US" sz="2800" kern="100" dirty="0">
                          <a:effectLst/>
                          <a:latin typeface="Times New Roman"/>
                          <a:ea typeface="华文细黑"/>
                          <a:cs typeface="Courier New"/>
                        </a:rPr>
                        <a:t>Fe</a:t>
                      </a:r>
                      <a:r>
                        <a:rPr lang="en-US" sz="2800" kern="100" baseline="-25000" dirty="0">
                          <a:effectLst/>
                          <a:latin typeface="Times New Roman"/>
                          <a:ea typeface="华文细黑"/>
                          <a:cs typeface="Courier New"/>
                        </a:rPr>
                        <a:t>2</a:t>
                      </a:r>
                      <a:r>
                        <a:rPr lang="en-US" sz="2800" kern="100" dirty="0">
                          <a:effectLst/>
                          <a:latin typeface="Times New Roman"/>
                          <a:ea typeface="华文细黑"/>
                          <a:cs typeface="Courier New"/>
                        </a:rPr>
                        <a:t>O</a:t>
                      </a:r>
                      <a:r>
                        <a:rPr lang="en-US" sz="2800" kern="100" baseline="-25000" dirty="0">
                          <a:effectLst/>
                          <a:latin typeface="Times New Roman"/>
                          <a:ea typeface="华文细黑"/>
                          <a:cs typeface="Courier New"/>
                        </a:rPr>
                        <a:t>3</a:t>
                      </a:r>
                      <a:r>
                        <a:rPr lang="zh-CN" sz="2800" kern="100" dirty="0">
                          <a:effectLst/>
                          <a:latin typeface="Times New Roman"/>
                          <a:ea typeface="华文细黑"/>
                          <a:cs typeface="Times New Roman"/>
                        </a:rPr>
                        <a:t>中的</a:t>
                      </a:r>
                      <a:r>
                        <a:rPr lang="en-US" sz="2800" kern="100" dirty="0">
                          <a:effectLst/>
                          <a:latin typeface="Times New Roman"/>
                          <a:ea typeface="华文细黑"/>
                          <a:cs typeface="Courier New"/>
                        </a:rPr>
                        <a:t>Al</a:t>
                      </a:r>
                      <a:r>
                        <a:rPr lang="en-US" sz="2800" kern="100" baseline="-25000" dirty="0">
                          <a:effectLst/>
                          <a:latin typeface="Times New Roman"/>
                          <a:ea typeface="华文细黑"/>
                          <a:cs typeface="Courier New"/>
                        </a:rPr>
                        <a:t>2</a:t>
                      </a:r>
                      <a:r>
                        <a:rPr lang="en-US" sz="2800" kern="100" dirty="0">
                          <a:effectLst/>
                          <a:latin typeface="Times New Roman"/>
                          <a:ea typeface="华文细黑"/>
                          <a:cs typeface="Courier New"/>
                        </a:rPr>
                        <a:t>O</a:t>
                      </a:r>
                      <a:r>
                        <a:rPr lang="en-US" sz="2800" kern="100" baseline="-25000" dirty="0">
                          <a:effectLst/>
                          <a:latin typeface="Times New Roman"/>
                          <a:ea typeface="华文细黑"/>
                          <a:cs typeface="Courier New"/>
                        </a:rPr>
                        <a:t>3</a:t>
                      </a:r>
                      <a:endParaRPr lang="zh-CN" sz="2800" kern="100" dirty="0">
                        <a:effectLst/>
                        <a:latin typeface="宋体"/>
                        <a:cs typeface="Courier New"/>
                      </a:endParaRPr>
                    </a:p>
                  </a:txBody>
                  <a:tcPr marL="25531" marR="2553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75798">
                <a:tc>
                  <a:txBody>
                    <a:bodyPr/>
                    <a:lstStyle/>
                    <a:p>
                      <a:pPr algn="ctr">
                        <a:lnSpc>
                          <a:spcPct val="150000"/>
                        </a:lnSpc>
                        <a:spcAft>
                          <a:spcPts val="0"/>
                        </a:spcAft>
                        <a:tabLst>
                          <a:tab pos="1890395" algn="l"/>
                        </a:tabLst>
                      </a:pPr>
                      <a:r>
                        <a:rPr lang="zh-CN" sz="2800" kern="100" dirty="0" smtClean="0">
                          <a:solidFill>
                            <a:srgbClr val="FF0000"/>
                          </a:solidFill>
                          <a:effectLst/>
                          <a:latin typeface="Times New Roman"/>
                          <a:ea typeface="华文细黑"/>
                          <a:cs typeface="Times New Roman"/>
                        </a:rPr>
                        <a:t>电解法</a:t>
                      </a:r>
                      <a:endParaRPr lang="zh-CN" sz="2800" kern="100" dirty="0">
                        <a:solidFill>
                          <a:srgbClr val="FF0000"/>
                        </a:solidFill>
                        <a:effectLst/>
                        <a:latin typeface="宋体"/>
                        <a:cs typeface="Courier New"/>
                      </a:endParaRPr>
                    </a:p>
                  </a:txBody>
                  <a:tcPr marL="25531" marR="2553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Aft>
                          <a:spcPts val="0"/>
                        </a:spcAft>
                        <a:tabLst>
                          <a:tab pos="1890395" algn="l"/>
                        </a:tabLst>
                      </a:pPr>
                      <a:r>
                        <a:rPr lang="zh-CN" sz="2800" kern="100" dirty="0">
                          <a:effectLst/>
                          <a:latin typeface="Times New Roman"/>
                          <a:ea typeface="华文细黑"/>
                          <a:cs typeface="Times New Roman"/>
                        </a:rPr>
                        <a:t>利用电解原理除去杂质</a:t>
                      </a:r>
                      <a:endParaRPr lang="zh-CN" sz="2800" kern="100" dirty="0">
                        <a:effectLst/>
                        <a:latin typeface="宋体"/>
                        <a:cs typeface="Courier New"/>
                      </a:endParaRPr>
                    </a:p>
                  </a:txBody>
                  <a:tcPr marL="25531" marR="2553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Aft>
                          <a:spcPts val="0"/>
                        </a:spcAft>
                        <a:tabLst>
                          <a:tab pos="1890395" algn="l"/>
                        </a:tabLst>
                      </a:pPr>
                      <a:r>
                        <a:rPr lang="zh-CN" sz="2800" kern="100" dirty="0">
                          <a:effectLst/>
                          <a:latin typeface="Times New Roman"/>
                          <a:ea typeface="华文细黑"/>
                          <a:cs typeface="Times New Roman"/>
                        </a:rPr>
                        <a:t>含杂质的金属作阳极、纯金属</a:t>
                      </a:r>
                      <a:r>
                        <a:rPr lang="en-US" sz="2800" kern="100" dirty="0">
                          <a:effectLst/>
                          <a:latin typeface="Times New Roman"/>
                          <a:ea typeface="华文细黑"/>
                          <a:cs typeface="Courier New"/>
                        </a:rPr>
                        <a:t>(M)</a:t>
                      </a:r>
                      <a:r>
                        <a:rPr lang="zh-CN" sz="2800" kern="100" dirty="0">
                          <a:effectLst/>
                          <a:latin typeface="Times New Roman"/>
                          <a:ea typeface="华文细黑"/>
                          <a:cs typeface="Times New Roman"/>
                        </a:rPr>
                        <a:t>作阴极，含</a:t>
                      </a:r>
                      <a:r>
                        <a:rPr lang="en-US" sz="2800" kern="100" dirty="0">
                          <a:effectLst/>
                          <a:latin typeface="Times New Roman"/>
                          <a:ea typeface="华文细黑"/>
                          <a:cs typeface="Courier New"/>
                        </a:rPr>
                        <a:t>M</a:t>
                      </a:r>
                      <a:r>
                        <a:rPr lang="zh-CN" sz="2800" kern="100" dirty="0">
                          <a:effectLst/>
                          <a:latin typeface="Times New Roman"/>
                          <a:ea typeface="华文细黑"/>
                          <a:cs typeface="Times New Roman"/>
                        </a:rPr>
                        <a:t>的盐溶液作电解质溶液</a:t>
                      </a:r>
                      <a:endParaRPr lang="zh-CN" sz="2800" kern="100" dirty="0">
                        <a:effectLst/>
                        <a:latin typeface="宋体"/>
                        <a:cs typeface="Courier New"/>
                      </a:endParaRPr>
                    </a:p>
                  </a:txBody>
                  <a:tcPr marL="25531" marR="2553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309408613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3"/>
          <p:cNvSpPr txBox="1"/>
          <p:nvPr/>
        </p:nvSpPr>
        <p:spPr bwMode="auto">
          <a:xfrm>
            <a:off x="406574" y="333450"/>
            <a:ext cx="2213745" cy="615696"/>
          </a:xfrm>
          <a:prstGeom prst="rect">
            <a:avLst/>
          </a:prstGeom>
          <a:noFill/>
        </p:spPr>
        <p:txBody>
          <a:bodyPr lIns="121898" tIns="60948" rIns="121898" bIns="60948">
            <a:spAutoFit/>
          </a:bodyPr>
          <a:lstStyle>
            <a:lvl1pPr>
              <a:defRPr>
                <a:solidFill>
                  <a:schemeClr val="tx1"/>
                </a:solidFill>
                <a:latin typeface="Arial" charset="0"/>
                <a:ea typeface="微软雅黑"/>
                <a:cs typeface="微软雅黑"/>
              </a:defRPr>
            </a:lvl1pPr>
            <a:lvl2pPr marL="742950" indent="-285750">
              <a:defRPr>
                <a:solidFill>
                  <a:schemeClr val="tx1"/>
                </a:solidFill>
                <a:latin typeface="Arial" charset="0"/>
                <a:ea typeface="微软雅黑"/>
                <a:cs typeface="微软雅黑"/>
              </a:defRPr>
            </a:lvl2pPr>
            <a:lvl3pPr marL="1143000" indent="-228600">
              <a:defRPr>
                <a:solidFill>
                  <a:schemeClr val="tx1"/>
                </a:solidFill>
                <a:latin typeface="Arial" charset="0"/>
                <a:ea typeface="微软雅黑"/>
                <a:cs typeface="微软雅黑"/>
              </a:defRPr>
            </a:lvl3pPr>
            <a:lvl4pPr marL="1600200" indent="-228600">
              <a:defRPr>
                <a:solidFill>
                  <a:schemeClr val="tx1"/>
                </a:solidFill>
                <a:latin typeface="Arial" charset="0"/>
                <a:ea typeface="微软雅黑"/>
                <a:cs typeface="微软雅黑"/>
              </a:defRPr>
            </a:lvl4pPr>
            <a:lvl5pPr marL="2057400" indent="-228600">
              <a:defRPr>
                <a:solidFill>
                  <a:schemeClr val="tx1"/>
                </a:solidFill>
                <a:latin typeface="Arial" charset="0"/>
                <a:ea typeface="微软雅黑"/>
                <a:cs typeface="微软雅黑"/>
              </a:defRPr>
            </a:lvl5pPr>
            <a:lvl6pPr marL="2514600" indent="-228600" fontAlgn="base">
              <a:spcBef>
                <a:spcPct val="0"/>
              </a:spcBef>
              <a:spcAft>
                <a:spcPct val="0"/>
              </a:spcAft>
              <a:defRPr>
                <a:solidFill>
                  <a:schemeClr val="tx1"/>
                </a:solidFill>
                <a:latin typeface="Arial" charset="0"/>
                <a:ea typeface="微软雅黑"/>
                <a:cs typeface="微软雅黑"/>
              </a:defRPr>
            </a:lvl6pPr>
            <a:lvl7pPr marL="2971800" indent="-228600" fontAlgn="base">
              <a:spcBef>
                <a:spcPct val="0"/>
              </a:spcBef>
              <a:spcAft>
                <a:spcPct val="0"/>
              </a:spcAft>
              <a:defRPr>
                <a:solidFill>
                  <a:schemeClr val="tx1"/>
                </a:solidFill>
                <a:latin typeface="Arial" charset="0"/>
                <a:ea typeface="微软雅黑"/>
                <a:cs typeface="微软雅黑"/>
              </a:defRPr>
            </a:lvl7pPr>
            <a:lvl8pPr marL="3429000" indent="-228600" fontAlgn="base">
              <a:spcBef>
                <a:spcPct val="0"/>
              </a:spcBef>
              <a:spcAft>
                <a:spcPct val="0"/>
              </a:spcAft>
              <a:defRPr>
                <a:solidFill>
                  <a:schemeClr val="tx1"/>
                </a:solidFill>
                <a:latin typeface="Arial" charset="0"/>
                <a:ea typeface="微软雅黑"/>
                <a:cs typeface="微软雅黑"/>
              </a:defRPr>
            </a:lvl8pPr>
            <a:lvl9pPr marL="3886200" indent="-228600" fontAlgn="base">
              <a:spcBef>
                <a:spcPct val="0"/>
              </a:spcBef>
              <a:spcAft>
                <a:spcPct val="0"/>
              </a:spcAft>
              <a:defRPr>
                <a:solidFill>
                  <a:schemeClr val="tx1"/>
                </a:solidFill>
                <a:latin typeface="Arial" charset="0"/>
                <a:ea typeface="微软雅黑"/>
                <a:cs typeface="微软雅黑"/>
              </a:defRPr>
            </a:lvl9pPr>
          </a:lstStyle>
          <a:p>
            <a:r>
              <a:rPr lang="zh-CN" altLang="zh-CN" sz="3200" b="1" dirty="0">
                <a:solidFill>
                  <a:schemeClr val="accent6">
                    <a:lumMod val="75000"/>
                  </a:schemeClr>
                </a:solidFill>
                <a:latin typeface="+mj-ea"/>
                <a:ea typeface="+mj-ea"/>
                <a:cs typeface="+mn-cs"/>
              </a:rPr>
              <a:t>深度思考</a:t>
            </a:r>
            <a:endParaRPr lang="zh-CN" altLang="en-US" sz="3200" b="1" dirty="0">
              <a:solidFill>
                <a:schemeClr val="accent6">
                  <a:lumMod val="75000"/>
                </a:schemeClr>
              </a:solidFill>
              <a:latin typeface="+mj-ea"/>
              <a:ea typeface="+mj-ea"/>
              <a:cs typeface="+mn-cs"/>
            </a:endParaRPr>
          </a:p>
        </p:txBody>
      </p:sp>
      <p:sp>
        <p:nvSpPr>
          <p:cNvPr id="5" name="矩形 4"/>
          <p:cNvSpPr/>
          <p:nvPr/>
        </p:nvSpPr>
        <p:spPr>
          <a:xfrm>
            <a:off x="443857" y="949146"/>
            <a:ext cx="11163760" cy="3649693"/>
          </a:xfrm>
          <a:prstGeom prst="rect">
            <a:avLst/>
          </a:prstGeom>
        </p:spPr>
        <p:txBody>
          <a:bodyPr wrap="square" lIns="121898" tIns="60948" rIns="121898" bIns="60948">
            <a:spAutoFit/>
          </a:bodyPr>
          <a:lstStyle/>
          <a:p>
            <a:pPr algn="just">
              <a:lnSpc>
                <a:spcPts val="5500"/>
              </a:lnSpc>
              <a:spcAft>
                <a:spcPts val="0"/>
              </a:spcAft>
              <a:tabLst>
                <a:tab pos="1890395" algn="l"/>
              </a:tabLst>
            </a:pPr>
            <a:r>
              <a:rPr lang="en-US" altLang="zh-CN" sz="2800" kern="100" dirty="0" smtClean="0">
                <a:latin typeface="Times New Roman"/>
                <a:ea typeface="华文细黑"/>
                <a:cs typeface="Courier New"/>
              </a:rPr>
              <a:t>1</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下列分离物质的方法中，利用了物质的沸点的是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ts val="5500"/>
              </a:lnSpc>
              <a:spcAft>
                <a:spcPts val="0"/>
              </a:spcAft>
              <a:tabLst>
                <a:tab pos="1890395" algn="l"/>
              </a:tabLs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蒸馏</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B</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萃取</a:t>
            </a:r>
            <a:r>
              <a:rPr lang="en-US" altLang="zh-CN" sz="2800" kern="100" dirty="0">
                <a:latin typeface="Times New Roman"/>
                <a:ea typeface="华文细黑"/>
                <a:cs typeface="Courier New"/>
              </a:rPr>
              <a:t> </a:t>
            </a:r>
            <a:endParaRPr lang="en-US" altLang="zh-CN" sz="2800" kern="100" dirty="0" smtClean="0">
              <a:latin typeface="Times New Roman"/>
              <a:ea typeface="华文细黑"/>
              <a:cs typeface="Courier New"/>
            </a:endParaRPr>
          </a:p>
          <a:p>
            <a:pPr algn="just">
              <a:lnSpc>
                <a:spcPts val="5500"/>
              </a:lnSpc>
              <a:spcAft>
                <a:spcPts val="0"/>
              </a:spcAft>
              <a:tabLst>
                <a:tab pos="1890395" algn="l"/>
              </a:tabLst>
            </a:pPr>
            <a:r>
              <a:rPr lang="en-US" altLang="zh-CN" sz="2800" kern="100" dirty="0" smtClean="0">
                <a:latin typeface="Times New Roman"/>
                <a:ea typeface="华文细黑"/>
                <a:cs typeface="Courier New"/>
              </a:rPr>
              <a:t>C</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重结晶</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D</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蒸发</a:t>
            </a:r>
            <a:endParaRPr lang="zh-CN" altLang="zh-CN" sz="2800" kern="100" dirty="0">
              <a:latin typeface="宋体"/>
              <a:cs typeface="Courier New"/>
            </a:endParaRPr>
          </a:p>
          <a:p>
            <a:pPr algn="just">
              <a:lnSpc>
                <a:spcPts val="5500"/>
              </a:lnSpc>
              <a:spcAft>
                <a:spcPts val="0"/>
              </a:spcAft>
              <a:tabLst>
                <a:tab pos="1890395" algn="l"/>
              </a:tabLst>
            </a:pPr>
            <a:r>
              <a:rPr lang="zh-CN" altLang="zh-CN" sz="2800" b="1" kern="100" dirty="0" smtClean="0">
                <a:solidFill>
                  <a:srgbClr val="0000FF"/>
                </a:solidFill>
                <a:latin typeface="Times New Roman"/>
                <a:cs typeface="Times New Roman"/>
              </a:rPr>
              <a:t>解析</a:t>
            </a:r>
            <a:r>
              <a:rPr lang="zh-CN" altLang="zh-CN" sz="2800" b="1" kern="100" dirty="0">
                <a:solidFill>
                  <a:srgbClr val="0000FF"/>
                </a:solidFill>
                <a:latin typeface="Times New Roman"/>
                <a:cs typeface="Times New Roman"/>
              </a:rPr>
              <a:t>　</a:t>
            </a:r>
            <a:r>
              <a:rPr lang="zh-CN" altLang="zh-CN" sz="2800" kern="100" dirty="0">
                <a:latin typeface="Times New Roman"/>
                <a:ea typeface="华文细黑"/>
                <a:cs typeface="Times New Roman"/>
              </a:rPr>
              <a:t>萃取、重结晶是利用物质溶解度的不同而分离；蒸发是通过加热将溶剂蒸发掉；蒸馏则是利用物质沸点不同将物质进行分离。</a:t>
            </a:r>
            <a:endParaRPr lang="zh-CN" altLang="zh-CN" sz="2800" kern="100" dirty="0">
              <a:effectLst/>
              <a:latin typeface="宋体"/>
              <a:cs typeface="Courier New"/>
            </a:endParaRPr>
          </a:p>
        </p:txBody>
      </p:sp>
      <p:sp>
        <p:nvSpPr>
          <p:cNvPr id="2" name="矩形 1"/>
          <p:cNvSpPr/>
          <p:nvPr/>
        </p:nvSpPr>
        <p:spPr>
          <a:xfrm>
            <a:off x="8495034" y="991287"/>
            <a:ext cx="518091" cy="723916"/>
          </a:xfrm>
          <a:prstGeom prst="rect">
            <a:avLst/>
          </a:prstGeom>
        </p:spPr>
        <p:txBody>
          <a:bodyPr wrap="none">
            <a:spAutoFit/>
          </a:bodyPr>
          <a:lstStyle/>
          <a:p>
            <a:pPr lvl="0" algn="just">
              <a:lnSpc>
                <a:spcPts val="5500"/>
              </a:lnSpc>
              <a:tabLst>
                <a:tab pos="1890395" algn="l"/>
              </a:tabLst>
            </a:pPr>
            <a:r>
              <a:rPr lang="en-US" altLang="zh-CN" sz="3600" b="1" kern="100" dirty="0" smtClean="0">
                <a:solidFill>
                  <a:srgbClr val="FF0000"/>
                </a:solidFill>
                <a:latin typeface="Times New Roman"/>
                <a:ea typeface="华文细黑"/>
                <a:cs typeface="Courier New"/>
              </a:rPr>
              <a:t>A</a:t>
            </a:r>
            <a:endParaRPr lang="zh-CN" altLang="zh-CN" sz="3600" b="1" kern="100" dirty="0">
              <a:solidFill>
                <a:srgbClr val="FF0000"/>
              </a:solidFill>
              <a:latin typeface="宋体"/>
              <a:cs typeface="Courier New"/>
            </a:endParaRPr>
          </a:p>
        </p:txBody>
      </p:sp>
      <p:sp>
        <p:nvSpPr>
          <p:cNvPr id="7" name="矩形 6"/>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3140365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animEffect transition="in" filter="blinds(horizontal)">
                                      <p:cBhvr>
                                        <p:cTn id="7" dur="500"/>
                                        <p:tgtEl>
                                          <p:spTgt spid="5">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334566" y="54435"/>
            <a:ext cx="10621935" cy="687600"/>
          </a:xfrm>
          <a:prstGeom prst="rect">
            <a:avLst/>
          </a:prstGeom>
        </p:spPr>
        <p:txBody>
          <a:bodyPr wrap="square" lIns="121898" tIns="60948" rIns="121898" bIns="60948">
            <a:spAutoFit/>
          </a:bodyPr>
          <a:lstStyle/>
          <a:p>
            <a:pPr algn="just">
              <a:lnSpc>
                <a:spcPct val="150000"/>
              </a:lnSpc>
              <a:spcAft>
                <a:spcPts val="0"/>
              </a:spcAft>
              <a:tabLst>
                <a:tab pos="1890395" algn="l"/>
              </a:tabLst>
            </a:pPr>
            <a:r>
              <a:rPr lang="en-US" altLang="zh-CN" sz="2800" kern="100" dirty="0">
                <a:latin typeface="Times New Roman"/>
                <a:ea typeface="华文细黑"/>
              </a:rPr>
              <a:t>2.</a:t>
            </a:r>
            <a:r>
              <a:rPr lang="zh-CN" altLang="zh-CN" sz="2800" kern="100" dirty="0">
                <a:latin typeface="Times New Roman"/>
                <a:ea typeface="华文细黑"/>
                <a:cs typeface="Times New Roman"/>
              </a:rPr>
              <a:t>除去下列常见物质中的杂质，完成表格：</a:t>
            </a:r>
            <a:endParaRPr lang="zh-CN" altLang="zh-CN" sz="2800" kern="100" dirty="0">
              <a:effectLst/>
              <a:latin typeface="宋体"/>
              <a:cs typeface="Courier New"/>
            </a:endParaRPr>
          </a:p>
        </p:txBody>
      </p:sp>
      <p:graphicFrame>
        <p:nvGraphicFramePr>
          <p:cNvPr id="3" name="表格 2"/>
          <p:cNvGraphicFramePr>
            <a:graphicFrameLocks noGrp="1"/>
          </p:cNvGraphicFramePr>
          <p:nvPr>
            <p:extLst>
              <p:ext uri="{D42A27DB-BD31-4B8C-83A1-F6EECF244321}">
                <p14:modId xmlns:p14="http://schemas.microsoft.com/office/powerpoint/2010/main" val="2504823516"/>
              </p:ext>
            </p:extLst>
          </p:nvPr>
        </p:nvGraphicFramePr>
        <p:xfrm>
          <a:off x="406574" y="860327"/>
          <a:ext cx="10945216" cy="5601124"/>
        </p:xfrm>
        <a:graphic>
          <a:graphicData uri="http://schemas.openxmlformats.org/drawingml/2006/table">
            <a:tbl>
              <a:tblPr/>
              <a:tblGrid>
                <a:gridCol w="975382"/>
                <a:gridCol w="1538048"/>
                <a:gridCol w="1641225"/>
                <a:gridCol w="3286581"/>
                <a:gridCol w="3503980"/>
              </a:tblGrid>
              <a:tr h="1120564">
                <a:tc>
                  <a:txBody>
                    <a:bodyPr/>
                    <a:lstStyle/>
                    <a:p>
                      <a:pPr algn="ctr">
                        <a:lnSpc>
                          <a:spcPct val="150000"/>
                        </a:lnSpc>
                        <a:spcAft>
                          <a:spcPts val="0"/>
                        </a:spcAft>
                        <a:tabLst>
                          <a:tab pos="1890395" algn="l"/>
                        </a:tabLst>
                      </a:pPr>
                      <a:r>
                        <a:rPr lang="zh-CN" sz="2800" kern="100" dirty="0">
                          <a:effectLst/>
                          <a:latin typeface="Times New Roman"/>
                          <a:ea typeface="华文细黑"/>
                          <a:cs typeface="Times New Roman"/>
                        </a:rPr>
                        <a:t>序号</a:t>
                      </a:r>
                      <a:endParaRPr lang="zh-CN" sz="2800" kern="100" dirty="0">
                        <a:effectLst/>
                        <a:latin typeface="宋体"/>
                        <a:cs typeface="Courier New"/>
                      </a:endParaRPr>
                    </a:p>
                  </a:txBody>
                  <a:tcPr marL="32340" marR="323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zh-CN" sz="2800" kern="100">
                          <a:effectLst/>
                          <a:latin typeface="Times New Roman"/>
                          <a:ea typeface="华文细黑"/>
                          <a:cs typeface="Times New Roman"/>
                        </a:rPr>
                        <a:t>原物质</a:t>
                      </a:r>
                      <a:endParaRPr lang="zh-CN" sz="2800" kern="100">
                        <a:effectLst/>
                        <a:latin typeface="宋体"/>
                        <a:cs typeface="Courier New"/>
                      </a:endParaRPr>
                    </a:p>
                  </a:txBody>
                  <a:tcPr marL="32340" marR="323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zh-CN" sz="2800" kern="100">
                          <a:effectLst/>
                          <a:latin typeface="Times New Roman"/>
                          <a:ea typeface="华文细黑"/>
                          <a:cs typeface="Times New Roman"/>
                        </a:rPr>
                        <a:t>所含杂质</a:t>
                      </a:r>
                      <a:endParaRPr lang="zh-CN" sz="2800" kern="100">
                        <a:effectLst/>
                        <a:latin typeface="宋体"/>
                        <a:cs typeface="Courier New"/>
                      </a:endParaRPr>
                    </a:p>
                  </a:txBody>
                  <a:tcPr marL="32340" marR="323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zh-CN" sz="2800" kern="100">
                          <a:effectLst/>
                          <a:latin typeface="Times New Roman"/>
                          <a:ea typeface="华文细黑"/>
                          <a:cs typeface="Times New Roman"/>
                        </a:rPr>
                        <a:t>除杂质试剂</a:t>
                      </a:r>
                      <a:endParaRPr lang="zh-CN" sz="2800" kern="100">
                        <a:effectLst/>
                        <a:latin typeface="宋体"/>
                        <a:cs typeface="Courier New"/>
                      </a:endParaRPr>
                    </a:p>
                  </a:txBody>
                  <a:tcPr marL="32340" marR="323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zh-CN" sz="2800" kern="100">
                          <a:effectLst/>
                          <a:latin typeface="Times New Roman"/>
                          <a:ea typeface="华文细黑"/>
                          <a:cs typeface="Times New Roman"/>
                        </a:rPr>
                        <a:t>主要操作方法</a:t>
                      </a:r>
                      <a:endParaRPr lang="zh-CN" sz="2800" kern="100">
                        <a:effectLst/>
                        <a:latin typeface="宋体"/>
                        <a:cs typeface="Courier New"/>
                      </a:endParaRPr>
                    </a:p>
                  </a:txBody>
                  <a:tcPr marL="32340" marR="323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algn="ctr">
                        <a:lnSpc>
                          <a:spcPct val="150000"/>
                        </a:lnSpc>
                        <a:spcAft>
                          <a:spcPts val="0"/>
                        </a:spcAft>
                        <a:tabLst>
                          <a:tab pos="1890395" algn="l"/>
                        </a:tabLst>
                      </a:pPr>
                      <a:r>
                        <a:rPr lang="en-US" sz="2800" kern="100">
                          <a:effectLst/>
                          <a:latin typeface="宋体"/>
                          <a:ea typeface="华文细黑"/>
                          <a:cs typeface="Times New Roman"/>
                        </a:rPr>
                        <a:t>①</a:t>
                      </a:r>
                      <a:endParaRPr lang="zh-CN" sz="2800" kern="100">
                        <a:effectLst/>
                        <a:latin typeface="宋体"/>
                        <a:cs typeface="Courier New"/>
                      </a:endParaRPr>
                    </a:p>
                  </a:txBody>
                  <a:tcPr marL="32340" marR="323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en-US" sz="2800" kern="100">
                          <a:effectLst/>
                          <a:latin typeface="Times New Roman"/>
                          <a:ea typeface="华文细黑"/>
                          <a:cs typeface="Courier New"/>
                        </a:rPr>
                        <a:t>N</a:t>
                      </a:r>
                      <a:r>
                        <a:rPr lang="en-US" sz="2800" kern="100" baseline="-25000">
                          <a:effectLst/>
                          <a:latin typeface="Times New Roman"/>
                          <a:ea typeface="华文细黑"/>
                          <a:cs typeface="Courier New"/>
                        </a:rPr>
                        <a:t>2</a:t>
                      </a:r>
                      <a:endParaRPr lang="zh-CN" sz="2800" kern="100">
                        <a:effectLst/>
                        <a:latin typeface="宋体"/>
                        <a:cs typeface="Courier New"/>
                      </a:endParaRPr>
                    </a:p>
                  </a:txBody>
                  <a:tcPr marL="32340" marR="323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en-US" sz="2800" kern="100" dirty="0">
                          <a:effectLst/>
                          <a:latin typeface="Times New Roman"/>
                          <a:ea typeface="华文细黑"/>
                          <a:cs typeface="Courier New"/>
                        </a:rPr>
                        <a:t>O</a:t>
                      </a:r>
                      <a:r>
                        <a:rPr lang="en-US" sz="2800" kern="100" baseline="-25000" dirty="0">
                          <a:effectLst/>
                          <a:latin typeface="Times New Roman"/>
                          <a:ea typeface="华文细黑"/>
                          <a:cs typeface="Courier New"/>
                        </a:rPr>
                        <a:t>2</a:t>
                      </a:r>
                      <a:endParaRPr lang="zh-CN" sz="2800" kern="100" dirty="0">
                        <a:effectLst/>
                        <a:latin typeface="宋体"/>
                        <a:cs typeface="Courier New"/>
                      </a:endParaRPr>
                    </a:p>
                  </a:txBody>
                  <a:tcPr marL="32340" marR="323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en-US" altLang="zh-CN" sz="2800" u="none" kern="100" dirty="0" smtClean="0">
                          <a:effectLst/>
                          <a:latin typeface="Times New Roman"/>
                          <a:ea typeface="华文细黑"/>
                          <a:cs typeface="Times New Roman"/>
                        </a:rPr>
                        <a:t>_____________</a:t>
                      </a:r>
                      <a:endParaRPr lang="zh-CN" sz="2800" u="none" kern="100" dirty="0">
                        <a:effectLst/>
                        <a:latin typeface="宋体"/>
                        <a:cs typeface="Courier New"/>
                      </a:endParaRPr>
                    </a:p>
                  </a:txBody>
                  <a:tcPr marL="32340" marR="323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zh-CN" sz="2800" kern="100" dirty="0">
                          <a:effectLst/>
                          <a:latin typeface="Times New Roman"/>
                          <a:ea typeface="华文细黑"/>
                          <a:cs typeface="Times New Roman"/>
                        </a:rPr>
                        <a:t>固体吸收气体</a:t>
                      </a:r>
                      <a:endParaRPr lang="zh-CN" sz="2800" kern="100" dirty="0">
                        <a:effectLst/>
                        <a:latin typeface="宋体"/>
                        <a:cs typeface="Courier New"/>
                      </a:endParaRPr>
                    </a:p>
                  </a:txBody>
                  <a:tcPr marL="32340" marR="323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94810">
                <a:tc>
                  <a:txBody>
                    <a:bodyPr/>
                    <a:lstStyle/>
                    <a:p>
                      <a:pPr algn="ctr">
                        <a:lnSpc>
                          <a:spcPct val="150000"/>
                        </a:lnSpc>
                        <a:spcAft>
                          <a:spcPts val="0"/>
                        </a:spcAft>
                        <a:tabLst>
                          <a:tab pos="1890395" algn="l"/>
                        </a:tabLst>
                      </a:pPr>
                      <a:r>
                        <a:rPr lang="en-US" sz="2800" kern="100">
                          <a:effectLst/>
                          <a:latin typeface="宋体"/>
                          <a:ea typeface="华文细黑"/>
                          <a:cs typeface="Times New Roman"/>
                        </a:rPr>
                        <a:t>②</a:t>
                      </a:r>
                      <a:endParaRPr lang="zh-CN" sz="2800" kern="100">
                        <a:effectLst/>
                        <a:latin typeface="宋体"/>
                        <a:cs typeface="Courier New"/>
                      </a:endParaRPr>
                    </a:p>
                  </a:txBody>
                  <a:tcPr marL="32340" marR="323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en-US" sz="2800" kern="100" dirty="0">
                          <a:effectLst/>
                          <a:latin typeface="Times New Roman"/>
                          <a:ea typeface="华文细黑"/>
                          <a:cs typeface="Courier New"/>
                        </a:rPr>
                        <a:t>CO</a:t>
                      </a:r>
                      <a:endParaRPr lang="zh-CN" sz="2800" kern="100" dirty="0">
                        <a:effectLst/>
                        <a:latin typeface="宋体"/>
                        <a:cs typeface="Courier New"/>
                      </a:endParaRPr>
                    </a:p>
                  </a:txBody>
                  <a:tcPr marL="32340" marR="323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en-US" sz="2800" kern="100">
                          <a:effectLst/>
                          <a:latin typeface="Times New Roman"/>
                          <a:ea typeface="华文细黑"/>
                          <a:cs typeface="Courier New"/>
                        </a:rPr>
                        <a:t>CO</a:t>
                      </a:r>
                      <a:r>
                        <a:rPr lang="en-US" sz="2800" kern="100" baseline="-25000">
                          <a:effectLst/>
                          <a:latin typeface="Times New Roman"/>
                          <a:ea typeface="华文细黑"/>
                          <a:cs typeface="Courier New"/>
                        </a:rPr>
                        <a:t>2</a:t>
                      </a:r>
                      <a:endParaRPr lang="zh-CN" sz="2800" kern="100">
                        <a:effectLst/>
                        <a:latin typeface="宋体"/>
                        <a:cs typeface="Courier New"/>
                      </a:endParaRPr>
                    </a:p>
                  </a:txBody>
                  <a:tcPr marL="32340" marR="323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en-US" sz="2800" u="sng" kern="100" dirty="0" smtClean="0">
                          <a:effectLst/>
                          <a:latin typeface="Times New Roman"/>
                          <a:ea typeface="华文细黑"/>
                          <a:cs typeface="Courier New"/>
                        </a:rPr>
                        <a:t>                  </a:t>
                      </a:r>
                      <a:r>
                        <a:rPr lang="zh-CN" sz="2800" kern="100" dirty="0" smtClean="0">
                          <a:effectLst/>
                          <a:latin typeface="Times New Roman"/>
                          <a:ea typeface="华文细黑"/>
                          <a:cs typeface="Times New Roman"/>
                        </a:rPr>
                        <a:t>或</a:t>
                      </a:r>
                      <a:r>
                        <a:rPr lang="en-US" altLang="zh-CN" sz="2800" u="none" kern="100" dirty="0" smtClean="0">
                          <a:effectLst/>
                          <a:latin typeface="Times New Roman"/>
                          <a:ea typeface="华文细黑"/>
                          <a:cs typeface="Times New Roman"/>
                        </a:rPr>
                        <a:t>______</a:t>
                      </a:r>
                      <a:endParaRPr lang="zh-CN" sz="2800" u="none" kern="100" dirty="0">
                        <a:effectLst/>
                        <a:latin typeface="宋体"/>
                        <a:cs typeface="Courier New"/>
                      </a:endParaRPr>
                    </a:p>
                  </a:txBody>
                  <a:tcPr marL="32340" marR="323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en-US" altLang="zh-CN" sz="2800" u="sng" kern="100" dirty="0" smtClean="0">
                          <a:effectLst/>
                          <a:latin typeface="Times New Roman"/>
                          <a:ea typeface="华文细黑"/>
                          <a:cs typeface="Times New Roman"/>
                        </a:rPr>
                        <a:t>       </a:t>
                      </a:r>
                      <a:r>
                        <a:rPr lang="zh-CN" sz="2800" kern="100" dirty="0" smtClean="0">
                          <a:effectLst/>
                          <a:latin typeface="Times New Roman"/>
                          <a:ea typeface="华文细黑"/>
                          <a:cs typeface="Times New Roman"/>
                        </a:rPr>
                        <a:t>或</a:t>
                      </a:r>
                      <a:r>
                        <a:rPr lang="zh-CN" sz="2800" kern="100" dirty="0">
                          <a:effectLst/>
                          <a:latin typeface="Times New Roman"/>
                          <a:ea typeface="华文细黑"/>
                          <a:cs typeface="Times New Roman"/>
                        </a:rPr>
                        <a:t>固体吸收气体</a:t>
                      </a:r>
                      <a:endParaRPr lang="zh-CN" sz="2800" kern="100" dirty="0">
                        <a:effectLst/>
                        <a:latin typeface="宋体"/>
                        <a:cs typeface="Courier New"/>
                      </a:endParaRPr>
                    </a:p>
                  </a:txBody>
                  <a:tcPr marL="32340" marR="323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1780">
                <a:tc>
                  <a:txBody>
                    <a:bodyPr/>
                    <a:lstStyle/>
                    <a:p>
                      <a:pPr algn="ctr">
                        <a:lnSpc>
                          <a:spcPct val="150000"/>
                        </a:lnSpc>
                        <a:spcAft>
                          <a:spcPts val="0"/>
                        </a:spcAft>
                        <a:tabLst>
                          <a:tab pos="1890395" algn="l"/>
                        </a:tabLst>
                      </a:pPr>
                      <a:r>
                        <a:rPr lang="en-US" sz="2800" kern="100">
                          <a:effectLst/>
                          <a:latin typeface="宋体"/>
                          <a:ea typeface="华文细黑"/>
                          <a:cs typeface="Times New Roman"/>
                        </a:rPr>
                        <a:t>③</a:t>
                      </a:r>
                      <a:endParaRPr lang="zh-CN" sz="2800" kern="100">
                        <a:effectLst/>
                        <a:latin typeface="宋体"/>
                        <a:cs typeface="Courier New"/>
                      </a:endParaRPr>
                    </a:p>
                  </a:txBody>
                  <a:tcPr marL="32340" marR="323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en-US" sz="2800" kern="100" dirty="0">
                          <a:effectLst/>
                          <a:latin typeface="Times New Roman"/>
                          <a:ea typeface="华文细黑"/>
                          <a:cs typeface="Courier New"/>
                        </a:rPr>
                        <a:t>CO</a:t>
                      </a:r>
                      <a:r>
                        <a:rPr lang="en-US" sz="2800" kern="100" baseline="-25000" dirty="0">
                          <a:effectLst/>
                          <a:latin typeface="Times New Roman"/>
                          <a:ea typeface="华文细黑"/>
                          <a:cs typeface="Courier New"/>
                        </a:rPr>
                        <a:t>2</a:t>
                      </a:r>
                      <a:endParaRPr lang="zh-CN" sz="2800" kern="100" dirty="0">
                        <a:effectLst/>
                        <a:latin typeface="宋体"/>
                        <a:cs typeface="Courier New"/>
                      </a:endParaRPr>
                    </a:p>
                  </a:txBody>
                  <a:tcPr marL="32340" marR="323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en-US" sz="2800" kern="100">
                          <a:effectLst/>
                          <a:latin typeface="Times New Roman"/>
                          <a:ea typeface="华文细黑"/>
                          <a:cs typeface="Courier New"/>
                        </a:rPr>
                        <a:t>CO</a:t>
                      </a:r>
                      <a:endParaRPr lang="zh-CN" sz="2800" kern="100">
                        <a:effectLst/>
                        <a:latin typeface="宋体"/>
                        <a:cs typeface="Courier New"/>
                      </a:endParaRPr>
                    </a:p>
                  </a:txBody>
                  <a:tcPr marL="32340" marR="323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en-US" altLang="zh-CN" sz="2800" u="none" kern="100" dirty="0" smtClean="0">
                          <a:effectLst/>
                          <a:latin typeface="Times New Roman"/>
                          <a:ea typeface="华文细黑"/>
                          <a:cs typeface="Times New Roman"/>
                        </a:rPr>
                        <a:t>____________</a:t>
                      </a:r>
                      <a:endParaRPr lang="zh-CN" sz="2800" u="none" kern="100" dirty="0">
                        <a:effectLst/>
                        <a:latin typeface="宋体"/>
                        <a:cs typeface="Courier New"/>
                      </a:endParaRPr>
                    </a:p>
                  </a:txBody>
                  <a:tcPr marL="32340" marR="323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zh-CN" sz="2800" kern="100">
                          <a:effectLst/>
                          <a:latin typeface="Times New Roman"/>
                          <a:ea typeface="华文细黑"/>
                          <a:cs typeface="Times New Roman"/>
                        </a:rPr>
                        <a:t>用固体转化气体</a:t>
                      </a:r>
                      <a:endParaRPr lang="zh-CN" sz="2800" kern="100">
                        <a:effectLst/>
                        <a:latin typeface="宋体"/>
                        <a:cs typeface="Courier New"/>
                      </a:endParaRPr>
                    </a:p>
                  </a:txBody>
                  <a:tcPr marL="32340" marR="323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85752">
                <a:tc>
                  <a:txBody>
                    <a:bodyPr/>
                    <a:lstStyle/>
                    <a:p>
                      <a:pPr algn="ctr">
                        <a:lnSpc>
                          <a:spcPct val="150000"/>
                        </a:lnSpc>
                        <a:spcAft>
                          <a:spcPts val="0"/>
                        </a:spcAft>
                        <a:tabLst>
                          <a:tab pos="1890395" algn="l"/>
                        </a:tabLst>
                      </a:pPr>
                      <a:r>
                        <a:rPr lang="en-US" sz="2800" kern="100" dirty="0">
                          <a:effectLst/>
                          <a:latin typeface="宋体"/>
                          <a:ea typeface="华文细黑"/>
                          <a:cs typeface="Times New Roman"/>
                        </a:rPr>
                        <a:t>④</a:t>
                      </a:r>
                      <a:endParaRPr lang="zh-CN" sz="2800" kern="100" dirty="0">
                        <a:effectLst/>
                        <a:latin typeface="宋体"/>
                        <a:cs typeface="Courier New"/>
                      </a:endParaRPr>
                    </a:p>
                  </a:txBody>
                  <a:tcPr marL="32340" marR="323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0"/>
                        </a:spcAft>
                        <a:tabLst>
                          <a:tab pos="1890395" algn="l"/>
                        </a:tabLst>
                      </a:pPr>
                      <a:r>
                        <a:rPr lang="en-US" sz="2800" kern="100" dirty="0">
                          <a:effectLst/>
                          <a:latin typeface="Times New Roman"/>
                          <a:ea typeface="华文细黑"/>
                          <a:cs typeface="Courier New"/>
                        </a:rPr>
                        <a:t>CO</a:t>
                      </a:r>
                      <a:r>
                        <a:rPr lang="en-US" sz="2800" kern="100" baseline="-25000" dirty="0">
                          <a:effectLst/>
                          <a:latin typeface="Times New Roman"/>
                          <a:ea typeface="华文细黑"/>
                          <a:cs typeface="Courier New"/>
                        </a:rPr>
                        <a:t>2</a:t>
                      </a:r>
                      <a:endParaRPr lang="zh-CN" sz="2800" kern="100" dirty="0">
                        <a:effectLst/>
                        <a:latin typeface="宋体"/>
                        <a:cs typeface="Courier New"/>
                      </a:endParaRPr>
                    </a:p>
                  </a:txBody>
                  <a:tcPr marL="32340" marR="323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0"/>
                        </a:spcAft>
                        <a:tabLst>
                          <a:tab pos="1890395" algn="l"/>
                        </a:tabLst>
                      </a:pPr>
                      <a:r>
                        <a:rPr lang="en-US" sz="2800" kern="100" dirty="0" err="1">
                          <a:effectLst/>
                          <a:latin typeface="Times New Roman"/>
                          <a:ea typeface="华文细黑"/>
                          <a:cs typeface="Courier New"/>
                        </a:rPr>
                        <a:t>HCl</a:t>
                      </a:r>
                      <a:endParaRPr lang="zh-CN" sz="2800" kern="100" dirty="0">
                        <a:effectLst/>
                        <a:latin typeface="宋体"/>
                        <a:cs typeface="Courier New"/>
                      </a:endParaRPr>
                    </a:p>
                  </a:txBody>
                  <a:tcPr marL="32340" marR="323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0"/>
                        </a:spcAft>
                        <a:tabLst>
                          <a:tab pos="1890395" algn="l"/>
                        </a:tabLst>
                      </a:pPr>
                      <a:r>
                        <a:rPr lang="en-US" altLang="zh-CN" sz="2800" u="none" kern="100" dirty="0" smtClean="0">
                          <a:effectLst/>
                          <a:latin typeface="Times New Roman"/>
                          <a:ea typeface="华文细黑"/>
                          <a:cs typeface="Times New Roman"/>
                        </a:rPr>
                        <a:t>_______________</a:t>
                      </a:r>
                      <a:endParaRPr lang="zh-CN" sz="2800" u="none" kern="100" dirty="0">
                        <a:effectLst/>
                        <a:latin typeface="宋体"/>
                        <a:cs typeface="Courier New"/>
                      </a:endParaRPr>
                    </a:p>
                  </a:txBody>
                  <a:tcPr marL="32340" marR="323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0"/>
                        </a:spcAft>
                        <a:tabLst>
                          <a:tab pos="1890395" algn="l"/>
                        </a:tabLst>
                      </a:pPr>
                      <a:r>
                        <a:rPr lang="en-US" altLang="zh-CN" sz="2800" u="none" kern="100" dirty="0" smtClean="0">
                          <a:effectLst/>
                          <a:latin typeface="Times New Roman"/>
                          <a:ea typeface="华文细黑"/>
                          <a:cs typeface="Times New Roman"/>
                        </a:rPr>
                        <a:t>_____</a:t>
                      </a:r>
                      <a:endParaRPr lang="zh-CN" sz="2800" u="none" kern="100" dirty="0">
                        <a:effectLst/>
                        <a:latin typeface="宋体"/>
                        <a:cs typeface="Courier New"/>
                      </a:endParaRPr>
                    </a:p>
                  </a:txBody>
                  <a:tcPr marL="32340" marR="323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20040">
                <a:tc>
                  <a:txBody>
                    <a:bodyPr/>
                    <a:lstStyle/>
                    <a:p>
                      <a:pPr algn="ctr">
                        <a:lnSpc>
                          <a:spcPct val="150000"/>
                        </a:lnSpc>
                        <a:spcAft>
                          <a:spcPts val="0"/>
                        </a:spcAft>
                        <a:tabLst>
                          <a:tab pos="1890395" algn="l"/>
                        </a:tabLst>
                      </a:pPr>
                      <a:r>
                        <a:rPr lang="en-US" sz="2800" kern="100" dirty="0">
                          <a:effectLst/>
                          <a:latin typeface="宋体"/>
                          <a:ea typeface="华文细黑"/>
                          <a:cs typeface="Times New Roman"/>
                        </a:rPr>
                        <a:t>⑤</a:t>
                      </a:r>
                      <a:endParaRPr lang="zh-CN" sz="2800" kern="100" dirty="0">
                        <a:effectLst/>
                        <a:latin typeface="宋体"/>
                        <a:cs typeface="Courier New"/>
                      </a:endParaRPr>
                    </a:p>
                  </a:txBody>
                  <a:tcPr marL="15159" marR="151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0"/>
                        </a:spcAft>
                        <a:tabLst>
                          <a:tab pos="1890395" algn="l"/>
                        </a:tabLst>
                      </a:pPr>
                      <a:r>
                        <a:rPr lang="en-US" sz="2800" kern="100" dirty="0">
                          <a:effectLst/>
                          <a:latin typeface="Times New Roman"/>
                          <a:ea typeface="华文细黑"/>
                          <a:cs typeface="Courier New"/>
                        </a:rPr>
                        <a:t>Cl</a:t>
                      </a:r>
                      <a:r>
                        <a:rPr lang="en-US" sz="2800" kern="100" baseline="-25000" dirty="0">
                          <a:effectLst/>
                          <a:latin typeface="Times New Roman"/>
                          <a:ea typeface="华文细黑"/>
                          <a:cs typeface="Courier New"/>
                        </a:rPr>
                        <a:t>2</a:t>
                      </a:r>
                      <a:endParaRPr lang="zh-CN" sz="2800" kern="100" dirty="0">
                        <a:effectLst/>
                        <a:latin typeface="宋体"/>
                        <a:cs typeface="Courier New"/>
                      </a:endParaRPr>
                    </a:p>
                  </a:txBody>
                  <a:tcPr marL="15159" marR="151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0"/>
                        </a:spcAft>
                        <a:tabLst>
                          <a:tab pos="1890395" algn="l"/>
                        </a:tabLst>
                      </a:pPr>
                      <a:r>
                        <a:rPr lang="en-US" sz="2800" kern="100" dirty="0" err="1">
                          <a:effectLst/>
                          <a:latin typeface="Times New Roman"/>
                          <a:ea typeface="华文细黑"/>
                          <a:cs typeface="Courier New"/>
                        </a:rPr>
                        <a:t>HCl</a:t>
                      </a:r>
                      <a:endParaRPr lang="zh-CN" sz="2800" kern="100" dirty="0">
                        <a:effectLst/>
                        <a:latin typeface="宋体"/>
                        <a:cs typeface="Courier New"/>
                      </a:endParaRPr>
                    </a:p>
                  </a:txBody>
                  <a:tcPr marL="15159" marR="151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0"/>
                        </a:spcAft>
                        <a:tabLst>
                          <a:tab pos="1890395" algn="l"/>
                        </a:tabLst>
                      </a:pPr>
                      <a:r>
                        <a:rPr lang="en-US" altLang="zh-CN" sz="2800" u="none" kern="100" dirty="0" smtClean="0">
                          <a:effectLst/>
                          <a:latin typeface="Times New Roman"/>
                          <a:ea typeface="华文细黑"/>
                          <a:cs typeface="Times New Roman"/>
                        </a:rPr>
                        <a:t>_______________</a:t>
                      </a:r>
                      <a:endParaRPr lang="zh-CN" sz="2800" kern="100" dirty="0">
                        <a:effectLst/>
                        <a:latin typeface="宋体"/>
                        <a:cs typeface="Courier New"/>
                      </a:endParaRPr>
                    </a:p>
                  </a:txBody>
                  <a:tcPr marL="15159" marR="151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0"/>
                        </a:spcAft>
                        <a:tabLst>
                          <a:tab pos="1890395" algn="l"/>
                        </a:tabLst>
                      </a:pPr>
                      <a:r>
                        <a:rPr lang="en-US" altLang="zh-CN" sz="2800" u="none" kern="100" dirty="0" smtClean="0">
                          <a:effectLst/>
                          <a:latin typeface="Times New Roman"/>
                          <a:ea typeface="华文细黑"/>
                          <a:cs typeface="Times New Roman"/>
                        </a:rPr>
                        <a:t>_____</a:t>
                      </a:r>
                      <a:endParaRPr lang="zh-CN" sz="2800" kern="100" dirty="0">
                        <a:effectLst/>
                        <a:latin typeface="宋体"/>
                        <a:cs typeface="Courier New"/>
                      </a:endParaRPr>
                    </a:p>
                  </a:txBody>
                  <a:tcPr marL="15159" marR="151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20040">
                <a:tc>
                  <a:txBody>
                    <a:bodyPr/>
                    <a:lstStyle/>
                    <a:p>
                      <a:pPr algn="ctr">
                        <a:lnSpc>
                          <a:spcPct val="150000"/>
                        </a:lnSpc>
                        <a:spcAft>
                          <a:spcPts val="0"/>
                        </a:spcAft>
                        <a:tabLst>
                          <a:tab pos="1890395" algn="l"/>
                        </a:tabLst>
                      </a:pPr>
                      <a:r>
                        <a:rPr lang="en-US" sz="2800" kern="100">
                          <a:effectLst/>
                          <a:latin typeface="宋体"/>
                          <a:ea typeface="华文细黑"/>
                          <a:cs typeface="Times New Roman"/>
                        </a:rPr>
                        <a:t>⑥</a:t>
                      </a:r>
                      <a:endParaRPr lang="zh-CN" sz="2800" kern="100">
                        <a:effectLst/>
                        <a:latin typeface="宋体"/>
                        <a:cs typeface="Courier New"/>
                      </a:endParaRPr>
                    </a:p>
                  </a:txBody>
                  <a:tcPr marL="15159" marR="151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0"/>
                        </a:spcAft>
                        <a:tabLst>
                          <a:tab pos="1890395" algn="l"/>
                        </a:tabLst>
                      </a:pPr>
                      <a:r>
                        <a:rPr lang="zh-CN" sz="2800" kern="100" dirty="0">
                          <a:effectLst/>
                          <a:latin typeface="Times New Roman"/>
                          <a:ea typeface="华文细黑"/>
                          <a:cs typeface="Times New Roman"/>
                        </a:rPr>
                        <a:t>碳粉</a:t>
                      </a:r>
                      <a:endParaRPr lang="zh-CN" sz="2800" kern="100" dirty="0">
                        <a:effectLst/>
                        <a:latin typeface="宋体"/>
                        <a:cs typeface="Courier New"/>
                      </a:endParaRPr>
                    </a:p>
                  </a:txBody>
                  <a:tcPr marL="15159" marR="151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0"/>
                        </a:spcAft>
                        <a:tabLst>
                          <a:tab pos="1890395" algn="l"/>
                        </a:tabLst>
                      </a:pPr>
                      <a:r>
                        <a:rPr lang="en-US" sz="2800" kern="100" dirty="0" err="1">
                          <a:effectLst/>
                          <a:latin typeface="Times New Roman"/>
                          <a:ea typeface="华文细黑"/>
                          <a:cs typeface="Courier New"/>
                        </a:rPr>
                        <a:t>CuO</a:t>
                      </a:r>
                      <a:endParaRPr lang="zh-CN" sz="2800" kern="100" dirty="0">
                        <a:effectLst/>
                        <a:latin typeface="宋体"/>
                        <a:cs typeface="Courier New"/>
                      </a:endParaRPr>
                    </a:p>
                  </a:txBody>
                  <a:tcPr marL="15159" marR="151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0"/>
                        </a:spcAft>
                        <a:tabLst>
                          <a:tab pos="1890395" algn="l"/>
                        </a:tabLst>
                      </a:pPr>
                      <a:r>
                        <a:rPr lang="en-US" altLang="zh-CN" sz="2800" u="none" kern="100" dirty="0" smtClean="0">
                          <a:effectLst/>
                          <a:latin typeface="Times New Roman"/>
                          <a:ea typeface="华文细黑"/>
                          <a:cs typeface="Times New Roman"/>
                        </a:rPr>
                        <a:t>_______________</a:t>
                      </a:r>
                      <a:endParaRPr lang="zh-CN" sz="2800" kern="100" dirty="0">
                        <a:effectLst/>
                        <a:latin typeface="宋体"/>
                        <a:cs typeface="Courier New"/>
                      </a:endParaRPr>
                    </a:p>
                  </a:txBody>
                  <a:tcPr marL="15159" marR="151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0"/>
                        </a:spcAft>
                        <a:tabLst>
                          <a:tab pos="1890395" algn="l"/>
                        </a:tabLst>
                      </a:pPr>
                      <a:r>
                        <a:rPr lang="en-US" altLang="zh-CN" sz="2800" u="none" kern="100" dirty="0" smtClean="0">
                          <a:effectLst/>
                          <a:latin typeface="Times New Roman"/>
                          <a:ea typeface="华文细黑"/>
                          <a:cs typeface="Times New Roman"/>
                        </a:rPr>
                        <a:t>_____</a:t>
                      </a:r>
                      <a:endParaRPr lang="zh-CN" sz="2800" kern="100" dirty="0">
                        <a:effectLst/>
                        <a:latin typeface="宋体"/>
                        <a:cs typeface="Courier New"/>
                      </a:endParaRPr>
                    </a:p>
                  </a:txBody>
                  <a:tcPr marL="15159" marR="151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20040">
                <a:tc>
                  <a:txBody>
                    <a:bodyPr/>
                    <a:lstStyle/>
                    <a:p>
                      <a:pPr algn="ctr">
                        <a:lnSpc>
                          <a:spcPct val="150000"/>
                        </a:lnSpc>
                        <a:spcAft>
                          <a:spcPts val="0"/>
                        </a:spcAft>
                        <a:tabLst>
                          <a:tab pos="1890395" algn="l"/>
                        </a:tabLst>
                      </a:pPr>
                      <a:r>
                        <a:rPr lang="en-US" sz="2800" kern="100">
                          <a:effectLst/>
                          <a:latin typeface="宋体"/>
                          <a:ea typeface="华文细黑"/>
                          <a:cs typeface="Times New Roman"/>
                        </a:rPr>
                        <a:t>⑦</a:t>
                      </a:r>
                      <a:endParaRPr lang="zh-CN" sz="2800" kern="100">
                        <a:effectLst/>
                        <a:latin typeface="宋体"/>
                        <a:cs typeface="Courier New"/>
                      </a:endParaRPr>
                    </a:p>
                  </a:txBody>
                  <a:tcPr marL="15159" marR="151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en-US" sz="2800" kern="100" dirty="0">
                          <a:effectLst/>
                          <a:latin typeface="Times New Roman"/>
                          <a:ea typeface="华文细黑"/>
                          <a:cs typeface="Courier New"/>
                        </a:rPr>
                        <a:t>Fe</a:t>
                      </a:r>
                      <a:r>
                        <a:rPr lang="en-US" sz="2800" kern="100" baseline="-25000" dirty="0">
                          <a:effectLst/>
                          <a:latin typeface="Times New Roman"/>
                          <a:ea typeface="华文细黑"/>
                          <a:cs typeface="Courier New"/>
                        </a:rPr>
                        <a:t>2</a:t>
                      </a:r>
                      <a:r>
                        <a:rPr lang="en-US" sz="2800" kern="100" dirty="0">
                          <a:effectLst/>
                          <a:latin typeface="Times New Roman"/>
                          <a:ea typeface="华文细黑"/>
                          <a:cs typeface="Courier New"/>
                        </a:rPr>
                        <a:t>O</a:t>
                      </a:r>
                      <a:r>
                        <a:rPr lang="en-US" sz="2800" kern="100" baseline="-25000" dirty="0">
                          <a:effectLst/>
                          <a:latin typeface="Times New Roman"/>
                          <a:ea typeface="华文细黑"/>
                          <a:cs typeface="Courier New"/>
                        </a:rPr>
                        <a:t>3</a:t>
                      </a:r>
                      <a:endParaRPr lang="zh-CN" sz="2800" kern="100" dirty="0">
                        <a:effectLst/>
                        <a:latin typeface="宋体"/>
                        <a:cs typeface="Courier New"/>
                      </a:endParaRPr>
                    </a:p>
                  </a:txBody>
                  <a:tcPr marL="15159" marR="151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en-US" sz="2800" kern="100" dirty="0">
                          <a:effectLst/>
                          <a:latin typeface="Times New Roman"/>
                          <a:ea typeface="华文细黑"/>
                          <a:cs typeface="Courier New"/>
                        </a:rPr>
                        <a:t>Al</a:t>
                      </a:r>
                      <a:r>
                        <a:rPr lang="en-US" sz="2800" kern="100" baseline="-25000" dirty="0">
                          <a:effectLst/>
                          <a:latin typeface="Times New Roman"/>
                          <a:ea typeface="华文细黑"/>
                          <a:cs typeface="Courier New"/>
                        </a:rPr>
                        <a:t>2</a:t>
                      </a:r>
                      <a:r>
                        <a:rPr lang="en-US" sz="2800" kern="100" dirty="0">
                          <a:effectLst/>
                          <a:latin typeface="Times New Roman"/>
                          <a:ea typeface="华文细黑"/>
                          <a:cs typeface="Courier New"/>
                        </a:rPr>
                        <a:t>O</a:t>
                      </a:r>
                      <a:r>
                        <a:rPr lang="en-US" sz="2800" kern="100" baseline="-25000" dirty="0">
                          <a:effectLst/>
                          <a:latin typeface="Times New Roman"/>
                          <a:ea typeface="华文细黑"/>
                          <a:cs typeface="Courier New"/>
                        </a:rPr>
                        <a:t>3</a:t>
                      </a:r>
                      <a:endParaRPr lang="zh-CN" sz="2800" kern="100" dirty="0">
                        <a:effectLst/>
                        <a:latin typeface="宋体"/>
                        <a:cs typeface="Courier New"/>
                      </a:endParaRPr>
                    </a:p>
                  </a:txBody>
                  <a:tcPr marL="15159" marR="151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en-US" altLang="zh-CN" sz="2800" u="none" kern="100" dirty="0" smtClean="0">
                          <a:effectLst/>
                          <a:latin typeface="Times New Roman"/>
                          <a:ea typeface="华文细黑"/>
                          <a:cs typeface="Times New Roman"/>
                        </a:rPr>
                        <a:t>_______________</a:t>
                      </a:r>
                      <a:endParaRPr lang="zh-CN" sz="2800" kern="100" dirty="0">
                        <a:effectLst/>
                        <a:latin typeface="宋体"/>
                        <a:cs typeface="Courier New"/>
                      </a:endParaRPr>
                    </a:p>
                  </a:txBody>
                  <a:tcPr marL="15159" marR="151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en-US" altLang="zh-CN" sz="2800" u="none" kern="100" dirty="0" smtClean="0">
                          <a:effectLst/>
                          <a:latin typeface="Times New Roman"/>
                          <a:ea typeface="华文细黑"/>
                          <a:cs typeface="Times New Roman"/>
                        </a:rPr>
                        <a:t>_____</a:t>
                      </a:r>
                      <a:endParaRPr lang="zh-CN" sz="2800" u="none" kern="100" dirty="0">
                        <a:effectLst/>
                        <a:latin typeface="宋体"/>
                        <a:cs typeface="Courier New"/>
                      </a:endParaRPr>
                    </a:p>
                  </a:txBody>
                  <a:tcPr marL="15159" marR="151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2" name="矩形 1"/>
          <p:cNvSpPr/>
          <p:nvPr/>
        </p:nvSpPr>
        <p:spPr>
          <a:xfrm>
            <a:off x="5151418" y="1866210"/>
            <a:ext cx="1980029" cy="705258"/>
          </a:xfrm>
          <a:prstGeom prst="rect">
            <a:avLst/>
          </a:prstGeom>
        </p:spPr>
        <p:txBody>
          <a:bodyPr wrap="none">
            <a:spAutoFit/>
          </a:bodyPr>
          <a:lstStyle/>
          <a:p>
            <a:pPr algn="just">
              <a:lnSpc>
                <a:spcPts val="5500"/>
              </a:lnSpc>
              <a:tabLst>
                <a:tab pos="1890395" algn="l"/>
              </a:tabLst>
            </a:pPr>
            <a:r>
              <a:rPr lang="zh-CN" altLang="zh-CN" sz="2800" kern="100" dirty="0">
                <a:solidFill>
                  <a:srgbClr val="FF0000"/>
                </a:solidFill>
                <a:latin typeface="Times New Roman"/>
                <a:ea typeface="华文细黑"/>
                <a:cs typeface="Courier New"/>
              </a:rPr>
              <a:t>灼热的铜网</a:t>
            </a:r>
            <a:endParaRPr lang="zh-CN" altLang="en-US" sz="2800" kern="100" dirty="0">
              <a:solidFill>
                <a:srgbClr val="FF0000"/>
              </a:solidFill>
              <a:latin typeface="Times New Roman"/>
              <a:ea typeface="华文细黑"/>
              <a:cs typeface="Courier New"/>
            </a:endParaRPr>
          </a:p>
        </p:txBody>
      </p:sp>
      <p:sp>
        <p:nvSpPr>
          <p:cNvPr id="5" name="矩形 4"/>
          <p:cNvSpPr/>
          <p:nvPr/>
        </p:nvSpPr>
        <p:spPr>
          <a:xfrm>
            <a:off x="4571463" y="2658298"/>
            <a:ext cx="1840568" cy="523220"/>
          </a:xfrm>
          <a:prstGeom prst="rect">
            <a:avLst/>
          </a:prstGeom>
        </p:spPr>
        <p:txBody>
          <a:bodyPr wrap="none">
            <a:spAutoFit/>
          </a:bodyPr>
          <a:lstStyle/>
          <a:p>
            <a:r>
              <a:rPr lang="en-US" altLang="zh-CN" sz="2800" kern="100" dirty="0" err="1">
                <a:solidFill>
                  <a:srgbClr val="FF0000"/>
                </a:solidFill>
                <a:latin typeface="Times New Roman"/>
                <a:ea typeface="华文细黑"/>
                <a:cs typeface="Courier New"/>
              </a:rPr>
              <a:t>NaOH</a:t>
            </a:r>
            <a:r>
              <a:rPr lang="zh-CN" altLang="en-US" sz="2800" kern="100" dirty="0">
                <a:solidFill>
                  <a:srgbClr val="FF0000"/>
                </a:solidFill>
                <a:latin typeface="Times New Roman"/>
                <a:ea typeface="华文细黑"/>
                <a:cs typeface="Times New Roman"/>
              </a:rPr>
              <a:t>溶液</a:t>
            </a:r>
            <a:endParaRPr lang="zh-CN" altLang="en-US" dirty="0">
              <a:solidFill>
                <a:srgbClr val="FF0000"/>
              </a:solidFill>
            </a:endParaRPr>
          </a:p>
        </p:txBody>
      </p:sp>
      <p:sp>
        <p:nvSpPr>
          <p:cNvPr id="6" name="矩形 5"/>
          <p:cNvSpPr/>
          <p:nvPr/>
        </p:nvSpPr>
        <p:spPr>
          <a:xfrm>
            <a:off x="6576112" y="2494131"/>
            <a:ext cx="1261884" cy="705258"/>
          </a:xfrm>
          <a:prstGeom prst="rect">
            <a:avLst/>
          </a:prstGeom>
        </p:spPr>
        <p:txBody>
          <a:bodyPr wrap="none">
            <a:spAutoFit/>
          </a:bodyPr>
          <a:lstStyle/>
          <a:p>
            <a:pPr algn="just">
              <a:lnSpc>
                <a:spcPts val="5500"/>
              </a:lnSpc>
              <a:tabLst>
                <a:tab pos="1890395" algn="l"/>
              </a:tabLst>
            </a:pPr>
            <a:r>
              <a:rPr lang="zh-CN" altLang="zh-CN" sz="2800" kern="100" dirty="0">
                <a:solidFill>
                  <a:srgbClr val="FF0000"/>
                </a:solidFill>
                <a:latin typeface="Times New Roman"/>
                <a:ea typeface="华文细黑"/>
                <a:cs typeface="Courier New"/>
              </a:rPr>
              <a:t>碱石灰</a:t>
            </a:r>
            <a:endParaRPr lang="zh-CN" altLang="en-US" sz="2800" kern="100" dirty="0">
              <a:solidFill>
                <a:srgbClr val="FF0000"/>
              </a:solidFill>
              <a:latin typeface="Times New Roman"/>
              <a:ea typeface="华文细黑"/>
              <a:cs typeface="Courier New"/>
            </a:endParaRPr>
          </a:p>
        </p:txBody>
      </p:sp>
      <p:sp>
        <p:nvSpPr>
          <p:cNvPr id="8" name="矩形 7"/>
          <p:cNvSpPr/>
          <p:nvPr/>
        </p:nvSpPr>
        <p:spPr>
          <a:xfrm>
            <a:off x="7872256" y="2467982"/>
            <a:ext cx="902811" cy="705258"/>
          </a:xfrm>
          <a:prstGeom prst="rect">
            <a:avLst/>
          </a:prstGeom>
        </p:spPr>
        <p:txBody>
          <a:bodyPr wrap="none">
            <a:spAutoFit/>
          </a:bodyPr>
          <a:lstStyle/>
          <a:p>
            <a:pPr algn="just">
              <a:lnSpc>
                <a:spcPts val="5500"/>
              </a:lnSpc>
              <a:tabLst>
                <a:tab pos="1890395" algn="l"/>
              </a:tabLst>
            </a:pPr>
            <a:r>
              <a:rPr lang="zh-CN" altLang="zh-CN" sz="2800" kern="100" dirty="0">
                <a:solidFill>
                  <a:srgbClr val="FF0000"/>
                </a:solidFill>
                <a:latin typeface="Times New Roman"/>
                <a:ea typeface="华文细黑"/>
                <a:cs typeface="Courier New"/>
              </a:rPr>
              <a:t>洗气</a:t>
            </a:r>
            <a:endParaRPr lang="zh-CN" altLang="en-US" sz="2800" kern="100" dirty="0">
              <a:solidFill>
                <a:srgbClr val="FF0000"/>
              </a:solidFill>
              <a:latin typeface="Times New Roman"/>
              <a:ea typeface="华文细黑"/>
              <a:cs typeface="Courier New"/>
            </a:endParaRPr>
          </a:p>
        </p:txBody>
      </p:sp>
      <p:sp>
        <p:nvSpPr>
          <p:cNvPr id="9" name="矩形 8"/>
          <p:cNvSpPr/>
          <p:nvPr/>
        </p:nvSpPr>
        <p:spPr>
          <a:xfrm>
            <a:off x="5163363" y="3119301"/>
            <a:ext cx="1939955" cy="705258"/>
          </a:xfrm>
          <a:prstGeom prst="rect">
            <a:avLst/>
          </a:prstGeom>
        </p:spPr>
        <p:txBody>
          <a:bodyPr wrap="none">
            <a:spAutoFit/>
          </a:bodyPr>
          <a:lstStyle/>
          <a:p>
            <a:pPr algn="just">
              <a:lnSpc>
                <a:spcPts val="5500"/>
              </a:lnSpc>
              <a:tabLst>
                <a:tab pos="1890395" algn="l"/>
              </a:tabLst>
            </a:pPr>
            <a:r>
              <a:rPr lang="zh-CN" altLang="en-US" sz="2800" kern="100" dirty="0">
                <a:solidFill>
                  <a:srgbClr val="FF0000"/>
                </a:solidFill>
                <a:latin typeface="Times New Roman"/>
                <a:ea typeface="华文细黑"/>
                <a:cs typeface="Times New Roman"/>
              </a:rPr>
              <a:t>灼热的</a:t>
            </a:r>
            <a:r>
              <a:rPr lang="en-US" altLang="zh-CN" sz="2800" kern="100" dirty="0" err="1">
                <a:solidFill>
                  <a:srgbClr val="FF0000"/>
                </a:solidFill>
                <a:latin typeface="Times New Roman"/>
                <a:ea typeface="华文细黑"/>
                <a:cs typeface="Courier New"/>
              </a:rPr>
              <a:t>CuO</a:t>
            </a:r>
            <a:endParaRPr lang="zh-CN" altLang="en-US" sz="2800" kern="100" dirty="0">
              <a:solidFill>
                <a:srgbClr val="FF0000"/>
              </a:solidFill>
              <a:latin typeface="Times New Roman"/>
              <a:ea typeface="华文细黑"/>
              <a:cs typeface="Courier New"/>
            </a:endParaRPr>
          </a:p>
        </p:txBody>
      </p:sp>
      <p:sp>
        <p:nvSpPr>
          <p:cNvPr id="11" name="矩形 10"/>
          <p:cNvSpPr/>
          <p:nvPr/>
        </p:nvSpPr>
        <p:spPr>
          <a:xfrm>
            <a:off x="4738629" y="3942867"/>
            <a:ext cx="2917786" cy="523220"/>
          </a:xfrm>
          <a:prstGeom prst="rect">
            <a:avLst/>
          </a:prstGeom>
        </p:spPr>
        <p:txBody>
          <a:bodyPr wrap="none">
            <a:spAutoFit/>
          </a:bodyPr>
          <a:lstStyle/>
          <a:p>
            <a:r>
              <a:rPr lang="zh-CN" altLang="en-US" sz="2800" kern="100" dirty="0">
                <a:solidFill>
                  <a:srgbClr val="FF0000"/>
                </a:solidFill>
                <a:latin typeface="Times New Roman"/>
                <a:ea typeface="华文细黑"/>
                <a:cs typeface="Times New Roman"/>
              </a:rPr>
              <a:t>饱和</a:t>
            </a:r>
            <a:r>
              <a:rPr lang="en-US" altLang="zh-CN" sz="2800" kern="100" dirty="0">
                <a:solidFill>
                  <a:srgbClr val="FF0000"/>
                </a:solidFill>
                <a:latin typeface="Times New Roman"/>
                <a:ea typeface="华文细黑"/>
                <a:cs typeface="Courier New"/>
              </a:rPr>
              <a:t>NaHCO</a:t>
            </a:r>
            <a:r>
              <a:rPr lang="en-US" altLang="zh-CN" sz="2800" kern="100" baseline="-25000" dirty="0">
                <a:solidFill>
                  <a:srgbClr val="FF0000"/>
                </a:solidFill>
                <a:latin typeface="Times New Roman"/>
                <a:ea typeface="华文细黑"/>
                <a:cs typeface="Courier New"/>
              </a:rPr>
              <a:t>3</a:t>
            </a:r>
            <a:r>
              <a:rPr lang="zh-CN" altLang="en-US" sz="2800" kern="100" dirty="0">
                <a:solidFill>
                  <a:srgbClr val="FF0000"/>
                </a:solidFill>
                <a:latin typeface="Times New Roman"/>
                <a:ea typeface="华文细黑"/>
                <a:cs typeface="Times New Roman"/>
              </a:rPr>
              <a:t>溶液</a:t>
            </a:r>
            <a:endParaRPr lang="zh-CN" altLang="en-US" dirty="0">
              <a:solidFill>
                <a:srgbClr val="FF0000"/>
              </a:solidFill>
            </a:endParaRPr>
          </a:p>
        </p:txBody>
      </p:sp>
      <p:sp>
        <p:nvSpPr>
          <p:cNvPr id="12" name="矩形 11"/>
          <p:cNvSpPr/>
          <p:nvPr/>
        </p:nvSpPr>
        <p:spPr>
          <a:xfrm>
            <a:off x="9082259" y="3782398"/>
            <a:ext cx="902811" cy="705258"/>
          </a:xfrm>
          <a:prstGeom prst="rect">
            <a:avLst/>
          </a:prstGeom>
        </p:spPr>
        <p:txBody>
          <a:bodyPr wrap="none">
            <a:spAutoFit/>
          </a:bodyPr>
          <a:lstStyle/>
          <a:p>
            <a:pPr algn="just">
              <a:lnSpc>
                <a:spcPts val="5500"/>
              </a:lnSpc>
              <a:tabLst>
                <a:tab pos="1890395" algn="l"/>
              </a:tabLst>
            </a:pPr>
            <a:r>
              <a:rPr lang="zh-CN" altLang="zh-CN" sz="2800" kern="100" dirty="0">
                <a:solidFill>
                  <a:srgbClr val="FF0000"/>
                </a:solidFill>
                <a:latin typeface="Times New Roman"/>
                <a:ea typeface="华文细黑"/>
                <a:cs typeface="Courier New"/>
              </a:rPr>
              <a:t>洗气</a:t>
            </a:r>
            <a:endParaRPr lang="zh-CN" altLang="en-US" sz="2800" kern="100" dirty="0">
              <a:solidFill>
                <a:srgbClr val="FF0000"/>
              </a:solidFill>
              <a:latin typeface="Times New Roman"/>
              <a:ea typeface="华文细黑"/>
              <a:cs typeface="Courier New"/>
            </a:endParaRPr>
          </a:p>
        </p:txBody>
      </p:sp>
      <p:sp>
        <p:nvSpPr>
          <p:cNvPr id="13" name="矩形 12"/>
          <p:cNvSpPr/>
          <p:nvPr/>
        </p:nvSpPr>
        <p:spPr>
          <a:xfrm>
            <a:off x="9065230" y="5685192"/>
            <a:ext cx="902811" cy="705258"/>
          </a:xfrm>
          <a:prstGeom prst="rect">
            <a:avLst/>
          </a:prstGeom>
        </p:spPr>
        <p:txBody>
          <a:bodyPr wrap="none">
            <a:spAutoFit/>
          </a:bodyPr>
          <a:lstStyle/>
          <a:p>
            <a:pPr algn="just">
              <a:lnSpc>
                <a:spcPts val="5500"/>
              </a:lnSpc>
              <a:spcAft>
                <a:spcPts val="0"/>
              </a:spcAft>
              <a:tabLst>
                <a:tab pos="1890395" algn="l"/>
              </a:tabLst>
            </a:pPr>
            <a:r>
              <a:rPr lang="zh-CN" altLang="zh-CN" sz="2800" kern="100" dirty="0" smtClean="0">
                <a:solidFill>
                  <a:srgbClr val="FF0000"/>
                </a:solidFill>
                <a:latin typeface="Times New Roman"/>
                <a:ea typeface="华文细黑"/>
                <a:cs typeface="Courier New"/>
              </a:rPr>
              <a:t>过滤</a:t>
            </a:r>
            <a:endParaRPr lang="zh-CN" altLang="zh-CN" sz="2800" kern="100" dirty="0">
              <a:solidFill>
                <a:srgbClr val="FF0000"/>
              </a:solidFill>
              <a:latin typeface="Times New Roman"/>
              <a:ea typeface="华文细黑"/>
              <a:cs typeface="Courier New"/>
            </a:endParaRPr>
          </a:p>
        </p:txBody>
      </p:sp>
      <p:sp>
        <p:nvSpPr>
          <p:cNvPr id="14" name="矩形 13"/>
          <p:cNvSpPr/>
          <p:nvPr/>
        </p:nvSpPr>
        <p:spPr>
          <a:xfrm>
            <a:off x="9070683" y="5037120"/>
            <a:ext cx="902811" cy="797654"/>
          </a:xfrm>
          <a:prstGeom prst="rect">
            <a:avLst/>
          </a:prstGeom>
        </p:spPr>
        <p:txBody>
          <a:bodyPr wrap="none">
            <a:spAutoFit/>
          </a:bodyPr>
          <a:lstStyle/>
          <a:p>
            <a:pPr algn="just">
              <a:lnSpc>
                <a:spcPts val="5500"/>
              </a:lnSpc>
              <a:spcAft>
                <a:spcPts val="0"/>
              </a:spcAft>
              <a:tabLst>
                <a:tab pos="1890395" algn="l"/>
              </a:tabLst>
            </a:pPr>
            <a:r>
              <a:rPr lang="zh-CN" altLang="zh-CN" sz="2800" kern="100" dirty="0">
                <a:solidFill>
                  <a:srgbClr val="FF0000"/>
                </a:solidFill>
                <a:latin typeface="Times New Roman"/>
                <a:ea typeface="华文细黑"/>
                <a:cs typeface="Courier New"/>
              </a:rPr>
              <a:t>过滤</a:t>
            </a:r>
          </a:p>
        </p:txBody>
      </p:sp>
      <p:sp>
        <p:nvSpPr>
          <p:cNvPr id="15" name="矩形 14"/>
          <p:cNvSpPr/>
          <p:nvPr/>
        </p:nvSpPr>
        <p:spPr>
          <a:xfrm>
            <a:off x="9065230" y="4423773"/>
            <a:ext cx="902811" cy="705258"/>
          </a:xfrm>
          <a:prstGeom prst="rect">
            <a:avLst/>
          </a:prstGeom>
        </p:spPr>
        <p:txBody>
          <a:bodyPr wrap="none">
            <a:spAutoFit/>
          </a:bodyPr>
          <a:lstStyle/>
          <a:p>
            <a:pPr algn="just">
              <a:lnSpc>
                <a:spcPts val="5500"/>
              </a:lnSpc>
              <a:tabLst>
                <a:tab pos="1890395" algn="l"/>
              </a:tabLst>
            </a:pPr>
            <a:r>
              <a:rPr lang="zh-CN" altLang="zh-CN" sz="2800" kern="100" dirty="0">
                <a:solidFill>
                  <a:srgbClr val="FF0000"/>
                </a:solidFill>
                <a:latin typeface="Times New Roman"/>
                <a:ea typeface="华文细黑"/>
                <a:cs typeface="Courier New"/>
              </a:rPr>
              <a:t>洗气</a:t>
            </a:r>
            <a:endParaRPr lang="zh-CN" altLang="en-US" sz="2800" kern="100" dirty="0">
              <a:solidFill>
                <a:srgbClr val="FF0000"/>
              </a:solidFill>
              <a:latin typeface="Times New Roman"/>
              <a:ea typeface="华文细黑"/>
              <a:cs typeface="Courier New"/>
            </a:endParaRPr>
          </a:p>
        </p:txBody>
      </p:sp>
      <p:sp>
        <p:nvSpPr>
          <p:cNvPr id="16" name="矩形 15"/>
          <p:cNvSpPr/>
          <p:nvPr/>
        </p:nvSpPr>
        <p:spPr>
          <a:xfrm>
            <a:off x="5227025" y="4418206"/>
            <a:ext cx="1980029" cy="705258"/>
          </a:xfrm>
          <a:prstGeom prst="rect">
            <a:avLst/>
          </a:prstGeom>
        </p:spPr>
        <p:txBody>
          <a:bodyPr wrap="none">
            <a:spAutoFit/>
          </a:bodyPr>
          <a:lstStyle/>
          <a:p>
            <a:pPr algn="just">
              <a:lnSpc>
                <a:spcPts val="5500"/>
              </a:lnSpc>
              <a:tabLst>
                <a:tab pos="1890395" algn="l"/>
              </a:tabLst>
            </a:pPr>
            <a:r>
              <a:rPr lang="zh-CN" altLang="zh-CN" sz="2800" kern="100" dirty="0">
                <a:solidFill>
                  <a:srgbClr val="FF0000"/>
                </a:solidFill>
                <a:latin typeface="Times New Roman"/>
                <a:ea typeface="华文细黑"/>
                <a:cs typeface="Courier New"/>
              </a:rPr>
              <a:t>饱和食盐水</a:t>
            </a:r>
            <a:endParaRPr lang="zh-CN" altLang="en-US" sz="2800" kern="100" dirty="0">
              <a:solidFill>
                <a:srgbClr val="FF0000"/>
              </a:solidFill>
              <a:latin typeface="Times New Roman"/>
              <a:ea typeface="华文细黑"/>
              <a:cs typeface="Courier New"/>
            </a:endParaRPr>
          </a:p>
        </p:txBody>
      </p:sp>
      <p:sp>
        <p:nvSpPr>
          <p:cNvPr id="17" name="矩形 16"/>
          <p:cNvSpPr/>
          <p:nvPr/>
        </p:nvSpPr>
        <p:spPr>
          <a:xfrm>
            <a:off x="4896171" y="5025545"/>
            <a:ext cx="2579552" cy="705258"/>
          </a:xfrm>
          <a:prstGeom prst="rect">
            <a:avLst/>
          </a:prstGeom>
        </p:spPr>
        <p:txBody>
          <a:bodyPr wrap="none">
            <a:spAutoFit/>
          </a:bodyPr>
          <a:lstStyle/>
          <a:p>
            <a:pPr algn="just">
              <a:lnSpc>
                <a:spcPts val="5500"/>
              </a:lnSpc>
              <a:tabLst>
                <a:tab pos="1890395" algn="l"/>
              </a:tabLst>
            </a:pPr>
            <a:r>
              <a:rPr lang="zh-CN" altLang="zh-CN" sz="2800" kern="100" dirty="0">
                <a:solidFill>
                  <a:srgbClr val="FF0000"/>
                </a:solidFill>
                <a:latin typeface="Times New Roman"/>
                <a:ea typeface="华文细黑"/>
                <a:cs typeface="Courier New"/>
              </a:rPr>
              <a:t>稀酸</a:t>
            </a:r>
            <a:r>
              <a:rPr lang="en-US" altLang="zh-CN" sz="2800" kern="100" dirty="0">
                <a:solidFill>
                  <a:srgbClr val="FF0000"/>
                </a:solidFill>
                <a:latin typeface="Times New Roman"/>
                <a:ea typeface="华文细黑"/>
                <a:cs typeface="Courier New"/>
              </a:rPr>
              <a:t>(</a:t>
            </a:r>
            <a:r>
              <a:rPr lang="zh-CN" altLang="zh-CN" sz="2800" kern="100" dirty="0">
                <a:solidFill>
                  <a:srgbClr val="FF0000"/>
                </a:solidFill>
                <a:latin typeface="Times New Roman"/>
                <a:ea typeface="华文细黑"/>
                <a:cs typeface="Courier New"/>
              </a:rPr>
              <a:t>如稀盐酸</a:t>
            </a:r>
            <a:r>
              <a:rPr lang="en-US" altLang="zh-CN" sz="2800" kern="100" dirty="0">
                <a:solidFill>
                  <a:srgbClr val="FF0000"/>
                </a:solidFill>
                <a:latin typeface="Times New Roman"/>
                <a:ea typeface="华文细黑"/>
                <a:cs typeface="Courier New"/>
              </a:rPr>
              <a:t>)</a:t>
            </a:r>
            <a:endParaRPr lang="zh-CN" altLang="en-US" sz="2800" kern="100" dirty="0">
              <a:solidFill>
                <a:srgbClr val="FF0000"/>
              </a:solidFill>
              <a:latin typeface="Times New Roman"/>
              <a:ea typeface="华文细黑"/>
              <a:cs typeface="Courier New"/>
            </a:endParaRPr>
          </a:p>
        </p:txBody>
      </p:sp>
      <p:sp>
        <p:nvSpPr>
          <p:cNvPr id="18" name="矩形 17"/>
          <p:cNvSpPr/>
          <p:nvPr/>
        </p:nvSpPr>
        <p:spPr>
          <a:xfrm>
            <a:off x="4869919" y="5705784"/>
            <a:ext cx="2558714" cy="705258"/>
          </a:xfrm>
          <a:prstGeom prst="rect">
            <a:avLst/>
          </a:prstGeom>
        </p:spPr>
        <p:txBody>
          <a:bodyPr wrap="none">
            <a:spAutoFit/>
          </a:bodyPr>
          <a:lstStyle/>
          <a:p>
            <a:pPr algn="just">
              <a:lnSpc>
                <a:spcPts val="5500"/>
              </a:lnSpc>
              <a:tabLst>
                <a:tab pos="1890395" algn="l"/>
              </a:tabLst>
            </a:pPr>
            <a:r>
              <a:rPr lang="zh-CN" altLang="zh-CN" sz="2800" kern="100" dirty="0">
                <a:solidFill>
                  <a:srgbClr val="FF0000"/>
                </a:solidFill>
                <a:latin typeface="Times New Roman"/>
                <a:ea typeface="华文细黑"/>
                <a:cs typeface="Courier New"/>
              </a:rPr>
              <a:t>过量</a:t>
            </a:r>
            <a:r>
              <a:rPr lang="en-US" altLang="zh-CN" sz="2800" kern="100" dirty="0" err="1">
                <a:solidFill>
                  <a:srgbClr val="FF0000"/>
                </a:solidFill>
                <a:latin typeface="Times New Roman"/>
                <a:ea typeface="华文细黑"/>
                <a:cs typeface="Courier New"/>
              </a:rPr>
              <a:t>NaOH</a:t>
            </a:r>
            <a:r>
              <a:rPr lang="zh-CN" altLang="zh-CN" sz="2800" kern="100" dirty="0">
                <a:solidFill>
                  <a:srgbClr val="FF0000"/>
                </a:solidFill>
                <a:latin typeface="Times New Roman"/>
                <a:ea typeface="华文细黑"/>
                <a:cs typeface="Courier New"/>
              </a:rPr>
              <a:t>溶液</a:t>
            </a:r>
            <a:endParaRPr lang="zh-CN" altLang="en-US" sz="2800" kern="100" dirty="0">
              <a:solidFill>
                <a:srgbClr val="FF0000"/>
              </a:solidFill>
              <a:latin typeface="Times New Roman"/>
              <a:ea typeface="华文细黑"/>
              <a:cs typeface="Courier New"/>
            </a:endParaRPr>
          </a:p>
        </p:txBody>
      </p:sp>
      <p:sp>
        <p:nvSpPr>
          <p:cNvPr id="19" name="矩形 18"/>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1557869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linds(horizontal)">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blinds(horizontal)">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blinds(horizontal)">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blinds(horizontal)">
                                      <p:cBhvr>
                                        <p:cTn id="32" dur="500"/>
                                        <p:tgtEl>
                                          <p:spTgt spid="11"/>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blinds(horizontal)">
                                      <p:cBhvr>
                                        <p:cTn id="37" dur="500"/>
                                        <p:tgtEl>
                                          <p:spTgt spid="12"/>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blinds(horizontal)">
                                      <p:cBhvr>
                                        <p:cTn id="42" dur="500"/>
                                        <p:tgtEl>
                                          <p:spTgt spid="15"/>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blinds(horizontal)">
                                      <p:cBhvr>
                                        <p:cTn id="47" dur="500"/>
                                        <p:tgtEl>
                                          <p:spTgt spid="16"/>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grpId="0" nodeType="clickEffect">
                                  <p:stCondLst>
                                    <p:cond delay="0"/>
                                  </p:stCondLst>
                                  <p:childTnLst>
                                    <p:set>
                                      <p:cBhvr>
                                        <p:cTn id="51" dur="1" fill="hold">
                                          <p:stCondLst>
                                            <p:cond delay="0"/>
                                          </p:stCondLst>
                                        </p:cTn>
                                        <p:tgtEl>
                                          <p:spTgt spid="17"/>
                                        </p:tgtEl>
                                        <p:attrNameLst>
                                          <p:attrName>style.visibility</p:attrName>
                                        </p:attrNameLst>
                                      </p:cBhvr>
                                      <p:to>
                                        <p:strVal val="visible"/>
                                      </p:to>
                                    </p:set>
                                    <p:animEffect transition="in" filter="blinds(horizontal)">
                                      <p:cBhvr>
                                        <p:cTn id="52" dur="500"/>
                                        <p:tgtEl>
                                          <p:spTgt spid="17"/>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grpId="0" nodeType="clickEffect">
                                  <p:stCondLst>
                                    <p:cond delay="0"/>
                                  </p:stCondLst>
                                  <p:childTnLst>
                                    <p:set>
                                      <p:cBhvr>
                                        <p:cTn id="56" dur="1" fill="hold">
                                          <p:stCondLst>
                                            <p:cond delay="0"/>
                                          </p:stCondLst>
                                        </p:cTn>
                                        <p:tgtEl>
                                          <p:spTgt spid="14"/>
                                        </p:tgtEl>
                                        <p:attrNameLst>
                                          <p:attrName>style.visibility</p:attrName>
                                        </p:attrNameLst>
                                      </p:cBhvr>
                                      <p:to>
                                        <p:strVal val="visible"/>
                                      </p:to>
                                    </p:set>
                                    <p:animEffect transition="in" filter="blinds(horizontal)">
                                      <p:cBhvr>
                                        <p:cTn id="57" dur="500"/>
                                        <p:tgtEl>
                                          <p:spTgt spid="14"/>
                                        </p:tgtEl>
                                      </p:cBhvr>
                                    </p:animEffect>
                                  </p:childTnLst>
                                </p:cTn>
                              </p:par>
                            </p:childTnLst>
                          </p:cTn>
                        </p:par>
                      </p:childTnLst>
                    </p:cTn>
                  </p:par>
                  <p:par>
                    <p:cTn id="58" fill="hold">
                      <p:stCondLst>
                        <p:cond delay="indefinite"/>
                      </p:stCondLst>
                      <p:childTnLst>
                        <p:par>
                          <p:cTn id="59" fill="hold">
                            <p:stCondLst>
                              <p:cond delay="0"/>
                            </p:stCondLst>
                            <p:childTnLst>
                              <p:par>
                                <p:cTn id="60" presetID="3" presetClass="entr" presetSubtype="10" fill="hold" grpId="0" nodeType="clickEffect">
                                  <p:stCondLst>
                                    <p:cond delay="0"/>
                                  </p:stCondLst>
                                  <p:childTnLst>
                                    <p:set>
                                      <p:cBhvr>
                                        <p:cTn id="61" dur="1" fill="hold">
                                          <p:stCondLst>
                                            <p:cond delay="0"/>
                                          </p:stCondLst>
                                        </p:cTn>
                                        <p:tgtEl>
                                          <p:spTgt spid="18"/>
                                        </p:tgtEl>
                                        <p:attrNameLst>
                                          <p:attrName>style.visibility</p:attrName>
                                        </p:attrNameLst>
                                      </p:cBhvr>
                                      <p:to>
                                        <p:strVal val="visible"/>
                                      </p:to>
                                    </p:set>
                                    <p:animEffect transition="in" filter="blinds(horizontal)">
                                      <p:cBhvr>
                                        <p:cTn id="62" dur="500"/>
                                        <p:tgtEl>
                                          <p:spTgt spid="18"/>
                                        </p:tgtEl>
                                      </p:cBhvr>
                                    </p:animEffect>
                                  </p:childTnLst>
                                </p:cTn>
                              </p:par>
                            </p:childTnLst>
                          </p:cTn>
                        </p:par>
                      </p:childTnLst>
                    </p:cTn>
                  </p:par>
                  <p:par>
                    <p:cTn id="63" fill="hold">
                      <p:stCondLst>
                        <p:cond delay="indefinite"/>
                      </p:stCondLst>
                      <p:childTnLst>
                        <p:par>
                          <p:cTn id="64" fill="hold">
                            <p:stCondLst>
                              <p:cond delay="0"/>
                            </p:stCondLst>
                            <p:childTnLst>
                              <p:par>
                                <p:cTn id="65" presetID="3" presetClass="entr" presetSubtype="10" fill="hold" grpId="0" nodeType="clickEffect">
                                  <p:stCondLst>
                                    <p:cond delay="0"/>
                                  </p:stCondLst>
                                  <p:childTnLst>
                                    <p:set>
                                      <p:cBhvr>
                                        <p:cTn id="66" dur="1" fill="hold">
                                          <p:stCondLst>
                                            <p:cond delay="0"/>
                                          </p:stCondLst>
                                        </p:cTn>
                                        <p:tgtEl>
                                          <p:spTgt spid="13"/>
                                        </p:tgtEl>
                                        <p:attrNameLst>
                                          <p:attrName>style.visibility</p:attrName>
                                        </p:attrNameLst>
                                      </p:cBhvr>
                                      <p:to>
                                        <p:strVal val="visible"/>
                                      </p:to>
                                    </p:set>
                                    <p:animEffect transition="in" filter="blinds(horizontal)">
                                      <p:cBhvr>
                                        <p:cTn id="6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6" grpId="0"/>
      <p:bldP spid="8" grpId="0"/>
      <p:bldP spid="9" grpId="0"/>
      <p:bldP spid="11" grpId="0"/>
      <p:bldP spid="12" grpId="0"/>
      <p:bldP spid="13" grpId="0"/>
      <p:bldP spid="14" grpId="0"/>
      <p:bldP spid="15" grpId="0"/>
      <p:bldP spid="16" grpId="0"/>
      <p:bldP spid="17" grpId="0"/>
      <p:bldP spid="18"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表格 2"/>
          <p:cNvGraphicFramePr>
            <a:graphicFrameLocks noGrp="1"/>
          </p:cNvGraphicFramePr>
          <p:nvPr>
            <p:extLst>
              <p:ext uri="{D42A27DB-BD31-4B8C-83A1-F6EECF244321}">
                <p14:modId xmlns:p14="http://schemas.microsoft.com/office/powerpoint/2010/main" val="1324058388"/>
              </p:ext>
            </p:extLst>
          </p:nvPr>
        </p:nvGraphicFramePr>
        <p:xfrm>
          <a:off x="478582" y="295297"/>
          <a:ext cx="10945215" cy="4480560"/>
        </p:xfrm>
        <a:graphic>
          <a:graphicData uri="http://schemas.openxmlformats.org/drawingml/2006/table">
            <a:tbl>
              <a:tblPr/>
              <a:tblGrid>
                <a:gridCol w="995015"/>
                <a:gridCol w="2389361"/>
                <a:gridCol w="2376264"/>
                <a:gridCol w="2736304"/>
                <a:gridCol w="2448271"/>
              </a:tblGrid>
              <a:tr h="0">
                <a:tc>
                  <a:txBody>
                    <a:bodyPr/>
                    <a:lstStyle/>
                    <a:p>
                      <a:pPr algn="ctr">
                        <a:lnSpc>
                          <a:spcPct val="150000"/>
                        </a:lnSpc>
                        <a:spcAft>
                          <a:spcPts val="0"/>
                        </a:spcAft>
                        <a:tabLst>
                          <a:tab pos="1890395" algn="l"/>
                        </a:tabLst>
                      </a:pPr>
                      <a:r>
                        <a:rPr lang="en-US" sz="2800" kern="100" dirty="0">
                          <a:effectLst/>
                          <a:latin typeface="宋体"/>
                          <a:ea typeface="华文细黑"/>
                          <a:cs typeface="Times New Roman"/>
                        </a:rPr>
                        <a:t>⑧</a:t>
                      </a:r>
                      <a:endParaRPr lang="zh-CN" sz="2800" kern="100" dirty="0">
                        <a:effectLst/>
                        <a:latin typeface="宋体"/>
                        <a:cs typeface="Courier New"/>
                      </a:endParaRPr>
                    </a:p>
                  </a:txBody>
                  <a:tcPr marL="15159" marR="151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en-US" sz="2800" kern="100" dirty="0" smtClean="0">
                          <a:effectLst/>
                          <a:latin typeface="Times New Roman"/>
                          <a:ea typeface="华文细黑"/>
                          <a:cs typeface="Courier New"/>
                        </a:rPr>
                        <a:t>NaHCO</a:t>
                      </a:r>
                      <a:r>
                        <a:rPr lang="en-US" sz="2800" kern="100" baseline="-25000" dirty="0" smtClean="0">
                          <a:effectLst/>
                          <a:latin typeface="Times New Roman"/>
                          <a:ea typeface="华文细黑"/>
                          <a:cs typeface="Courier New"/>
                        </a:rPr>
                        <a:t>3</a:t>
                      </a:r>
                      <a:r>
                        <a:rPr lang="zh-CN" sz="2800" kern="100" dirty="0" smtClean="0">
                          <a:effectLst/>
                          <a:latin typeface="Times New Roman"/>
                          <a:ea typeface="华文细黑"/>
                          <a:cs typeface="Times New Roman"/>
                        </a:rPr>
                        <a:t>溶液</a:t>
                      </a:r>
                      <a:endParaRPr lang="zh-CN" sz="2800" kern="100" dirty="0">
                        <a:effectLst/>
                        <a:latin typeface="宋体"/>
                        <a:cs typeface="Courier New"/>
                      </a:endParaRPr>
                    </a:p>
                  </a:txBody>
                  <a:tcPr marL="15159" marR="151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en-US" sz="2800" kern="100" dirty="0">
                          <a:effectLst/>
                          <a:latin typeface="Times New Roman"/>
                          <a:ea typeface="华文细黑"/>
                          <a:cs typeface="Courier New"/>
                        </a:rPr>
                        <a:t>Na</a:t>
                      </a:r>
                      <a:r>
                        <a:rPr lang="en-US" sz="2800" kern="100" baseline="-25000" dirty="0">
                          <a:effectLst/>
                          <a:latin typeface="Times New Roman"/>
                          <a:ea typeface="华文细黑"/>
                          <a:cs typeface="Courier New"/>
                        </a:rPr>
                        <a:t>2</a:t>
                      </a:r>
                      <a:r>
                        <a:rPr lang="en-US" sz="2800" kern="100" dirty="0">
                          <a:effectLst/>
                          <a:latin typeface="Times New Roman"/>
                          <a:ea typeface="华文细黑"/>
                          <a:cs typeface="Courier New"/>
                        </a:rPr>
                        <a:t>CO</a:t>
                      </a:r>
                      <a:r>
                        <a:rPr lang="en-US" sz="2800" kern="100" baseline="-25000" dirty="0">
                          <a:effectLst/>
                          <a:latin typeface="Times New Roman"/>
                          <a:ea typeface="华文细黑"/>
                          <a:cs typeface="Courier New"/>
                        </a:rPr>
                        <a:t>3</a:t>
                      </a:r>
                      <a:endParaRPr lang="zh-CN" sz="2800" kern="100" dirty="0">
                        <a:effectLst/>
                        <a:latin typeface="宋体"/>
                        <a:cs typeface="Courier New"/>
                      </a:endParaRPr>
                    </a:p>
                  </a:txBody>
                  <a:tcPr marL="15159" marR="151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en-US" sz="2800" u="none" kern="100" dirty="0" smtClean="0">
                          <a:effectLst/>
                          <a:latin typeface="Times New Roman"/>
                          <a:ea typeface="华文细黑"/>
                          <a:cs typeface="Courier New"/>
                        </a:rPr>
                        <a:t>_____</a:t>
                      </a:r>
                      <a:endParaRPr lang="zh-CN" sz="2800" u="none" kern="100" dirty="0">
                        <a:effectLst/>
                        <a:latin typeface="宋体"/>
                        <a:cs typeface="Courier New"/>
                      </a:endParaRPr>
                    </a:p>
                  </a:txBody>
                  <a:tcPr marL="15159" marR="151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zh-CN" sz="2800" kern="100">
                          <a:effectLst/>
                          <a:latin typeface="Times New Roman"/>
                          <a:ea typeface="华文细黑"/>
                          <a:cs typeface="Times New Roman"/>
                        </a:rPr>
                        <a:t>加酸转化</a:t>
                      </a:r>
                      <a:endParaRPr lang="zh-CN" sz="2800" kern="100">
                        <a:effectLst/>
                        <a:latin typeface="宋体"/>
                        <a:cs typeface="Courier New"/>
                      </a:endParaRPr>
                    </a:p>
                  </a:txBody>
                  <a:tcPr marL="15159" marR="151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algn="ctr">
                        <a:lnSpc>
                          <a:spcPct val="150000"/>
                        </a:lnSpc>
                        <a:spcAft>
                          <a:spcPts val="0"/>
                        </a:spcAft>
                        <a:tabLst>
                          <a:tab pos="1890395" algn="l"/>
                        </a:tabLst>
                      </a:pPr>
                      <a:r>
                        <a:rPr lang="en-US" sz="2800" kern="100">
                          <a:effectLst/>
                          <a:latin typeface="宋体"/>
                          <a:ea typeface="华文细黑"/>
                          <a:cs typeface="Times New Roman"/>
                        </a:rPr>
                        <a:t>⑨</a:t>
                      </a:r>
                      <a:endParaRPr lang="zh-CN" sz="2800" kern="100">
                        <a:effectLst/>
                        <a:latin typeface="宋体"/>
                        <a:cs typeface="Courier New"/>
                      </a:endParaRPr>
                    </a:p>
                  </a:txBody>
                  <a:tcPr marL="15159" marR="151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en-US" sz="2800" kern="100" dirty="0" smtClean="0">
                          <a:effectLst/>
                          <a:latin typeface="Times New Roman"/>
                          <a:ea typeface="华文细黑"/>
                          <a:cs typeface="Courier New"/>
                        </a:rPr>
                        <a:t>FeCl</a:t>
                      </a:r>
                      <a:r>
                        <a:rPr lang="en-US" sz="2800" kern="100" baseline="-25000" dirty="0" smtClean="0">
                          <a:effectLst/>
                          <a:latin typeface="Times New Roman"/>
                          <a:ea typeface="华文细黑"/>
                          <a:cs typeface="Courier New"/>
                        </a:rPr>
                        <a:t>3</a:t>
                      </a:r>
                      <a:r>
                        <a:rPr lang="zh-CN" sz="2800" kern="100" dirty="0" smtClean="0">
                          <a:effectLst/>
                          <a:latin typeface="Times New Roman"/>
                          <a:ea typeface="华文细黑"/>
                          <a:cs typeface="Times New Roman"/>
                        </a:rPr>
                        <a:t>溶液</a:t>
                      </a:r>
                      <a:endParaRPr lang="zh-CN" sz="2800" kern="100" dirty="0">
                        <a:effectLst/>
                        <a:latin typeface="宋体"/>
                        <a:cs typeface="Courier New"/>
                      </a:endParaRPr>
                    </a:p>
                  </a:txBody>
                  <a:tcPr marL="15159" marR="151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en-US" sz="2800" kern="100">
                          <a:effectLst/>
                          <a:latin typeface="Times New Roman"/>
                          <a:ea typeface="华文细黑"/>
                          <a:cs typeface="Courier New"/>
                        </a:rPr>
                        <a:t>FeCl</a:t>
                      </a:r>
                      <a:r>
                        <a:rPr lang="en-US" sz="2800" kern="100" baseline="-25000">
                          <a:effectLst/>
                          <a:latin typeface="Times New Roman"/>
                          <a:ea typeface="华文细黑"/>
                          <a:cs typeface="Courier New"/>
                        </a:rPr>
                        <a:t>2</a:t>
                      </a:r>
                      <a:endParaRPr lang="zh-CN" sz="2800" kern="100">
                        <a:effectLst/>
                        <a:latin typeface="宋体"/>
                        <a:cs typeface="Courier New"/>
                      </a:endParaRPr>
                    </a:p>
                  </a:txBody>
                  <a:tcPr marL="15159" marR="151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en-US" altLang="zh-CN" sz="2800" u="none" kern="100" dirty="0" smtClean="0">
                          <a:effectLst/>
                          <a:latin typeface="Times New Roman"/>
                          <a:ea typeface="华文细黑"/>
                          <a:cs typeface="Courier New"/>
                        </a:rPr>
                        <a:t>_____</a:t>
                      </a:r>
                      <a:endParaRPr lang="zh-CN" sz="2800" kern="100" dirty="0">
                        <a:effectLst/>
                        <a:latin typeface="宋体"/>
                        <a:cs typeface="Courier New"/>
                      </a:endParaRPr>
                    </a:p>
                  </a:txBody>
                  <a:tcPr marL="15159" marR="151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zh-CN" sz="2800" kern="100">
                          <a:effectLst/>
                          <a:latin typeface="Times New Roman"/>
                          <a:ea typeface="华文细黑"/>
                          <a:cs typeface="Times New Roman"/>
                        </a:rPr>
                        <a:t>加氧化剂转化</a:t>
                      </a:r>
                      <a:endParaRPr lang="zh-CN" sz="2800" kern="100">
                        <a:effectLst/>
                        <a:latin typeface="宋体"/>
                        <a:cs typeface="Courier New"/>
                      </a:endParaRPr>
                    </a:p>
                  </a:txBody>
                  <a:tcPr marL="15159" marR="151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algn="ctr">
                        <a:lnSpc>
                          <a:spcPct val="150000"/>
                        </a:lnSpc>
                        <a:spcAft>
                          <a:spcPts val="0"/>
                        </a:spcAft>
                        <a:tabLst>
                          <a:tab pos="1890395" algn="l"/>
                        </a:tabLst>
                      </a:pPr>
                      <a:r>
                        <a:rPr lang="en-US" sz="2800" b="1" kern="100" dirty="0" smtClean="0">
                          <a:effectLst/>
                          <a:latin typeface="宋体"/>
                          <a:ea typeface="宋体"/>
                          <a:cs typeface="Courier New"/>
                        </a:rPr>
                        <a:t>⑩</a:t>
                      </a:r>
                      <a:endParaRPr lang="en-US" sz="2800" b="1" kern="100" dirty="0">
                        <a:effectLst/>
                        <a:latin typeface="Times New Roman"/>
                        <a:ea typeface="华文细黑"/>
                        <a:cs typeface="Courier New"/>
                      </a:endParaRPr>
                    </a:p>
                  </a:txBody>
                  <a:tcPr marL="15159" marR="151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en-US" sz="2800" kern="100" dirty="0" smtClean="0">
                          <a:effectLst/>
                          <a:latin typeface="Times New Roman"/>
                          <a:ea typeface="华文细黑"/>
                          <a:cs typeface="Courier New"/>
                        </a:rPr>
                        <a:t>FeCl</a:t>
                      </a:r>
                      <a:r>
                        <a:rPr lang="en-US" sz="2800" kern="100" baseline="-25000" dirty="0" smtClean="0">
                          <a:effectLst/>
                          <a:latin typeface="Times New Roman"/>
                          <a:ea typeface="华文细黑"/>
                          <a:cs typeface="Courier New"/>
                        </a:rPr>
                        <a:t>2</a:t>
                      </a:r>
                      <a:r>
                        <a:rPr lang="zh-CN" sz="2800" kern="100" dirty="0" smtClean="0">
                          <a:effectLst/>
                          <a:latin typeface="Times New Roman"/>
                          <a:ea typeface="华文细黑"/>
                          <a:cs typeface="Times New Roman"/>
                        </a:rPr>
                        <a:t>溶液</a:t>
                      </a:r>
                      <a:endParaRPr lang="zh-CN" sz="2800" kern="100" dirty="0">
                        <a:effectLst/>
                        <a:latin typeface="宋体"/>
                        <a:cs typeface="Courier New"/>
                      </a:endParaRPr>
                    </a:p>
                  </a:txBody>
                  <a:tcPr marL="15159" marR="151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en-US" sz="2800" kern="100">
                          <a:effectLst/>
                          <a:latin typeface="Times New Roman"/>
                          <a:ea typeface="华文细黑"/>
                          <a:cs typeface="Courier New"/>
                        </a:rPr>
                        <a:t>FeCl</a:t>
                      </a:r>
                      <a:r>
                        <a:rPr lang="en-US" sz="2800" kern="100" baseline="-25000">
                          <a:effectLst/>
                          <a:latin typeface="Times New Roman"/>
                          <a:ea typeface="华文细黑"/>
                          <a:cs typeface="Courier New"/>
                        </a:rPr>
                        <a:t>3</a:t>
                      </a:r>
                      <a:endParaRPr lang="zh-CN" sz="2800" kern="100">
                        <a:effectLst/>
                        <a:latin typeface="宋体"/>
                        <a:cs typeface="Courier New"/>
                      </a:endParaRPr>
                    </a:p>
                  </a:txBody>
                  <a:tcPr marL="15159" marR="151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en-US" altLang="zh-CN" sz="2800" u="none" kern="100" dirty="0" smtClean="0">
                          <a:effectLst/>
                          <a:latin typeface="Times New Roman"/>
                          <a:ea typeface="华文细黑"/>
                          <a:cs typeface="Courier New"/>
                        </a:rPr>
                        <a:t>_____</a:t>
                      </a:r>
                      <a:endParaRPr lang="zh-CN" sz="2800" kern="100" dirty="0">
                        <a:effectLst/>
                        <a:latin typeface="宋体"/>
                        <a:cs typeface="Courier New"/>
                      </a:endParaRPr>
                    </a:p>
                  </a:txBody>
                  <a:tcPr marL="15159" marR="151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zh-CN" sz="2800" kern="100">
                          <a:effectLst/>
                          <a:latin typeface="Times New Roman"/>
                          <a:ea typeface="华文细黑"/>
                          <a:cs typeface="Times New Roman"/>
                        </a:rPr>
                        <a:t>加还原剂转化</a:t>
                      </a:r>
                      <a:endParaRPr lang="zh-CN" sz="2800" kern="100">
                        <a:effectLst/>
                        <a:latin typeface="宋体"/>
                        <a:cs typeface="Courier New"/>
                      </a:endParaRPr>
                    </a:p>
                  </a:txBody>
                  <a:tcPr marL="15159" marR="151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algn="ctr">
                        <a:lnSpc>
                          <a:spcPct val="150000"/>
                        </a:lnSpc>
                        <a:spcAft>
                          <a:spcPts val="0"/>
                        </a:spcAft>
                        <a:tabLst>
                          <a:tab pos="1890395" algn="l"/>
                        </a:tabLst>
                      </a:pPr>
                      <a:r>
                        <a:rPr lang="zh-CN" sz="2800" kern="100" dirty="0">
                          <a:effectLst/>
                          <a:latin typeface="宋体"/>
                          <a:ea typeface="MS Mincho"/>
                          <a:cs typeface="MS Mincho"/>
                        </a:rPr>
                        <a:t>⑪</a:t>
                      </a:r>
                      <a:endParaRPr lang="zh-CN" sz="2800" kern="100" dirty="0">
                        <a:effectLst/>
                        <a:latin typeface="宋体"/>
                        <a:cs typeface="Courier New"/>
                      </a:endParaRPr>
                    </a:p>
                  </a:txBody>
                  <a:tcPr marL="15159" marR="151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en-US" sz="2800" kern="100" dirty="0" smtClean="0">
                          <a:effectLst/>
                          <a:latin typeface="Times New Roman"/>
                          <a:ea typeface="华文细黑"/>
                          <a:cs typeface="Courier New"/>
                        </a:rPr>
                        <a:t>MgCl</a:t>
                      </a:r>
                      <a:r>
                        <a:rPr lang="en-US" sz="2800" kern="100" baseline="-25000" dirty="0" smtClean="0">
                          <a:effectLst/>
                          <a:latin typeface="Times New Roman"/>
                          <a:ea typeface="华文细黑"/>
                          <a:cs typeface="Courier New"/>
                        </a:rPr>
                        <a:t>2</a:t>
                      </a:r>
                      <a:r>
                        <a:rPr lang="zh-CN" sz="2800" kern="100" dirty="0" smtClean="0">
                          <a:effectLst/>
                          <a:latin typeface="Times New Roman"/>
                          <a:ea typeface="华文细黑"/>
                          <a:cs typeface="Times New Roman"/>
                        </a:rPr>
                        <a:t>溶液</a:t>
                      </a:r>
                      <a:endParaRPr lang="zh-CN" sz="2800" kern="100" dirty="0">
                        <a:effectLst/>
                        <a:latin typeface="宋体"/>
                        <a:cs typeface="Courier New"/>
                      </a:endParaRPr>
                    </a:p>
                  </a:txBody>
                  <a:tcPr marL="15159" marR="151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en-US" sz="2800" kern="100">
                          <a:effectLst/>
                          <a:latin typeface="Times New Roman"/>
                          <a:ea typeface="华文细黑"/>
                          <a:cs typeface="Courier New"/>
                        </a:rPr>
                        <a:t>FeCl</a:t>
                      </a:r>
                      <a:r>
                        <a:rPr lang="en-US" sz="2800" kern="100" baseline="-25000">
                          <a:effectLst/>
                          <a:latin typeface="Times New Roman"/>
                          <a:ea typeface="华文细黑"/>
                          <a:cs typeface="Courier New"/>
                        </a:rPr>
                        <a:t>3</a:t>
                      </a:r>
                      <a:endParaRPr lang="zh-CN" sz="2800" kern="100">
                        <a:effectLst/>
                        <a:latin typeface="宋体"/>
                        <a:cs typeface="Courier New"/>
                      </a:endParaRPr>
                    </a:p>
                  </a:txBody>
                  <a:tcPr marL="15159" marR="151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en-US" altLang="zh-CN" sz="2800" u="none" kern="100" dirty="0" smtClean="0">
                          <a:effectLst/>
                          <a:latin typeface="Times New Roman"/>
                          <a:ea typeface="华文细黑"/>
                          <a:cs typeface="Courier New"/>
                        </a:rPr>
                        <a:t>_____</a:t>
                      </a:r>
                      <a:endParaRPr lang="zh-CN" sz="2800" kern="100" dirty="0">
                        <a:effectLst/>
                        <a:latin typeface="宋体"/>
                        <a:cs typeface="Courier New"/>
                      </a:endParaRPr>
                    </a:p>
                  </a:txBody>
                  <a:tcPr marL="15159" marR="151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en-US" altLang="zh-CN" sz="2800" u="none" kern="100" dirty="0" smtClean="0">
                          <a:effectLst/>
                          <a:latin typeface="Times New Roman"/>
                          <a:ea typeface="华文细黑"/>
                          <a:cs typeface="Times New Roman"/>
                        </a:rPr>
                        <a:t>__________</a:t>
                      </a:r>
                      <a:endParaRPr lang="zh-CN" sz="2800" u="none" kern="100" dirty="0">
                        <a:effectLst/>
                        <a:latin typeface="宋体"/>
                        <a:cs typeface="Courier New"/>
                      </a:endParaRPr>
                    </a:p>
                  </a:txBody>
                  <a:tcPr marL="15159" marR="151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algn="ctr">
                        <a:lnSpc>
                          <a:spcPct val="150000"/>
                        </a:lnSpc>
                        <a:spcAft>
                          <a:spcPts val="0"/>
                        </a:spcAft>
                        <a:tabLst>
                          <a:tab pos="1890395" algn="l"/>
                        </a:tabLst>
                      </a:pPr>
                      <a:r>
                        <a:rPr lang="zh-CN" sz="2800" kern="100">
                          <a:effectLst/>
                          <a:latin typeface="宋体"/>
                          <a:ea typeface="MS Mincho"/>
                          <a:cs typeface="MS Mincho"/>
                        </a:rPr>
                        <a:t>⑫</a:t>
                      </a:r>
                      <a:endParaRPr lang="zh-CN" sz="2800" kern="100">
                        <a:effectLst/>
                        <a:latin typeface="宋体"/>
                        <a:cs typeface="Courier New"/>
                      </a:endParaRPr>
                    </a:p>
                  </a:txBody>
                  <a:tcPr marL="15159" marR="151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en-US" sz="2800" kern="100" dirty="0" err="1" smtClean="0">
                          <a:effectLst/>
                          <a:latin typeface="Times New Roman"/>
                          <a:ea typeface="华文细黑"/>
                          <a:cs typeface="Courier New"/>
                        </a:rPr>
                        <a:t>NaCl</a:t>
                      </a:r>
                      <a:r>
                        <a:rPr lang="zh-CN" sz="2800" kern="100" dirty="0" smtClean="0">
                          <a:effectLst/>
                          <a:latin typeface="Times New Roman"/>
                          <a:ea typeface="华文细黑"/>
                          <a:cs typeface="Times New Roman"/>
                        </a:rPr>
                        <a:t>晶体</a:t>
                      </a:r>
                      <a:endParaRPr lang="zh-CN" sz="2800" kern="100" dirty="0">
                        <a:effectLst/>
                        <a:latin typeface="宋体"/>
                        <a:cs typeface="Courier New"/>
                      </a:endParaRPr>
                    </a:p>
                  </a:txBody>
                  <a:tcPr marL="15159" marR="151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en-US" sz="2800" kern="100">
                          <a:effectLst/>
                          <a:latin typeface="Times New Roman"/>
                          <a:ea typeface="华文细黑"/>
                          <a:cs typeface="Courier New"/>
                        </a:rPr>
                        <a:t>NH</a:t>
                      </a:r>
                      <a:r>
                        <a:rPr lang="en-US" sz="2800" kern="100" baseline="-25000">
                          <a:effectLst/>
                          <a:latin typeface="Times New Roman"/>
                          <a:ea typeface="华文细黑"/>
                          <a:cs typeface="Courier New"/>
                        </a:rPr>
                        <a:t>4</a:t>
                      </a:r>
                      <a:r>
                        <a:rPr lang="en-US" sz="2800" kern="100">
                          <a:effectLst/>
                          <a:latin typeface="Times New Roman"/>
                          <a:ea typeface="华文细黑"/>
                          <a:cs typeface="Courier New"/>
                        </a:rPr>
                        <a:t>Cl</a:t>
                      </a:r>
                      <a:endParaRPr lang="zh-CN" sz="2800" kern="100">
                        <a:effectLst/>
                        <a:latin typeface="宋体"/>
                        <a:cs typeface="Courier New"/>
                      </a:endParaRPr>
                    </a:p>
                  </a:txBody>
                  <a:tcPr marL="15159" marR="151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endParaRPr lang="zh-CN" sz="2800" kern="100" dirty="0">
                        <a:effectLst/>
                        <a:latin typeface="宋体"/>
                        <a:cs typeface="Courier New"/>
                      </a:endParaRPr>
                    </a:p>
                  </a:txBody>
                  <a:tcPr marL="15159" marR="151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tcPr>
                </a:tc>
                <a:tc>
                  <a:txBody>
                    <a:bodyPr/>
                    <a:lstStyle/>
                    <a:p>
                      <a:pPr algn="ctr">
                        <a:lnSpc>
                          <a:spcPct val="150000"/>
                        </a:lnSpc>
                        <a:spcAft>
                          <a:spcPts val="0"/>
                        </a:spcAft>
                        <a:tabLst>
                          <a:tab pos="1890395" algn="l"/>
                        </a:tabLst>
                      </a:pPr>
                      <a:r>
                        <a:rPr lang="en-US" altLang="zh-CN" sz="2800" u="none" kern="100" dirty="0" smtClean="0">
                          <a:effectLst/>
                          <a:latin typeface="Times New Roman"/>
                          <a:ea typeface="华文细黑"/>
                          <a:cs typeface="Times New Roman"/>
                        </a:rPr>
                        <a:t>__________</a:t>
                      </a:r>
                      <a:endParaRPr lang="zh-CN" sz="2800" u="none" kern="100" dirty="0">
                        <a:effectLst/>
                        <a:latin typeface="宋体"/>
                        <a:cs typeface="Courier New"/>
                      </a:endParaRPr>
                    </a:p>
                  </a:txBody>
                  <a:tcPr marL="15159" marR="151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algn="ctr">
                        <a:lnSpc>
                          <a:spcPct val="150000"/>
                        </a:lnSpc>
                        <a:spcAft>
                          <a:spcPts val="0"/>
                        </a:spcAft>
                        <a:tabLst>
                          <a:tab pos="1890395" algn="l"/>
                        </a:tabLst>
                      </a:pPr>
                      <a:r>
                        <a:rPr lang="zh-CN" sz="2800" kern="100">
                          <a:effectLst/>
                          <a:latin typeface="宋体"/>
                          <a:ea typeface="MS Mincho"/>
                          <a:cs typeface="MS Mincho"/>
                        </a:rPr>
                        <a:t>⑬</a:t>
                      </a:r>
                      <a:endParaRPr lang="zh-CN" sz="2800" kern="100">
                        <a:effectLst/>
                        <a:latin typeface="宋体"/>
                        <a:cs typeface="Courier New"/>
                      </a:endParaRPr>
                    </a:p>
                  </a:txBody>
                  <a:tcPr marL="15159" marR="151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zh-CN" sz="2800" kern="100" dirty="0">
                          <a:effectLst/>
                          <a:latin typeface="Times New Roman"/>
                          <a:ea typeface="华文细黑"/>
                          <a:cs typeface="Times New Roman"/>
                        </a:rPr>
                        <a:t>乙酸</a:t>
                      </a:r>
                      <a:endParaRPr lang="zh-CN" sz="2800" kern="100" dirty="0">
                        <a:effectLst/>
                        <a:latin typeface="宋体"/>
                        <a:cs typeface="Courier New"/>
                      </a:endParaRPr>
                    </a:p>
                    <a:p>
                      <a:pPr algn="ctr">
                        <a:lnSpc>
                          <a:spcPct val="150000"/>
                        </a:lnSpc>
                        <a:spcAft>
                          <a:spcPts val="0"/>
                        </a:spcAft>
                        <a:tabLst>
                          <a:tab pos="1890395" algn="l"/>
                        </a:tabLst>
                      </a:pPr>
                      <a:r>
                        <a:rPr lang="zh-CN" sz="2800" kern="100" dirty="0">
                          <a:effectLst/>
                          <a:latin typeface="Times New Roman"/>
                          <a:ea typeface="华文细黑"/>
                          <a:cs typeface="Times New Roman"/>
                        </a:rPr>
                        <a:t>乙酯</a:t>
                      </a:r>
                      <a:endParaRPr lang="zh-CN" sz="2800" kern="100" dirty="0">
                        <a:effectLst/>
                        <a:latin typeface="宋体"/>
                        <a:cs typeface="Courier New"/>
                      </a:endParaRPr>
                    </a:p>
                  </a:txBody>
                  <a:tcPr marL="15159" marR="151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zh-CN" sz="2800" kern="100" dirty="0">
                          <a:effectLst/>
                          <a:latin typeface="Times New Roman"/>
                          <a:ea typeface="华文细黑"/>
                          <a:cs typeface="Times New Roman"/>
                        </a:rPr>
                        <a:t>乙酸</a:t>
                      </a:r>
                      <a:endParaRPr lang="zh-CN" sz="2800" kern="100" dirty="0">
                        <a:effectLst/>
                        <a:latin typeface="宋体"/>
                        <a:cs typeface="Courier New"/>
                      </a:endParaRPr>
                    </a:p>
                  </a:txBody>
                  <a:tcPr marL="15159" marR="151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en-US" altLang="zh-CN" sz="2800" u="none" kern="100" dirty="0" smtClean="0">
                          <a:effectLst/>
                          <a:latin typeface="Times New Roman"/>
                          <a:ea typeface="华文细黑"/>
                          <a:cs typeface="Times New Roman"/>
                        </a:rPr>
                        <a:t>______________</a:t>
                      </a:r>
                      <a:endParaRPr lang="zh-CN" sz="2800" u="none" kern="100" dirty="0">
                        <a:effectLst/>
                        <a:latin typeface="宋体"/>
                        <a:cs typeface="Courier New"/>
                      </a:endParaRPr>
                    </a:p>
                  </a:txBody>
                  <a:tcPr marL="15159" marR="151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en-US" altLang="zh-CN" sz="2800" u="none" kern="100" dirty="0" smtClean="0">
                          <a:effectLst/>
                          <a:latin typeface="Times New Roman"/>
                          <a:ea typeface="华文细黑"/>
                          <a:cs typeface="Times New Roman"/>
                        </a:rPr>
                        <a:t>_____</a:t>
                      </a:r>
                      <a:endParaRPr lang="zh-CN" sz="2800" u="none" kern="100" dirty="0">
                        <a:effectLst/>
                        <a:latin typeface="宋体"/>
                        <a:cs typeface="Courier New"/>
                      </a:endParaRPr>
                    </a:p>
                  </a:txBody>
                  <a:tcPr marL="15159" marR="151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4" name="矩形 3"/>
          <p:cNvSpPr/>
          <p:nvPr/>
        </p:nvSpPr>
        <p:spPr>
          <a:xfrm>
            <a:off x="7201271" y="309419"/>
            <a:ext cx="803425" cy="523220"/>
          </a:xfrm>
          <a:prstGeom prst="rect">
            <a:avLst/>
          </a:prstGeom>
        </p:spPr>
        <p:txBody>
          <a:bodyPr wrap="none">
            <a:spAutoFit/>
          </a:bodyPr>
          <a:lstStyle/>
          <a:p>
            <a:r>
              <a:rPr lang="en-US" altLang="zh-CN" sz="2800" kern="100" dirty="0">
                <a:solidFill>
                  <a:srgbClr val="FF0000"/>
                </a:solidFill>
                <a:latin typeface="Times New Roman"/>
                <a:ea typeface="华文细黑"/>
                <a:cs typeface="Courier New"/>
              </a:rPr>
              <a:t>CO</a:t>
            </a:r>
            <a:r>
              <a:rPr lang="en-US" altLang="zh-CN" sz="2800" kern="100" baseline="-25000" dirty="0">
                <a:solidFill>
                  <a:srgbClr val="FF0000"/>
                </a:solidFill>
                <a:latin typeface="Times New Roman"/>
                <a:ea typeface="华文细黑"/>
                <a:cs typeface="Courier New"/>
              </a:rPr>
              <a:t>2</a:t>
            </a:r>
            <a:endParaRPr lang="zh-CN" altLang="en-US" dirty="0">
              <a:solidFill>
                <a:srgbClr val="FF0000"/>
              </a:solidFill>
            </a:endParaRPr>
          </a:p>
        </p:txBody>
      </p:sp>
      <p:sp>
        <p:nvSpPr>
          <p:cNvPr id="5" name="矩形 4"/>
          <p:cNvSpPr/>
          <p:nvPr/>
        </p:nvSpPr>
        <p:spPr>
          <a:xfrm>
            <a:off x="7247333" y="815417"/>
            <a:ext cx="643125" cy="656846"/>
          </a:xfrm>
          <a:prstGeom prst="rect">
            <a:avLst/>
          </a:prstGeom>
        </p:spPr>
        <p:txBody>
          <a:bodyPr wrap="none">
            <a:spAutoFit/>
          </a:bodyPr>
          <a:lstStyle/>
          <a:p>
            <a:pPr lvl="0" algn="ctr">
              <a:lnSpc>
                <a:spcPct val="150000"/>
              </a:lnSpc>
              <a:tabLst>
                <a:tab pos="1890395" algn="l"/>
              </a:tabLst>
            </a:pPr>
            <a:r>
              <a:rPr lang="en-US" altLang="zh-CN" sz="2800" kern="100" dirty="0">
                <a:solidFill>
                  <a:srgbClr val="FF0000"/>
                </a:solidFill>
                <a:latin typeface="Times New Roman"/>
                <a:ea typeface="华文细黑"/>
                <a:cs typeface="Courier New"/>
              </a:rPr>
              <a:t>Cl</a:t>
            </a:r>
            <a:r>
              <a:rPr lang="en-US" altLang="zh-CN" sz="2800" kern="100" baseline="-25000" dirty="0">
                <a:solidFill>
                  <a:srgbClr val="FF0000"/>
                </a:solidFill>
                <a:latin typeface="Times New Roman"/>
                <a:ea typeface="华文细黑"/>
                <a:cs typeface="Courier New"/>
              </a:rPr>
              <a:t>2</a:t>
            </a:r>
            <a:endParaRPr lang="zh-CN" altLang="en-US" sz="2800" kern="100" dirty="0">
              <a:solidFill>
                <a:srgbClr val="FF0000"/>
              </a:solidFill>
              <a:latin typeface="宋体"/>
              <a:cs typeface="Courier New"/>
            </a:endParaRPr>
          </a:p>
        </p:txBody>
      </p:sp>
      <p:sp>
        <p:nvSpPr>
          <p:cNvPr id="6" name="矩形 5"/>
          <p:cNvSpPr/>
          <p:nvPr/>
        </p:nvSpPr>
        <p:spPr>
          <a:xfrm>
            <a:off x="7372896" y="1644747"/>
            <a:ext cx="543739" cy="523220"/>
          </a:xfrm>
          <a:prstGeom prst="rect">
            <a:avLst/>
          </a:prstGeom>
        </p:spPr>
        <p:txBody>
          <a:bodyPr wrap="none">
            <a:spAutoFit/>
          </a:bodyPr>
          <a:lstStyle/>
          <a:p>
            <a:r>
              <a:rPr lang="en-US" altLang="zh-CN" sz="2800" kern="100" dirty="0">
                <a:solidFill>
                  <a:srgbClr val="FF0000"/>
                </a:solidFill>
                <a:latin typeface="Times New Roman"/>
                <a:ea typeface="华文细黑"/>
                <a:cs typeface="Courier New"/>
              </a:rPr>
              <a:t>Fe</a:t>
            </a:r>
            <a:endParaRPr lang="zh-CN" altLang="en-US" sz="2800" kern="100" dirty="0">
              <a:solidFill>
                <a:srgbClr val="FF0000"/>
              </a:solidFill>
              <a:latin typeface="Times New Roman"/>
              <a:ea typeface="华文细黑"/>
              <a:cs typeface="Courier New"/>
            </a:endParaRPr>
          </a:p>
        </p:txBody>
      </p:sp>
      <p:sp>
        <p:nvSpPr>
          <p:cNvPr id="7" name="矩形 6"/>
          <p:cNvSpPr/>
          <p:nvPr/>
        </p:nvSpPr>
        <p:spPr>
          <a:xfrm>
            <a:off x="7201271" y="2111561"/>
            <a:ext cx="942887" cy="661207"/>
          </a:xfrm>
          <a:prstGeom prst="rect">
            <a:avLst/>
          </a:prstGeom>
        </p:spPr>
        <p:txBody>
          <a:bodyPr wrap="none">
            <a:spAutoFit/>
          </a:bodyPr>
          <a:lstStyle/>
          <a:p>
            <a:pPr>
              <a:lnSpc>
                <a:spcPct val="150000"/>
              </a:lnSpc>
              <a:spcAft>
                <a:spcPts val="0"/>
              </a:spcAft>
              <a:tabLst>
                <a:tab pos="1890395" algn="l"/>
              </a:tabLst>
            </a:pPr>
            <a:r>
              <a:rPr lang="en-US" altLang="zh-CN" sz="2800" kern="100" dirty="0" err="1">
                <a:solidFill>
                  <a:srgbClr val="FF0000"/>
                </a:solidFill>
                <a:latin typeface="Times New Roman"/>
                <a:ea typeface="华文细黑"/>
                <a:cs typeface="Courier New"/>
              </a:rPr>
              <a:t>MgO</a:t>
            </a:r>
            <a:endParaRPr lang="zh-CN" altLang="zh-CN" sz="2800" kern="100" dirty="0">
              <a:solidFill>
                <a:srgbClr val="FF0000"/>
              </a:solidFill>
              <a:latin typeface="Times New Roman"/>
              <a:ea typeface="华文细黑"/>
              <a:cs typeface="Courier New"/>
            </a:endParaRPr>
          </a:p>
        </p:txBody>
      </p:sp>
      <p:sp>
        <p:nvSpPr>
          <p:cNvPr id="9" name="矩形 8"/>
          <p:cNvSpPr/>
          <p:nvPr/>
        </p:nvSpPr>
        <p:spPr>
          <a:xfrm>
            <a:off x="6234483" y="3849913"/>
            <a:ext cx="2778325" cy="523220"/>
          </a:xfrm>
          <a:prstGeom prst="rect">
            <a:avLst/>
          </a:prstGeom>
        </p:spPr>
        <p:txBody>
          <a:bodyPr wrap="none">
            <a:spAutoFit/>
          </a:bodyPr>
          <a:lstStyle/>
          <a:p>
            <a:r>
              <a:rPr lang="zh-CN" altLang="en-US" sz="2800" kern="100" dirty="0">
                <a:solidFill>
                  <a:srgbClr val="FF0000"/>
                </a:solidFill>
                <a:latin typeface="Times New Roman"/>
                <a:ea typeface="华文细黑"/>
                <a:cs typeface="Times New Roman"/>
              </a:rPr>
              <a:t>饱和</a:t>
            </a:r>
            <a:r>
              <a:rPr lang="en-US" altLang="zh-CN" sz="2800" kern="100" dirty="0">
                <a:solidFill>
                  <a:srgbClr val="FF0000"/>
                </a:solidFill>
                <a:latin typeface="Times New Roman"/>
                <a:ea typeface="华文细黑"/>
                <a:cs typeface="Courier New"/>
              </a:rPr>
              <a:t>Na</a:t>
            </a:r>
            <a:r>
              <a:rPr lang="en-US" altLang="zh-CN" sz="2800" kern="100" baseline="-25000" dirty="0">
                <a:solidFill>
                  <a:srgbClr val="FF0000"/>
                </a:solidFill>
                <a:latin typeface="Times New Roman"/>
                <a:ea typeface="华文细黑"/>
                <a:cs typeface="Courier New"/>
              </a:rPr>
              <a:t>2</a:t>
            </a:r>
            <a:r>
              <a:rPr lang="en-US" altLang="zh-CN" sz="2800" kern="100" dirty="0">
                <a:solidFill>
                  <a:srgbClr val="FF0000"/>
                </a:solidFill>
                <a:latin typeface="Times New Roman"/>
                <a:ea typeface="华文细黑"/>
                <a:cs typeface="Courier New"/>
              </a:rPr>
              <a:t>CO</a:t>
            </a:r>
            <a:r>
              <a:rPr lang="en-US" altLang="zh-CN" sz="2800" kern="100" baseline="-25000" dirty="0">
                <a:solidFill>
                  <a:srgbClr val="FF0000"/>
                </a:solidFill>
                <a:latin typeface="Times New Roman"/>
                <a:ea typeface="华文细黑"/>
                <a:cs typeface="Courier New"/>
              </a:rPr>
              <a:t>3</a:t>
            </a:r>
            <a:r>
              <a:rPr lang="zh-CN" altLang="en-US" sz="2800" kern="100" dirty="0">
                <a:solidFill>
                  <a:srgbClr val="FF0000"/>
                </a:solidFill>
                <a:latin typeface="Times New Roman"/>
                <a:ea typeface="华文细黑"/>
                <a:cs typeface="Times New Roman"/>
              </a:rPr>
              <a:t>溶液</a:t>
            </a:r>
            <a:endParaRPr lang="zh-CN" altLang="en-US" dirty="0">
              <a:solidFill>
                <a:srgbClr val="FF0000"/>
              </a:solidFill>
            </a:endParaRPr>
          </a:p>
        </p:txBody>
      </p:sp>
      <p:sp>
        <p:nvSpPr>
          <p:cNvPr id="10" name="矩形 9"/>
          <p:cNvSpPr/>
          <p:nvPr/>
        </p:nvSpPr>
        <p:spPr>
          <a:xfrm>
            <a:off x="9444856" y="2245417"/>
            <a:ext cx="1620957" cy="523220"/>
          </a:xfrm>
          <a:prstGeom prst="rect">
            <a:avLst/>
          </a:prstGeom>
        </p:spPr>
        <p:txBody>
          <a:bodyPr wrap="none">
            <a:spAutoFit/>
          </a:bodyPr>
          <a:lstStyle/>
          <a:p>
            <a:r>
              <a:rPr lang="zh-CN" altLang="zh-CN" sz="2800" kern="100" dirty="0">
                <a:solidFill>
                  <a:srgbClr val="FF0000"/>
                </a:solidFill>
                <a:latin typeface="Times New Roman"/>
                <a:ea typeface="华文细黑"/>
                <a:cs typeface="Courier New"/>
              </a:rPr>
              <a:t>沉淀转化</a:t>
            </a:r>
            <a:endParaRPr lang="zh-CN" altLang="en-US" sz="2800" kern="100" dirty="0">
              <a:solidFill>
                <a:srgbClr val="FF0000"/>
              </a:solidFill>
              <a:latin typeface="Times New Roman"/>
              <a:ea typeface="华文细黑"/>
              <a:cs typeface="Courier New"/>
            </a:endParaRPr>
          </a:p>
        </p:txBody>
      </p:sp>
      <p:sp>
        <p:nvSpPr>
          <p:cNvPr id="11" name="矩形 10"/>
          <p:cNvSpPr/>
          <p:nvPr/>
        </p:nvSpPr>
        <p:spPr>
          <a:xfrm>
            <a:off x="9411935" y="2903649"/>
            <a:ext cx="1620957" cy="523220"/>
          </a:xfrm>
          <a:prstGeom prst="rect">
            <a:avLst/>
          </a:prstGeom>
        </p:spPr>
        <p:txBody>
          <a:bodyPr wrap="none">
            <a:spAutoFit/>
          </a:bodyPr>
          <a:lstStyle/>
          <a:p>
            <a:r>
              <a:rPr lang="zh-CN" altLang="zh-CN" sz="2800" kern="100" dirty="0">
                <a:solidFill>
                  <a:srgbClr val="FF0000"/>
                </a:solidFill>
                <a:latin typeface="Times New Roman"/>
                <a:ea typeface="华文细黑"/>
                <a:cs typeface="Courier New"/>
              </a:rPr>
              <a:t>加热分解</a:t>
            </a:r>
            <a:endParaRPr lang="zh-CN" altLang="en-US" sz="2800" kern="100" dirty="0">
              <a:solidFill>
                <a:srgbClr val="FF0000"/>
              </a:solidFill>
              <a:latin typeface="Times New Roman"/>
              <a:ea typeface="华文细黑"/>
              <a:cs typeface="Courier New"/>
            </a:endParaRPr>
          </a:p>
        </p:txBody>
      </p:sp>
      <p:sp>
        <p:nvSpPr>
          <p:cNvPr id="12" name="矩形 11"/>
          <p:cNvSpPr/>
          <p:nvPr/>
        </p:nvSpPr>
        <p:spPr>
          <a:xfrm>
            <a:off x="9771007" y="3839753"/>
            <a:ext cx="902811" cy="523220"/>
          </a:xfrm>
          <a:prstGeom prst="rect">
            <a:avLst/>
          </a:prstGeom>
        </p:spPr>
        <p:txBody>
          <a:bodyPr wrap="none">
            <a:spAutoFit/>
          </a:bodyPr>
          <a:lstStyle/>
          <a:p>
            <a:r>
              <a:rPr lang="zh-CN" altLang="zh-CN" sz="2800" kern="100" dirty="0">
                <a:solidFill>
                  <a:srgbClr val="FF0000"/>
                </a:solidFill>
                <a:latin typeface="Times New Roman"/>
                <a:ea typeface="华文细黑"/>
                <a:cs typeface="Courier New"/>
              </a:rPr>
              <a:t>分液</a:t>
            </a:r>
            <a:endParaRPr lang="zh-CN" altLang="en-US" sz="2800" kern="100" dirty="0">
              <a:solidFill>
                <a:srgbClr val="FF0000"/>
              </a:solidFill>
              <a:latin typeface="Times New Roman"/>
              <a:ea typeface="华文细黑"/>
              <a:cs typeface="Courier New"/>
            </a:endParaRPr>
          </a:p>
        </p:txBody>
      </p:sp>
      <p:sp>
        <p:nvSpPr>
          <p:cNvPr id="14" name="矩形 13"/>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3853717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linds(horizontal)">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blinds(horizontal)">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blinds(horizontal)">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blinds(horizontal)">
                                      <p:cBhvr>
                                        <p:cTn id="32" dur="500"/>
                                        <p:tgtEl>
                                          <p:spTgt spid="11"/>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blinds(horizontal)">
                                      <p:cBhvr>
                                        <p:cTn id="37" dur="500"/>
                                        <p:tgtEl>
                                          <p:spTgt spid="12"/>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9"/>
                                        </p:tgtEl>
                                        <p:attrNameLst>
                                          <p:attrName>style.visibility</p:attrName>
                                        </p:attrNameLst>
                                      </p:cBhvr>
                                      <p:to>
                                        <p:strVal val="visible"/>
                                      </p:to>
                                    </p:set>
                                    <p:animEffect transition="in" filter="blinds(horizontal)">
                                      <p:cBhvr>
                                        <p:cTn id="4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9" grpId="0"/>
      <p:bldP spid="10" grpId="0"/>
      <p:bldP spid="11" grpId="0"/>
      <p:bldP spid="1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1"/>
          <p:cNvSpPr txBox="1"/>
          <p:nvPr/>
        </p:nvSpPr>
        <p:spPr>
          <a:xfrm>
            <a:off x="285708" y="2230730"/>
            <a:ext cx="11726287" cy="2308324"/>
          </a:xfrm>
          <a:prstGeom prst="rect">
            <a:avLst/>
          </a:prstGeom>
          <a:noFill/>
        </p:spPr>
        <p:txBody>
          <a:bodyPr wrap="none" rtlCol="0" anchor="ctr">
            <a:spAutoFit/>
          </a:bodyPr>
          <a:lstStyle/>
          <a:p>
            <a:pPr>
              <a:lnSpc>
                <a:spcPct val="120000"/>
              </a:lnSpc>
              <a:defRPr/>
            </a:pPr>
            <a:r>
              <a:rPr lang="zh-CN" altLang="zh-CN" sz="6000" b="1" dirty="0">
                <a:solidFill>
                  <a:schemeClr val="bg1"/>
                </a:solidFill>
                <a:latin typeface="+mj-ea"/>
                <a:ea typeface="+mj-ea"/>
              </a:rPr>
              <a:t>考点一　</a:t>
            </a:r>
            <a:r>
              <a:rPr lang="zh-CN" altLang="zh-CN" sz="6000" b="1" dirty="0" smtClean="0">
                <a:solidFill>
                  <a:schemeClr val="bg1"/>
                </a:solidFill>
                <a:latin typeface="+mj-ea"/>
                <a:ea typeface="+mj-ea"/>
              </a:rPr>
              <a:t>物质</a:t>
            </a:r>
            <a:r>
              <a:rPr lang="zh-CN" altLang="zh-CN" sz="6000" b="1" dirty="0">
                <a:solidFill>
                  <a:schemeClr val="bg1"/>
                </a:solidFill>
                <a:latin typeface="+mj-ea"/>
                <a:ea typeface="+mj-ea"/>
              </a:rPr>
              <a:t>分离、提纯的常用</a:t>
            </a:r>
            <a:r>
              <a:rPr lang="zh-CN" altLang="zh-CN" sz="6000" b="1" dirty="0" smtClean="0">
                <a:solidFill>
                  <a:schemeClr val="bg1"/>
                </a:solidFill>
                <a:latin typeface="+mj-ea"/>
                <a:ea typeface="+mj-ea"/>
              </a:rPr>
              <a:t>方</a:t>
            </a:r>
            <a:endParaRPr lang="en-US" altLang="zh-CN" sz="6000" b="1" dirty="0" smtClean="0">
              <a:solidFill>
                <a:schemeClr val="bg1"/>
              </a:solidFill>
              <a:latin typeface="+mj-ea"/>
              <a:ea typeface="+mj-ea"/>
            </a:endParaRPr>
          </a:p>
          <a:p>
            <a:pPr>
              <a:lnSpc>
                <a:spcPct val="120000"/>
              </a:lnSpc>
              <a:defRPr/>
            </a:pPr>
            <a:r>
              <a:rPr lang="en-US" altLang="zh-CN" sz="6000" b="1" dirty="0">
                <a:solidFill>
                  <a:schemeClr val="bg1"/>
                </a:solidFill>
                <a:latin typeface="+mj-ea"/>
                <a:ea typeface="+mj-ea"/>
              </a:rPr>
              <a:t> </a:t>
            </a:r>
            <a:r>
              <a:rPr lang="en-US" altLang="zh-CN" sz="6000" b="1" dirty="0" smtClean="0">
                <a:solidFill>
                  <a:schemeClr val="bg1"/>
                </a:solidFill>
                <a:latin typeface="+mj-ea"/>
                <a:ea typeface="+mj-ea"/>
              </a:rPr>
              <a:t>            </a:t>
            </a:r>
            <a:r>
              <a:rPr lang="zh-CN" altLang="zh-CN" sz="6000" b="1" dirty="0" smtClean="0">
                <a:solidFill>
                  <a:schemeClr val="bg1"/>
                </a:solidFill>
                <a:latin typeface="+mj-ea"/>
                <a:ea typeface="+mj-ea"/>
              </a:rPr>
              <a:t>法</a:t>
            </a:r>
            <a:r>
              <a:rPr lang="zh-CN" altLang="zh-CN" sz="6000" b="1" dirty="0">
                <a:solidFill>
                  <a:schemeClr val="bg1"/>
                </a:solidFill>
                <a:latin typeface="+mj-ea"/>
                <a:ea typeface="+mj-ea"/>
              </a:rPr>
              <a:t>及装置</a:t>
            </a:r>
          </a:p>
        </p:txBody>
      </p:sp>
    </p:spTree>
    <p:extLst>
      <p:ext uri="{BB962C8B-B14F-4D97-AF65-F5344CB8AC3E}">
        <p14:creationId xmlns:p14="http://schemas.microsoft.com/office/powerpoint/2010/main" val="50858436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06574" y="693490"/>
            <a:ext cx="11232086" cy="1307089"/>
          </a:xfrm>
          <a:prstGeom prst="rect">
            <a:avLst/>
          </a:prstGeom>
        </p:spPr>
        <p:txBody>
          <a:bodyPr>
            <a:spAutoFit/>
          </a:bodyPr>
          <a:lstStyle/>
          <a:p>
            <a:pPr algn="just">
              <a:lnSpc>
                <a:spcPct val="150000"/>
              </a:lnSpc>
              <a:spcAft>
                <a:spcPts val="0"/>
              </a:spcAft>
              <a:tabLst>
                <a:tab pos="1890395" algn="l"/>
              </a:tabLst>
            </a:pPr>
            <a:r>
              <a:rPr lang="zh-CN" altLang="zh-CN" sz="2800" b="1" kern="100" dirty="0">
                <a:solidFill>
                  <a:srgbClr val="0000FF"/>
                </a:solidFill>
                <a:latin typeface="Times New Roman"/>
                <a:cs typeface="Times New Roman"/>
              </a:rPr>
              <a:t>题组一　物质分离、提纯方法的选择</a:t>
            </a:r>
          </a:p>
          <a:p>
            <a:pPr>
              <a:lnSpc>
                <a:spcPct val="150000"/>
              </a:lnSpc>
            </a:pPr>
            <a:r>
              <a:rPr lang="en-US" altLang="zh-CN" sz="2800" kern="100" dirty="0">
                <a:latin typeface="Times New Roman"/>
                <a:ea typeface="华文细黑"/>
              </a:rPr>
              <a:t>1.</a:t>
            </a:r>
            <a:r>
              <a:rPr lang="zh-CN" altLang="zh-CN" sz="2800" kern="100" dirty="0">
                <a:latin typeface="Times New Roman"/>
                <a:ea typeface="华文细黑"/>
                <a:cs typeface="Times New Roman"/>
              </a:rPr>
              <a:t>下列实验中，所采取的分离方法与对应原理都正确的是</a:t>
            </a:r>
            <a:r>
              <a:rPr lang="en-US" altLang="zh-CN" sz="2800" kern="100" dirty="0">
                <a:latin typeface="Times New Roman"/>
                <a:ea typeface="华文细黑"/>
              </a:rPr>
              <a:t>(</a:t>
            </a:r>
            <a:r>
              <a:rPr lang="zh-CN" altLang="zh-CN" sz="2800" kern="100" dirty="0">
                <a:latin typeface="Times New Roman"/>
                <a:ea typeface="华文细黑"/>
                <a:cs typeface="Times New Roman"/>
              </a:rPr>
              <a:t>　　</a:t>
            </a:r>
            <a:r>
              <a:rPr lang="en-US" altLang="zh-CN" sz="2800" kern="100" dirty="0">
                <a:latin typeface="Times New Roman"/>
                <a:ea typeface="华文细黑"/>
              </a:rPr>
              <a:t>)</a:t>
            </a:r>
            <a:endParaRPr lang="zh-CN" altLang="en-US" sz="2800" dirty="0"/>
          </a:p>
        </p:txBody>
      </p:sp>
      <p:graphicFrame>
        <p:nvGraphicFramePr>
          <p:cNvPr id="3" name="表格 2"/>
          <p:cNvGraphicFramePr>
            <a:graphicFrameLocks noGrp="1"/>
          </p:cNvGraphicFramePr>
          <p:nvPr>
            <p:extLst>
              <p:ext uri="{D42A27DB-BD31-4B8C-83A1-F6EECF244321}">
                <p14:modId xmlns:p14="http://schemas.microsoft.com/office/powerpoint/2010/main" val="2697669228"/>
              </p:ext>
            </p:extLst>
          </p:nvPr>
        </p:nvGraphicFramePr>
        <p:xfrm>
          <a:off x="488955" y="2173610"/>
          <a:ext cx="10504115" cy="3200400"/>
        </p:xfrm>
        <a:graphic>
          <a:graphicData uri="http://schemas.openxmlformats.org/drawingml/2006/table">
            <a:tbl>
              <a:tblPr/>
              <a:tblGrid>
                <a:gridCol w="1080821"/>
                <a:gridCol w="2989479"/>
                <a:gridCol w="2185343"/>
                <a:gridCol w="4248472"/>
              </a:tblGrid>
              <a:tr h="275689">
                <a:tc>
                  <a:txBody>
                    <a:bodyPr/>
                    <a:lstStyle/>
                    <a:p>
                      <a:pPr algn="ctr">
                        <a:lnSpc>
                          <a:spcPct val="150000"/>
                        </a:lnSpc>
                        <a:spcAft>
                          <a:spcPts val="0"/>
                        </a:spcAft>
                        <a:tabLst>
                          <a:tab pos="1890395" algn="l"/>
                        </a:tabLst>
                      </a:pPr>
                      <a:r>
                        <a:rPr lang="zh-CN" sz="2800" kern="100" dirty="0">
                          <a:effectLst/>
                          <a:latin typeface="Times New Roman"/>
                          <a:ea typeface="华文细黑"/>
                          <a:cs typeface="Times New Roman"/>
                        </a:rPr>
                        <a:t>选项</a:t>
                      </a:r>
                      <a:endParaRPr lang="zh-CN" sz="2800" kern="100" dirty="0">
                        <a:effectLst/>
                        <a:latin typeface="宋体"/>
                        <a:cs typeface="Courier New"/>
                      </a:endParaRPr>
                    </a:p>
                  </a:txBody>
                  <a:tcPr marL="34650" marR="346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zh-CN" sz="2800" kern="100">
                          <a:effectLst/>
                          <a:latin typeface="Times New Roman"/>
                          <a:ea typeface="华文细黑"/>
                          <a:cs typeface="Times New Roman"/>
                        </a:rPr>
                        <a:t>目的</a:t>
                      </a:r>
                      <a:endParaRPr lang="zh-CN" sz="2800" kern="100">
                        <a:effectLst/>
                        <a:latin typeface="宋体"/>
                        <a:cs typeface="Courier New"/>
                      </a:endParaRPr>
                    </a:p>
                  </a:txBody>
                  <a:tcPr marL="34650" marR="346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zh-CN" sz="2800" kern="100">
                          <a:effectLst/>
                          <a:latin typeface="Times New Roman"/>
                          <a:ea typeface="华文细黑"/>
                          <a:cs typeface="Times New Roman"/>
                        </a:rPr>
                        <a:t>分离方法</a:t>
                      </a:r>
                      <a:endParaRPr lang="zh-CN" sz="2800" kern="100">
                        <a:effectLst/>
                        <a:latin typeface="宋体"/>
                        <a:cs typeface="Courier New"/>
                      </a:endParaRPr>
                    </a:p>
                  </a:txBody>
                  <a:tcPr marL="34650" marR="346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zh-CN" sz="2800" kern="100">
                          <a:effectLst/>
                          <a:latin typeface="Times New Roman"/>
                          <a:ea typeface="华文细黑"/>
                          <a:cs typeface="Times New Roman"/>
                        </a:rPr>
                        <a:t>原理</a:t>
                      </a:r>
                      <a:endParaRPr lang="zh-CN" sz="2800" kern="100">
                        <a:effectLst/>
                        <a:latin typeface="宋体"/>
                        <a:cs typeface="Courier New"/>
                      </a:endParaRPr>
                    </a:p>
                  </a:txBody>
                  <a:tcPr marL="34650" marR="346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89364">
                <a:tc>
                  <a:txBody>
                    <a:bodyPr/>
                    <a:lstStyle/>
                    <a:p>
                      <a:pPr algn="ctr">
                        <a:lnSpc>
                          <a:spcPct val="150000"/>
                        </a:lnSpc>
                        <a:spcAft>
                          <a:spcPts val="0"/>
                        </a:spcAft>
                        <a:tabLst>
                          <a:tab pos="1890395" algn="l"/>
                        </a:tabLst>
                      </a:pPr>
                      <a:r>
                        <a:rPr lang="en-US" sz="2800" kern="100">
                          <a:effectLst/>
                          <a:latin typeface="Times New Roman"/>
                          <a:ea typeface="华文细黑"/>
                          <a:cs typeface="Courier New"/>
                        </a:rPr>
                        <a:t>A</a:t>
                      </a:r>
                      <a:endParaRPr lang="zh-CN" sz="2800" kern="100">
                        <a:effectLst/>
                        <a:latin typeface="宋体"/>
                        <a:cs typeface="Courier New"/>
                      </a:endParaRPr>
                    </a:p>
                  </a:txBody>
                  <a:tcPr marL="34650" marR="346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zh-CN" sz="2800" kern="100" dirty="0">
                          <a:effectLst/>
                          <a:latin typeface="Times New Roman"/>
                          <a:ea typeface="华文细黑"/>
                          <a:cs typeface="Times New Roman"/>
                        </a:rPr>
                        <a:t>除去</a:t>
                      </a:r>
                      <a:r>
                        <a:rPr lang="en-US" sz="2800" kern="100" dirty="0" err="1">
                          <a:effectLst/>
                          <a:latin typeface="Times New Roman"/>
                          <a:ea typeface="华文细黑"/>
                          <a:cs typeface="Courier New"/>
                        </a:rPr>
                        <a:t>KCl</a:t>
                      </a:r>
                      <a:r>
                        <a:rPr lang="zh-CN" sz="2800" kern="100" dirty="0">
                          <a:effectLst/>
                          <a:latin typeface="Times New Roman"/>
                          <a:ea typeface="华文细黑"/>
                          <a:cs typeface="Times New Roman"/>
                        </a:rPr>
                        <a:t>中的</a:t>
                      </a:r>
                      <a:r>
                        <a:rPr lang="en-US" sz="2800" kern="100" dirty="0">
                          <a:effectLst/>
                          <a:latin typeface="Times New Roman"/>
                          <a:ea typeface="华文细黑"/>
                          <a:cs typeface="Courier New"/>
                        </a:rPr>
                        <a:t>MnO</a:t>
                      </a:r>
                      <a:r>
                        <a:rPr lang="en-US" sz="2800" kern="100" baseline="-25000" dirty="0">
                          <a:effectLst/>
                          <a:latin typeface="Times New Roman"/>
                          <a:ea typeface="华文细黑"/>
                          <a:cs typeface="Courier New"/>
                        </a:rPr>
                        <a:t>2</a:t>
                      </a:r>
                      <a:endParaRPr lang="zh-CN" sz="2800" kern="100" dirty="0">
                        <a:effectLst/>
                        <a:latin typeface="宋体"/>
                        <a:cs typeface="Courier New"/>
                      </a:endParaRPr>
                    </a:p>
                  </a:txBody>
                  <a:tcPr marL="34650" marR="346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zh-CN" sz="2800" kern="100" dirty="0">
                          <a:effectLst/>
                          <a:latin typeface="Times New Roman"/>
                          <a:ea typeface="华文细黑"/>
                          <a:cs typeface="Times New Roman"/>
                        </a:rPr>
                        <a:t>蒸发结晶</a:t>
                      </a:r>
                      <a:endParaRPr lang="zh-CN" sz="2800" kern="100" dirty="0">
                        <a:effectLst/>
                        <a:latin typeface="宋体"/>
                        <a:cs typeface="Courier New"/>
                      </a:endParaRPr>
                    </a:p>
                  </a:txBody>
                  <a:tcPr marL="34650" marR="346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zh-CN" sz="2800" kern="100" dirty="0">
                          <a:effectLst/>
                          <a:latin typeface="Times New Roman"/>
                          <a:ea typeface="华文细黑"/>
                          <a:cs typeface="Times New Roman"/>
                        </a:rPr>
                        <a:t>溶解度不同</a:t>
                      </a:r>
                      <a:endParaRPr lang="zh-CN" sz="2800" kern="100" dirty="0">
                        <a:effectLst/>
                        <a:latin typeface="宋体"/>
                        <a:cs typeface="Courier New"/>
                      </a:endParaRPr>
                    </a:p>
                  </a:txBody>
                  <a:tcPr marL="34650" marR="346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89364">
                <a:tc>
                  <a:txBody>
                    <a:bodyPr/>
                    <a:lstStyle/>
                    <a:p>
                      <a:pPr algn="ctr">
                        <a:lnSpc>
                          <a:spcPct val="150000"/>
                        </a:lnSpc>
                        <a:spcAft>
                          <a:spcPts val="0"/>
                        </a:spcAft>
                        <a:tabLst>
                          <a:tab pos="1890395" algn="l"/>
                        </a:tabLst>
                      </a:pPr>
                      <a:r>
                        <a:rPr lang="en-US" sz="2800" kern="100">
                          <a:effectLst/>
                          <a:latin typeface="Times New Roman"/>
                          <a:ea typeface="华文细黑"/>
                          <a:cs typeface="Courier New"/>
                        </a:rPr>
                        <a:t>B</a:t>
                      </a:r>
                      <a:endParaRPr lang="zh-CN" sz="2800" kern="100">
                        <a:effectLst/>
                        <a:latin typeface="宋体"/>
                        <a:cs typeface="Courier New"/>
                      </a:endParaRPr>
                    </a:p>
                  </a:txBody>
                  <a:tcPr marL="34650" marR="346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zh-CN" sz="2800" kern="100" dirty="0">
                          <a:effectLst/>
                          <a:latin typeface="Times New Roman"/>
                          <a:ea typeface="华文细黑"/>
                          <a:cs typeface="Times New Roman"/>
                        </a:rPr>
                        <a:t>除去碘中的</a:t>
                      </a:r>
                      <a:r>
                        <a:rPr lang="en-US" sz="2800" kern="100" dirty="0" err="1">
                          <a:effectLst/>
                          <a:latin typeface="Times New Roman"/>
                          <a:ea typeface="华文细黑"/>
                          <a:cs typeface="Courier New"/>
                        </a:rPr>
                        <a:t>NaCl</a:t>
                      </a:r>
                      <a:endParaRPr lang="zh-CN" sz="2800" kern="100" dirty="0">
                        <a:effectLst/>
                        <a:latin typeface="宋体"/>
                        <a:cs typeface="Courier New"/>
                      </a:endParaRPr>
                    </a:p>
                  </a:txBody>
                  <a:tcPr marL="34650" marR="346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zh-CN" sz="2800" kern="100">
                          <a:effectLst/>
                          <a:latin typeface="Times New Roman"/>
                          <a:ea typeface="华文细黑"/>
                          <a:cs typeface="Times New Roman"/>
                        </a:rPr>
                        <a:t>加热、升华</a:t>
                      </a:r>
                      <a:endParaRPr lang="zh-CN" sz="2800" kern="100">
                        <a:effectLst/>
                        <a:latin typeface="宋体"/>
                        <a:cs typeface="Courier New"/>
                      </a:endParaRPr>
                    </a:p>
                  </a:txBody>
                  <a:tcPr marL="34650" marR="346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en-US" sz="2800" kern="100">
                          <a:effectLst/>
                          <a:latin typeface="Times New Roman"/>
                          <a:ea typeface="华文细黑"/>
                          <a:cs typeface="Courier New"/>
                        </a:rPr>
                        <a:t>NaCl</a:t>
                      </a:r>
                      <a:r>
                        <a:rPr lang="zh-CN" sz="2800" kern="100">
                          <a:effectLst/>
                          <a:latin typeface="Times New Roman"/>
                          <a:ea typeface="华文细黑"/>
                          <a:cs typeface="Times New Roman"/>
                        </a:rPr>
                        <a:t>的熔点高，碘易升华</a:t>
                      </a:r>
                      <a:endParaRPr lang="zh-CN" sz="2800" kern="100">
                        <a:effectLst/>
                        <a:latin typeface="宋体"/>
                        <a:cs typeface="Courier New"/>
                      </a:endParaRPr>
                    </a:p>
                  </a:txBody>
                  <a:tcPr marL="34650" marR="346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89364">
                <a:tc>
                  <a:txBody>
                    <a:bodyPr/>
                    <a:lstStyle/>
                    <a:p>
                      <a:pPr algn="ctr">
                        <a:lnSpc>
                          <a:spcPct val="150000"/>
                        </a:lnSpc>
                        <a:spcAft>
                          <a:spcPts val="0"/>
                        </a:spcAft>
                        <a:tabLst>
                          <a:tab pos="1890395" algn="l"/>
                        </a:tabLst>
                      </a:pPr>
                      <a:r>
                        <a:rPr lang="en-US" sz="2800" kern="100">
                          <a:effectLst/>
                          <a:latin typeface="Times New Roman"/>
                          <a:ea typeface="华文细黑"/>
                          <a:cs typeface="Courier New"/>
                        </a:rPr>
                        <a:t>C</a:t>
                      </a:r>
                      <a:endParaRPr lang="zh-CN" sz="2800" kern="100">
                        <a:effectLst/>
                        <a:latin typeface="宋体"/>
                        <a:cs typeface="Courier New"/>
                      </a:endParaRPr>
                    </a:p>
                  </a:txBody>
                  <a:tcPr marL="34650" marR="346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zh-CN" sz="2800" kern="100" dirty="0">
                          <a:effectLst/>
                          <a:latin typeface="Times New Roman"/>
                          <a:ea typeface="华文细黑"/>
                          <a:cs typeface="Times New Roman"/>
                        </a:rPr>
                        <a:t>分离</a:t>
                      </a:r>
                      <a:r>
                        <a:rPr lang="en-US" sz="2800" kern="100" dirty="0">
                          <a:effectLst/>
                          <a:latin typeface="Times New Roman"/>
                          <a:ea typeface="华文细黑"/>
                          <a:cs typeface="Courier New"/>
                        </a:rPr>
                        <a:t>KNO</a:t>
                      </a:r>
                      <a:r>
                        <a:rPr lang="en-US" sz="2800" kern="100" baseline="-25000" dirty="0">
                          <a:effectLst/>
                          <a:latin typeface="Times New Roman"/>
                          <a:ea typeface="华文细黑"/>
                          <a:cs typeface="Courier New"/>
                        </a:rPr>
                        <a:t>3</a:t>
                      </a:r>
                      <a:r>
                        <a:rPr lang="zh-CN" sz="2800" kern="100" dirty="0">
                          <a:effectLst/>
                          <a:latin typeface="Times New Roman"/>
                          <a:ea typeface="华文细黑"/>
                          <a:cs typeface="Times New Roman"/>
                        </a:rPr>
                        <a:t>和</a:t>
                      </a:r>
                      <a:r>
                        <a:rPr lang="en-US" sz="2800" kern="100" dirty="0" err="1">
                          <a:effectLst/>
                          <a:latin typeface="Times New Roman"/>
                          <a:ea typeface="华文细黑"/>
                          <a:cs typeface="Courier New"/>
                        </a:rPr>
                        <a:t>NaCl</a:t>
                      </a:r>
                      <a:endParaRPr lang="zh-CN" sz="2800" kern="100" dirty="0">
                        <a:effectLst/>
                        <a:latin typeface="宋体"/>
                        <a:cs typeface="Courier New"/>
                      </a:endParaRPr>
                    </a:p>
                  </a:txBody>
                  <a:tcPr marL="34650" marR="346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zh-CN" sz="2800" kern="100">
                          <a:effectLst/>
                          <a:latin typeface="Times New Roman"/>
                          <a:ea typeface="华文细黑"/>
                          <a:cs typeface="Times New Roman"/>
                        </a:rPr>
                        <a:t>重结晶</a:t>
                      </a:r>
                      <a:endParaRPr lang="zh-CN" sz="2800" kern="100">
                        <a:effectLst/>
                        <a:latin typeface="宋体"/>
                        <a:cs typeface="Courier New"/>
                      </a:endParaRPr>
                    </a:p>
                  </a:txBody>
                  <a:tcPr marL="34650" marR="346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en-US" sz="2800" kern="100">
                          <a:effectLst/>
                          <a:latin typeface="Times New Roman"/>
                          <a:ea typeface="华文细黑"/>
                          <a:cs typeface="Courier New"/>
                        </a:rPr>
                        <a:t>KNO</a:t>
                      </a:r>
                      <a:r>
                        <a:rPr lang="en-US" sz="2800" kern="100" baseline="-25000">
                          <a:effectLst/>
                          <a:latin typeface="Times New Roman"/>
                          <a:ea typeface="华文细黑"/>
                          <a:cs typeface="Courier New"/>
                        </a:rPr>
                        <a:t>3</a:t>
                      </a:r>
                      <a:r>
                        <a:rPr lang="zh-CN" sz="2800" kern="100">
                          <a:effectLst/>
                          <a:latin typeface="Times New Roman"/>
                          <a:ea typeface="华文细黑"/>
                          <a:cs typeface="Times New Roman"/>
                        </a:rPr>
                        <a:t>的溶解度大于</a:t>
                      </a:r>
                      <a:r>
                        <a:rPr lang="en-US" sz="2800" kern="100">
                          <a:effectLst/>
                          <a:latin typeface="Times New Roman"/>
                          <a:ea typeface="华文细黑"/>
                          <a:cs typeface="Courier New"/>
                        </a:rPr>
                        <a:t>NaCl</a:t>
                      </a:r>
                      <a:endParaRPr lang="zh-CN" sz="2800" kern="100">
                        <a:effectLst/>
                        <a:latin typeface="宋体"/>
                        <a:cs typeface="Courier New"/>
                      </a:endParaRPr>
                    </a:p>
                  </a:txBody>
                  <a:tcPr marL="34650" marR="346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60476">
                <a:tc>
                  <a:txBody>
                    <a:bodyPr/>
                    <a:lstStyle/>
                    <a:p>
                      <a:pPr algn="ctr">
                        <a:lnSpc>
                          <a:spcPct val="150000"/>
                        </a:lnSpc>
                        <a:spcAft>
                          <a:spcPts val="0"/>
                        </a:spcAft>
                        <a:tabLst>
                          <a:tab pos="1890395" algn="l"/>
                        </a:tabLst>
                      </a:pPr>
                      <a:r>
                        <a:rPr lang="en-US" sz="2800" kern="100">
                          <a:effectLst/>
                          <a:latin typeface="Times New Roman"/>
                          <a:ea typeface="华文细黑"/>
                          <a:cs typeface="Courier New"/>
                        </a:rPr>
                        <a:t>D</a:t>
                      </a:r>
                      <a:endParaRPr lang="zh-CN" sz="2800" kern="100">
                        <a:effectLst/>
                        <a:latin typeface="宋体"/>
                        <a:cs typeface="Courier New"/>
                      </a:endParaRPr>
                    </a:p>
                  </a:txBody>
                  <a:tcPr marL="34650" marR="346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zh-CN" sz="2800" kern="100">
                          <a:effectLst/>
                          <a:latin typeface="Times New Roman"/>
                          <a:ea typeface="华文细黑"/>
                          <a:cs typeface="Times New Roman"/>
                        </a:rPr>
                        <a:t>分离食用油和汽油</a:t>
                      </a:r>
                      <a:endParaRPr lang="zh-CN" sz="2800" kern="100">
                        <a:effectLst/>
                        <a:latin typeface="宋体"/>
                        <a:cs typeface="Courier New"/>
                      </a:endParaRPr>
                    </a:p>
                  </a:txBody>
                  <a:tcPr marL="34650" marR="346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zh-CN" sz="2800" kern="100">
                          <a:effectLst/>
                          <a:latin typeface="Times New Roman"/>
                          <a:ea typeface="华文细黑"/>
                          <a:cs typeface="Times New Roman"/>
                        </a:rPr>
                        <a:t>分液</a:t>
                      </a:r>
                      <a:endParaRPr lang="zh-CN" sz="2800" kern="100">
                        <a:effectLst/>
                        <a:latin typeface="宋体"/>
                        <a:cs typeface="Courier New"/>
                      </a:endParaRPr>
                    </a:p>
                  </a:txBody>
                  <a:tcPr marL="34650" marR="346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zh-CN" sz="2800" kern="100" dirty="0">
                          <a:effectLst/>
                          <a:latin typeface="Times New Roman"/>
                          <a:ea typeface="华文细黑"/>
                          <a:cs typeface="Times New Roman"/>
                        </a:rPr>
                        <a:t>食用油和汽油的密度不同</a:t>
                      </a:r>
                      <a:endParaRPr lang="zh-CN" sz="2800" kern="100" dirty="0">
                        <a:effectLst/>
                        <a:latin typeface="宋体"/>
                        <a:cs typeface="Courier New"/>
                      </a:endParaRPr>
                    </a:p>
                  </a:txBody>
                  <a:tcPr marL="34650" marR="346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9" name="Rectangle 21">
            <a:hlinkClick r:id="rId2" action="ppaction://hlinksldjump"/>
          </p:cNvPr>
          <p:cNvSpPr>
            <a:spLocks noChangeArrowheads="1"/>
          </p:cNvSpPr>
          <p:nvPr/>
        </p:nvSpPr>
        <p:spPr bwMode="auto">
          <a:xfrm>
            <a:off x="9257887" y="11575"/>
            <a:ext cx="397262" cy="575670"/>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defPPr>
              <a:defRPr lang="zh-CN"/>
            </a:defPPr>
            <a:lvl1pPr marL="0" algn="l" defTabSz="1219140" rtl="0" eaLnBrk="1" latinLnBrk="0" hangingPunct="1">
              <a:defRPr sz="2400" kern="1200">
                <a:solidFill>
                  <a:schemeClr val="tx1"/>
                </a:solidFill>
                <a:latin typeface="+mn-lt"/>
                <a:ea typeface="+mn-ea"/>
                <a:cs typeface="+mn-cs"/>
              </a:defRPr>
            </a:lvl1pPr>
            <a:lvl2pPr marL="609570" algn="l" defTabSz="1219140" rtl="0" eaLnBrk="1" latinLnBrk="0" hangingPunct="1">
              <a:defRPr sz="2400" kern="1200">
                <a:solidFill>
                  <a:schemeClr val="tx1"/>
                </a:solidFill>
                <a:latin typeface="+mn-lt"/>
                <a:ea typeface="+mn-ea"/>
                <a:cs typeface="+mn-cs"/>
              </a:defRPr>
            </a:lvl2pPr>
            <a:lvl3pPr marL="1219140" algn="l" defTabSz="1219140" rtl="0" eaLnBrk="1" latinLnBrk="0" hangingPunct="1">
              <a:defRPr sz="2400" kern="1200">
                <a:solidFill>
                  <a:schemeClr val="tx1"/>
                </a:solidFill>
                <a:latin typeface="+mn-lt"/>
                <a:ea typeface="+mn-ea"/>
                <a:cs typeface="+mn-cs"/>
              </a:defRPr>
            </a:lvl3pPr>
            <a:lvl4pPr marL="1828709" algn="l" defTabSz="1219140" rtl="0" eaLnBrk="1" latinLnBrk="0" hangingPunct="1">
              <a:defRPr sz="2400" kern="1200">
                <a:solidFill>
                  <a:schemeClr val="tx1"/>
                </a:solidFill>
                <a:latin typeface="+mn-lt"/>
                <a:ea typeface="+mn-ea"/>
                <a:cs typeface="+mn-cs"/>
              </a:defRPr>
            </a:lvl4pPr>
            <a:lvl5pPr marL="2438278" algn="l" defTabSz="1219140" rtl="0" eaLnBrk="1" latinLnBrk="0" hangingPunct="1">
              <a:defRPr sz="2400" kern="1200">
                <a:solidFill>
                  <a:schemeClr val="tx1"/>
                </a:solidFill>
                <a:latin typeface="+mn-lt"/>
                <a:ea typeface="+mn-ea"/>
                <a:cs typeface="+mn-cs"/>
              </a:defRPr>
            </a:lvl5pPr>
            <a:lvl6pPr marL="3047848" algn="l" defTabSz="1219140" rtl="0" eaLnBrk="1" latinLnBrk="0" hangingPunct="1">
              <a:defRPr sz="2400" kern="1200">
                <a:solidFill>
                  <a:schemeClr val="tx1"/>
                </a:solidFill>
                <a:latin typeface="+mn-lt"/>
                <a:ea typeface="+mn-ea"/>
                <a:cs typeface="+mn-cs"/>
              </a:defRPr>
            </a:lvl6pPr>
            <a:lvl7pPr marL="3657418" algn="l" defTabSz="1219140" rtl="0" eaLnBrk="1" latinLnBrk="0" hangingPunct="1">
              <a:defRPr sz="2400" kern="1200">
                <a:solidFill>
                  <a:schemeClr val="tx1"/>
                </a:solidFill>
                <a:latin typeface="+mn-lt"/>
                <a:ea typeface="+mn-ea"/>
                <a:cs typeface="+mn-cs"/>
              </a:defRPr>
            </a:lvl7pPr>
            <a:lvl8pPr marL="4266987" algn="l" defTabSz="1219140" rtl="0" eaLnBrk="1" latinLnBrk="0" hangingPunct="1">
              <a:defRPr sz="2400" kern="1200">
                <a:solidFill>
                  <a:schemeClr val="tx1"/>
                </a:solidFill>
                <a:latin typeface="+mn-lt"/>
                <a:ea typeface="+mn-ea"/>
                <a:cs typeface="+mn-cs"/>
              </a:defRPr>
            </a:lvl8pPr>
            <a:lvl9pPr marL="4876557" algn="l" defTabSz="1219140" rtl="0" eaLnBrk="1" latinLnBrk="0" hangingPunct="1">
              <a:defRPr sz="2400" kern="1200">
                <a:solidFill>
                  <a:schemeClr val="tx1"/>
                </a:solidFill>
                <a:latin typeface="+mn-lt"/>
                <a:ea typeface="+mn-ea"/>
                <a:cs typeface="+mn-cs"/>
              </a:defRPr>
            </a:lvl9pP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1" name="Rectangle 21">
            <a:hlinkClick r:id="rId3" action="ppaction://hlinksldjump"/>
          </p:cNvPr>
          <p:cNvSpPr>
            <a:spLocks noChangeArrowheads="1"/>
          </p:cNvSpPr>
          <p:nvPr/>
        </p:nvSpPr>
        <p:spPr bwMode="auto">
          <a:xfrm>
            <a:off x="9760065" y="11575"/>
            <a:ext cx="373120" cy="575670"/>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defPPr>
              <a:defRPr lang="zh-CN"/>
            </a:defPPr>
            <a:lvl1pPr marL="0" algn="l" defTabSz="1219140" rtl="0" eaLnBrk="1" latinLnBrk="0" hangingPunct="1">
              <a:defRPr sz="2400" kern="1200">
                <a:solidFill>
                  <a:schemeClr val="tx1"/>
                </a:solidFill>
                <a:latin typeface="+mn-lt"/>
                <a:ea typeface="+mn-ea"/>
                <a:cs typeface="+mn-cs"/>
              </a:defRPr>
            </a:lvl1pPr>
            <a:lvl2pPr marL="609570" algn="l" defTabSz="1219140" rtl="0" eaLnBrk="1" latinLnBrk="0" hangingPunct="1">
              <a:defRPr sz="2400" kern="1200">
                <a:solidFill>
                  <a:schemeClr val="tx1"/>
                </a:solidFill>
                <a:latin typeface="+mn-lt"/>
                <a:ea typeface="+mn-ea"/>
                <a:cs typeface="+mn-cs"/>
              </a:defRPr>
            </a:lvl2pPr>
            <a:lvl3pPr marL="1219140" algn="l" defTabSz="1219140" rtl="0" eaLnBrk="1" latinLnBrk="0" hangingPunct="1">
              <a:defRPr sz="2400" kern="1200">
                <a:solidFill>
                  <a:schemeClr val="tx1"/>
                </a:solidFill>
                <a:latin typeface="+mn-lt"/>
                <a:ea typeface="+mn-ea"/>
                <a:cs typeface="+mn-cs"/>
              </a:defRPr>
            </a:lvl3pPr>
            <a:lvl4pPr marL="1828709" algn="l" defTabSz="1219140" rtl="0" eaLnBrk="1" latinLnBrk="0" hangingPunct="1">
              <a:defRPr sz="2400" kern="1200">
                <a:solidFill>
                  <a:schemeClr val="tx1"/>
                </a:solidFill>
                <a:latin typeface="+mn-lt"/>
                <a:ea typeface="+mn-ea"/>
                <a:cs typeface="+mn-cs"/>
              </a:defRPr>
            </a:lvl4pPr>
            <a:lvl5pPr marL="2438278" algn="l" defTabSz="1219140" rtl="0" eaLnBrk="1" latinLnBrk="0" hangingPunct="1">
              <a:defRPr sz="2400" kern="1200">
                <a:solidFill>
                  <a:schemeClr val="tx1"/>
                </a:solidFill>
                <a:latin typeface="+mn-lt"/>
                <a:ea typeface="+mn-ea"/>
                <a:cs typeface="+mn-cs"/>
              </a:defRPr>
            </a:lvl5pPr>
            <a:lvl6pPr marL="3047848" algn="l" defTabSz="1219140" rtl="0" eaLnBrk="1" latinLnBrk="0" hangingPunct="1">
              <a:defRPr sz="2400" kern="1200">
                <a:solidFill>
                  <a:schemeClr val="tx1"/>
                </a:solidFill>
                <a:latin typeface="+mn-lt"/>
                <a:ea typeface="+mn-ea"/>
                <a:cs typeface="+mn-cs"/>
              </a:defRPr>
            </a:lvl6pPr>
            <a:lvl7pPr marL="3657418" algn="l" defTabSz="1219140" rtl="0" eaLnBrk="1" latinLnBrk="0" hangingPunct="1">
              <a:defRPr sz="2400" kern="1200">
                <a:solidFill>
                  <a:schemeClr val="tx1"/>
                </a:solidFill>
                <a:latin typeface="+mn-lt"/>
                <a:ea typeface="+mn-ea"/>
                <a:cs typeface="+mn-cs"/>
              </a:defRPr>
            </a:lvl7pPr>
            <a:lvl8pPr marL="4266987" algn="l" defTabSz="1219140" rtl="0" eaLnBrk="1" latinLnBrk="0" hangingPunct="1">
              <a:defRPr sz="2400" kern="1200">
                <a:solidFill>
                  <a:schemeClr val="tx1"/>
                </a:solidFill>
                <a:latin typeface="+mn-lt"/>
                <a:ea typeface="+mn-ea"/>
                <a:cs typeface="+mn-cs"/>
              </a:defRPr>
            </a:lvl8pPr>
            <a:lvl9pPr marL="4876557" algn="l" defTabSz="1219140" rtl="0" eaLnBrk="1" latinLnBrk="0" hangingPunct="1">
              <a:defRPr sz="2400" kern="1200">
                <a:solidFill>
                  <a:schemeClr val="tx1"/>
                </a:solidFill>
                <a:latin typeface="+mn-lt"/>
                <a:ea typeface="+mn-ea"/>
                <a:cs typeface="+mn-cs"/>
              </a:defRPr>
            </a:lvl9pP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2" name="Rectangle 21">
            <a:hlinkClick r:id="rId4" action="ppaction://hlinksldjump"/>
          </p:cNvPr>
          <p:cNvSpPr>
            <a:spLocks noChangeArrowheads="1"/>
          </p:cNvSpPr>
          <p:nvPr/>
        </p:nvSpPr>
        <p:spPr bwMode="auto">
          <a:xfrm>
            <a:off x="10238101" y="11575"/>
            <a:ext cx="348978" cy="575670"/>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defPPr>
              <a:defRPr lang="zh-CN"/>
            </a:defPPr>
            <a:lvl1pPr marL="0" algn="l" defTabSz="1219140" rtl="0" eaLnBrk="1" latinLnBrk="0" hangingPunct="1">
              <a:defRPr sz="2400" kern="1200">
                <a:solidFill>
                  <a:schemeClr val="tx1"/>
                </a:solidFill>
                <a:latin typeface="+mn-lt"/>
                <a:ea typeface="+mn-ea"/>
                <a:cs typeface="+mn-cs"/>
              </a:defRPr>
            </a:lvl1pPr>
            <a:lvl2pPr marL="609570" algn="l" defTabSz="1219140" rtl="0" eaLnBrk="1" latinLnBrk="0" hangingPunct="1">
              <a:defRPr sz="2400" kern="1200">
                <a:solidFill>
                  <a:schemeClr val="tx1"/>
                </a:solidFill>
                <a:latin typeface="+mn-lt"/>
                <a:ea typeface="+mn-ea"/>
                <a:cs typeface="+mn-cs"/>
              </a:defRPr>
            </a:lvl2pPr>
            <a:lvl3pPr marL="1219140" algn="l" defTabSz="1219140" rtl="0" eaLnBrk="1" latinLnBrk="0" hangingPunct="1">
              <a:defRPr sz="2400" kern="1200">
                <a:solidFill>
                  <a:schemeClr val="tx1"/>
                </a:solidFill>
                <a:latin typeface="+mn-lt"/>
                <a:ea typeface="+mn-ea"/>
                <a:cs typeface="+mn-cs"/>
              </a:defRPr>
            </a:lvl3pPr>
            <a:lvl4pPr marL="1828709" algn="l" defTabSz="1219140" rtl="0" eaLnBrk="1" latinLnBrk="0" hangingPunct="1">
              <a:defRPr sz="2400" kern="1200">
                <a:solidFill>
                  <a:schemeClr val="tx1"/>
                </a:solidFill>
                <a:latin typeface="+mn-lt"/>
                <a:ea typeface="+mn-ea"/>
                <a:cs typeface="+mn-cs"/>
              </a:defRPr>
            </a:lvl4pPr>
            <a:lvl5pPr marL="2438278" algn="l" defTabSz="1219140" rtl="0" eaLnBrk="1" latinLnBrk="0" hangingPunct="1">
              <a:defRPr sz="2400" kern="1200">
                <a:solidFill>
                  <a:schemeClr val="tx1"/>
                </a:solidFill>
                <a:latin typeface="+mn-lt"/>
                <a:ea typeface="+mn-ea"/>
                <a:cs typeface="+mn-cs"/>
              </a:defRPr>
            </a:lvl5pPr>
            <a:lvl6pPr marL="3047848" algn="l" defTabSz="1219140" rtl="0" eaLnBrk="1" latinLnBrk="0" hangingPunct="1">
              <a:defRPr sz="2400" kern="1200">
                <a:solidFill>
                  <a:schemeClr val="tx1"/>
                </a:solidFill>
                <a:latin typeface="+mn-lt"/>
                <a:ea typeface="+mn-ea"/>
                <a:cs typeface="+mn-cs"/>
              </a:defRPr>
            </a:lvl6pPr>
            <a:lvl7pPr marL="3657418" algn="l" defTabSz="1219140" rtl="0" eaLnBrk="1" latinLnBrk="0" hangingPunct="1">
              <a:defRPr sz="2400" kern="1200">
                <a:solidFill>
                  <a:schemeClr val="tx1"/>
                </a:solidFill>
                <a:latin typeface="+mn-lt"/>
                <a:ea typeface="+mn-ea"/>
                <a:cs typeface="+mn-cs"/>
              </a:defRPr>
            </a:lvl7pPr>
            <a:lvl8pPr marL="4266987" algn="l" defTabSz="1219140" rtl="0" eaLnBrk="1" latinLnBrk="0" hangingPunct="1">
              <a:defRPr sz="2400" kern="1200">
                <a:solidFill>
                  <a:schemeClr val="tx1"/>
                </a:solidFill>
                <a:latin typeface="+mn-lt"/>
                <a:ea typeface="+mn-ea"/>
                <a:cs typeface="+mn-cs"/>
              </a:defRPr>
            </a:lvl8pPr>
            <a:lvl9pPr marL="4876557" algn="l" defTabSz="1219140" rtl="0" eaLnBrk="1" latinLnBrk="0" hangingPunct="1">
              <a:defRPr sz="2400" kern="1200">
                <a:solidFill>
                  <a:schemeClr val="tx1"/>
                </a:solidFill>
                <a:latin typeface="+mn-lt"/>
                <a:ea typeface="+mn-ea"/>
                <a:cs typeface="+mn-cs"/>
              </a:defRPr>
            </a:lvl9pP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3" name="Rectangle 21">
            <a:hlinkClick r:id="rId5" action="ppaction://hlinksldjump"/>
          </p:cNvPr>
          <p:cNvSpPr>
            <a:spLocks noChangeArrowheads="1"/>
          </p:cNvSpPr>
          <p:nvPr/>
        </p:nvSpPr>
        <p:spPr bwMode="auto">
          <a:xfrm>
            <a:off x="10691995" y="11575"/>
            <a:ext cx="396844" cy="575670"/>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defPPr>
              <a:defRPr lang="zh-CN"/>
            </a:defPPr>
            <a:lvl1pPr marL="0" algn="l" defTabSz="1219140" rtl="0" eaLnBrk="1" latinLnBrk="0" hangingPunct="1">
              <a:defRPr sz="2400" kern="1200">
                <a:solidFill>
                  <a:schemeClr val="tx1"/>
                </a:solidFill>
                <a:latin typeface="+mn-lt"/>
                <a:ea typeface="+mn-ea"/>
                <a:cs typeface="+mn-cs"/>
              </a:defRPr>
            </a:lvl1pPr>
            <a:lvl2pPr marL="609570" algn="l" defTabSz="1219140" rtl="0" eaLnBrk="1" latinLnBrk="0" hangingPunct="1">
              <a:defRPr sz="2400" kern="1200">
                <a:solidFill>
                  <a:schemeClr val="tx1"/>
                </a:solidFill>
                <a:latin typeface="+mn-lt"/>
                <a:ea typeface="+mn-ea"/>
                <a:cs typeface="+mn-cs"/>
              </a:defRPr>
            </a:lvl2pPr>
            <a:lvl3pPr marL="1219140" algn="l" defTabSz="1219140" rtl="0" eaLnBrk="1" latinLnBrk="0" hangingPunct="1">
              <a:defRPr sz="2400" kern="1200">
                <a:solidFill>
                  <a:schemeClr val="tx1"/>
                </a:solidFill>
                <a:latin typeface="+mn-lt"/>
                <a:ea typeface="+mn-ea"/>
                <a:cs typeface="+mn-cs"/>
              </a:defRPr>
            </a:lvl3pPr>
            <a:lvl4pPr marL="1828709" algn="l" defTabSz="1219140" rtl="0" eaLnBrk="1" latinLnBrk="0" hangingPunct="1">
              <a:defRPr sz="2400" kern="1200">
                <a:solidFill>
                  <a:schemeClr val="tx1"/>
                </a:solidFill>
                <a:latin typeface="+mn-lt"/>
                <a:ea typeface="+mn-ea"/>
                <a:cs typeface="+mn-cs"/>
              </a:defRPr>
            </a:lvl4pPr>
            <a:lvl5pPr marL="2438278" algn="l" defTabSz="1219140" rtl="0" eaLnBrk="1" latinLnBrk="0" hangingPunct="1">
              <a:defRPr sz="2400" kern="1200">
                <a:solidFill>
                  <a:schemeClr val="tx1"/>
                </a:solidFill>
                <a:latin typeface="+mn-lt"/>
                <a:ea typeface="+mn-ea"/>
                <a:cs typeface="+mn-cs"/>
              </a:defRPr>
            </a:lvl5pPr>
            <a:lvl6pPr marL="3047848" algn="l" defTabSz="1219140" rtl="0" eaLnBrk="1" latinLnBrk="0" hangingPunct="1">
              <a:defRPr sz="2400" kern="1200">
                <a:solidFill>
                  <a:schemeClr val="tx1"/>
                </a:solidFill>
                <a:latin typeface="+mn-lt"/>
                <a:ea typeface="+mn-ea"/>
                <a:cs typeface="+mn-cs"/>
              </a:defRPr>
            </a:lvl6pPr>
            <a:lvl7pPr marL="3657418" algn="l" defTabSz="1219140" rtl="0" eaLnBrk="1" latinLnBrk="0" hangingPunct="1">
              <a:defRPr sz="2400" kern="1200">
                <a:solidFill>
                  <a:schemeClr val="tx1"/>
                </a:solidFill>
                <a:latin typeface="+mn-lt"/>
                <a:ea typeface="+mn-ea"/>
                <a:cs typeface="+mn-cs"/>
              </a:defRPr>
            </a:lvl7pPr>
            <a:lvl8pPr marL="4266987" algn="l" defTabSz="1219140" rtl="0" eaLnBrk="1" latinLnBrk="0" hangingPunct="1">
              <a:defRPr sz="2400" kern="1200">
                <a:solidFill>
                  <a:schemeClr val="tx1"/>
                </a:solidFill>
                <a:latin typeface="+mn-lt"/>
                <a:ea typeface="+mn-ea"/>
                <a:cs typeface="+mn-cs"/>
              </a:defRPr>
            </a:lvl8pPr>
            <a:lvl9pPr marL="4876557" algn="l" defTabSz="1219140" rtl="0" eaLnBrk="1" latinLnBrk="0" hangingPunct="1">
              <a:defRPr sz="2400" kern="1200">
                <a:solidFill>
                  <a:schemeClr val="tx1"/>
                </a:solidFill>
                <a:latin typeface="+mn-lt"/>
                <a:ea typeface="+mn-ea"/>
                <a:cs typeface="+mn-cs"/>
              </a:defRPr>
            </a:lvl9pP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4" name="Rectangle 21">
            <a:hlinkClick r:id="rId6" action="ppaction://hlinksldjump"/>
          </p:cNvPr>
          <p:cNvSpPr>
            <a:spLocks noChangeArrowheads="1"/>
          </p:cNvSpPr>
          <p:nvPr/>
        </p:nvSpPr>
        <p:spPr bwMode="auto">
          <a:xfrm>
            <a:off x="11160847" y="11378"/>
            <a:ext cx="396844" cy="575670"/>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defPPr>
              <a:defRPr lang="zh-CN"/>
            </a:defPPr>
            <a:lvl1pPr marL="0" algn="l" defTabSz="1219140" rtl="0" eaLnBrk="1" latinLnBrk="0" hangingPunct="1">
              <a:defRPr sz="2400" kern="1200">
                <a:solidFill>
                  <a:schemeClr val="tx1"/>
                </a:solidFill>
                <a:latin typeface="+mn-lt"/>
                <a:ea typeface="+mn-ea"/>
                <a:cs typeface="+mn-cs"/>
              </a:defRPr>
            </a:lvl1pPr>
            <a:lvl2pPr marL="609570" algn="l" defTabSz="1219140" rtl="0" eaLnBrk="1" latinLnBrk="0" hangingPunct="1">
              <a:defRPr sz="2400" kern="1200">
                <a:solidFill>
                  <a:schemeClr val="tx1"/>
                </a:solidFill>
                <a:latin typeface="+mn-lt"/>
                <a:ea typeface="+mn-ea"/>
                <a:cs typeface="+mn-cs"/>
              </a:defRPr>
            </a:lvl2pPr>
            <a:lvl3pPr marL="1219140" algn="l" defTabSz="1219140" rtl="0" eaLnBrk="1" latinLnBrk="0" hangingPunct="1">
              <a:defRPr sz="2400" kern="1200">
                <a:solidFill>
                  <a:schemeClr val="tx1"/>
                </a:solidFill>
                <a:latin typeface="+mn-lt"/>
                <a:ea typeface="+mn-ea"/>
                <a:cs typeface="+mn-cs"/>
              </a:defRPr>
            </a:lvl3pPr>
            <a:lvl4pPr marL="1828709" algn="l" defTabSz="1219140" rtl="0" eaLnBrk="1" latinLnBrk="0" hangingPunct="1">
              <a:defRPr sz="2400" kern="1200">
                <a:solidFill>
                  <a:schemeClr val="tx1"/>
                </a:solidFill>
                <a:latin typeface="+mn-lt"/>
                <a:ea typeface="+mn-ea"/>
                <a:cs typeface="+mn-cs"/>
              </a:defRPr>
            </a:lvl4pPr>
            <a:lvl5pPr marL="2438278" algn="l" defTabSz="1219140" rtl="0" eaLnBrk="1" latinLnBrk="0" hangingPunct="1">
              <a:defRPr sz="2400" kern="1200">
                <a:solidFill>
                  <a:schemeClr val="tx1"/>
                </a:solidFill>
                <a:latin typeface="+mn-lt"/>
                <a:ea typeface="+mn-ea"/>
                <a:cs typeface="+mn-cs"/>
              </a:defRPr>
            </a:lvl5pPr>
            <a:lvl6pPr marL="3047848" algn="l" defTabSz="1219140" rtl="0" eaLnBrk="1" latinLnBrk="0" hangingPunct="1">
              <a:defRPr sz="2400" kern="1200">
                <a:solidFill>
                  <a:schemeClr val="tx1"/>
                </a:solidFill>
                <a:latin typeface="+mn-lt"/>
                <a:ea typeface="+mn-ea"/>
                <a:cs typeface="+mn-cs"/>
              </a:defRPr>
            </a:lvl6pPr>
            <a:lvl7pPr marL="3657418" algn="l" defTabSz="1219140" rtl="0" eaLnBrk="1" latinLnBrk="0" hangingPunct="1">
              <a:defRPr sz="2400" kern="1200">
                <a:solidFill>
                  <a:schemeClr val="tx1"/>
                </a:solidFill>
                <a:latin typeface="+mn-lt"/>
                <a:ea typeface="+mn-ea"/>
                <a:cs typeface="+mn-cs"/>
              </a:defRPr>
            </a:lvl7pPr>
            <a:lvl8pPr marL="4266987" algn="l" defTabSz="1219140" rtl="0" eaLnBrk="1" latinLnBrk="0" hangingPunct="1">
              <a:defRPr sz="2400" kern="1200">
                <a:solidFill>
                  <a:schemeClr val="tx1"/>
                </a:solidFill>
                <a:latin typeface="+mn-lt"/>
                <a:ea typeface="+mn-ea"/>
                <a:cs typeface="+mn-cs"/>
              </a:defRPr>
            </a:lvl8pPr>
            <a:lvl9pPr marL="4876557" algn="l" defTabSz="1219140" rtl="0" eaLnBrk="1" latinLnBrk="0" hangingPunct="1">
              <a:defRPr sz="2400" kern="1200">
                <a:solidFill>
                  <a:schemeClr val="tx1"/>
                </a:solidFill>
                <a:latin typeface="+mn-lt"/>
                <a:ea typeface="+mn-ea"/>
                <a:cs typeface="+mn-cs"/>
              </a:defRPr>
            </a:lvl9pP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5</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5" name="Rectangle 21">
            <a:hlinkClick r:id="rId7" action="ppaction://hlinksldjump"/>
          </p:cNvPr>
          <p:cNvSpPr>
            <a:spLocks noChangeArrowheads="1"/>
          </p:cNvSpPr>
          <p:nvPr/>
        </p:nvSpPr>
        <p:spPr bwMode="auto">
          <a:xfrm>
            <a:off x="11664903" y="11378"/>
            <a:ext cx="396844" cy="575670"/>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defPPr>
              <a:defRPr lang="zh-CN"/>
            </a:defPPr>
            <a:lvl1pPr marL="0" algn="l" defTabSz="1219140" rtl="0" eaLnBrk="1" latinLnBrk="0" hangingPunct="1">
              <a:defRPr sz="2400" kern="1200">
                <a:solidFill>
                  <a:schemeClr val="tx1"/>
                </a:solidFill>
                <a:latin typeface="+mn-lt"/>
                <a:ea typeface="+mn-ea"/>
                <a:cs typeface="+mn-cs"/>
              </a:defRPr>
            </a:lvl1pPr>
            <a:lvl2pPr marL="609570" algn="l" defTabSz="1219140" rtl="0" eaLnBrk="1" latinLnBrk="0" hangingPunct="1">
              <a:defRPr sz="2400" kern="1200">
                <a:solidFill>
                  <a:schemeClr val="tx1"/>
                </a:solidFill>
                <a:latin typeface="+mn-lt"/>
                <a:ea typeface="+mn-ea"/>
                <a:cs typeface="+mn-cs"/>
              </a:defRPr>
            </a:lvl2pPr>
            <a:lvl3pPr marL="1219140" algn="l" defTabSz="1219140" rtl="0" eaLnBrk="1" latinLnBrk="0" hangingPunct="1">
              <a:defRPr sz="2400" kern="1200">
                <a:solidFill>
                  <a:schemeClr val="tx1"/>
                </a:solidFill>
                <a:latin typeface="+mn-lt"/>
                <a:ea typeface="+mn-ea"/>
                <a:cs typeface="+mn-cs"/>
              </a:defRPr>
            </a:lvl3pPr>
            <a:lvl4pPr marL="1828709" algn="l" defTabSz="1219140" rtl="0" eaLnBrk="1" latinLnBrk="0" hangingPunct="1">
              <a:defRPr sz="2400" kern="1200">
                <a:solidFill>
                  <a:schemeClr val="tx1"/>
                </a:solidFill>
                <a:latin typeface="+mn-lt"/>
                <a:ea typeface="+mn-ea"/>
                <a:cs typeface="+mn-cs"/>
              </a:defRPr>
            </a:lvl4pPr>
            <a:lvl5pPr marL="2438278" algn="l" defTabSz="1219140" rtl="0" eaLnBrk="1" latinLnBrk="0" hangingPunct="1">
              <a:defRPr sz="2400" kern="1200">
                <a:solidFill>
                  <a:schemeClr val="tx1"/>
                </a:solidFill>
                <a:latin typeface="+mn-lt"/>
                <a:ea typeface="+mn-ea"/>
                <a:cs typeface="+mn-cs"/>
              </a:defRPr>
            </a:lvl5pPr>
            <a:lvl6pPr marL="3047848" algn="l" defTabSz="1219140" rtl="0" eaLnBrk="1" latinLnBrk="0" hangingPunct="1">
              <a:defRPr sz="2400" kern="1200">
                <a:solidFill>
                  <a:schemeClr val="tx1"/>
                </a:solidFill>
                <a:latin typeface="+mn-lt"/>
                <a:ea typeface="+mn-ea"/>
                <a:cs typeface="+mn-cs"/>
              </a:defRPr>
            </a:lvl6pPr>
            <a:lvl7pPr marL="3657418" algn="l" defTabSz="1219140" rtl="0" eaLnBrk="1" latinLnBrk="0" hangingPunct="1">
              <a:defRPr sz="2400" kern="1200">
                <a:solidFill>
                  <a:schemeClr val="tx1"/>
                </a:solidFill>
                <a:latin typeface="+mn-lt"/>
                <a:ea typeface="+mn-ea"/>
                <a:cs typeface="+mn-cs"/>
              </a:defRPr>
            </a:lvl7pPr>
            <a:lvl8pPr marL="4266987" algn="l" defTabSz="1219140" rtl="0" eaLnBrk="1" latinLnBrk="0" hangingPunct="1">
              <a:defRPr sz="2400" kern="1200">
                <a:solidFill>
                  <a:schemeClr val="tx1"/>
                </a:solidFill>
                <a:latin typeface="+mn-lt"/>
                <a:ea typeface="+mn-ea"/>
                <a:cs typeface="+mn-cs"/>
              </a:defRPr>
            </a:lvl8pPr>
            <a:lvl9pPr marL="4876557" algn="l" defTabSz="1219140" rtl="0" eaLnBrk="1" latinLnBrk="0" hangingPunct="1">
              <a:defRPr sz="2400" kern="1200">
                <a:solidFill>
                  <a:schemeClr val="tx1"/>
                </a:solidFill>
                <a:latin typeface="+mn-lt"/>
                <a:ea typeface="+mn-ea"/>
                <a:cs typeface="+mn-cs"/>
              </a:defRPr>
            </a:lvl9pP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6</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6" name="矩形 15"/>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237227092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矩形 3"/>
          <p:cNvSpPr/>
          <p:nvPr/>
        </p:nvSpPr>
        <p:spPr>
          <a:xfrm>
            <a:off x="712232" y="621482"/>
            <a:ext cx="10835436" cy="4185737"/>
          </a:xfrm>
          <a:prstGeom prst="rect">
            <a:avLst/>
          </a:prstGeom>
        </p:spPr>
        <p:txBody>
          <a:bodyPr wrap="square" lIns="121898" tIns="60948" rIns="121898" bIns="60948">
            <a:spAutoFit/>
          </a:bodyPr>
          <a:lstStyle/>
          <a:p>
            <a:pPr algn="just">
              <a:lnSpc>
                <a:spcPct val="150000"/>
              </a:lnSpc>
              <a:spcAft>
                <a:spcPts val="0"/>
              </a:spcAft>
              <a:tabLst>
                <a:tab pos="1890395" algn="l"/>
              </a:tabLst>
            </a:pPr>
            <a:r>
              <a:rPr lang="zh-CN" altLang="zh-CN" sz="2800" b="1" kern="100" dirty="0" smtClean="0">
                <a:solidFill>
                  <a:srgbClr val="0000FF"/>
                </a:solidFill>
                <a:latin typeface="Times New Roman"/>
                <a:cs typeface="Times New Roman"/>
              </a:rPr>
              <a:t>解析</a:t>
            </a:r>
            <a:r>
              <a:rPr lang="zh-CN" altLang="zh-CN" sz="2800" b="1" kern="100" dirty="0">
                <a:solidFill>
                  <a:srgbClr val="0000FF"/>
                </a:solidFill>
                <a:latin typeface="Times New Roman"/>
                <a:cs typeface="Times New Roman"/>
              </a:rPr>
              <a:t>　</a:t>
            </a:r>
            <a:r>
              <a:rPr lang="zh-CN" altLang="zh-CN" sz="2800" kern="100" dirty="0">
                <a:latin typeface="Times New Roman"/>
                <a:ea typeface="华文细黑"/>
                <a:cs typeface="Times New Roman"/>
              </a:rPr>
              <a:t>除去</a:t>
            </a:r>
            <a:r>
              <a:rPr lang="en-US" altLang="zh-CN" sz="2800" kern="100" dirty="0" err="1">
                <a:latin typeface="Times New Roman"/>
                <a:ea typeface="华文细黑"/>
                <a:cs typeface="Courier New"/>
              </a:rPr>
              <a:t>KCl</a:t>
            </a:r>
            <a:r>
              <a:rPr lang="zh-CN" altLang="zh-CN" sz="2800" kern="100" dirty="0">
                <a:latin typeface="Times New Roman"/>
                <a:ea typeface="华文细黑"/>
                <a:cs typeface="Times New Roman"/>
              </a:rPr>
              <a:t>中的</a:t>
            </a:r>
            <a:r>
              <a:rPr lang="en-US" altLang="zh-CN" sz="2800" kern="100" dirty="0">
                <a:latin typeface="Times New Roman"/>
                <a:ea typeface="华文细黑"/>
                <a:cs typeface="Courier New"/>
              </a:rPr>
              <a:t>MnO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应采用过滤的方法</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tabLst>
                <a:tab pos="1890395" algn="l"/>
              </a:tabLst>
            </a:pPr>
            <a:r>
              <a:rPr lang="en-US" altLang="zh-CN" sz="2800" kern="100" dirty="0" smtClean="0">
                <a:latin typeface="Times New Roman"/>
                <a:ea typeface="华文细黑"/>
                <a:cs typeface="Courier New"/>
              </a:rPr>
              <a:t>B</a:t>
            </a:r>
            <a:r>
              <a:rPr lang="zh-CN" altLang="zh-CN" sz="2800" kern="100" dirty="0">
                <a:latin typeface="Times New Roman"/>
                <a:ea typeface="华文细黑"/>
                <a:cs typeface="Times New Roman"/>
              </a:rPr>
              <a:t>项，碘易升华，加热可分离</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tabLst>
                <a:tab pos="1890395" algn="l"/>
              </a:tabLst>
            </a:pPr>
            <a:r>
              <a:rPr lang="en-US" altLang="zh-CN" sz="2800" kern="100" dirty="0" smtClean="0">
                <a:latin typeface="Times New Roman"/>
                <a:ea typeface="华文细黑"/>
                <a:cs typeface="Courier New"/>
              </a:rPr>
              <a:t>C</a:t>
            </a:r>
            <a:r>
              <a:rPr lang="zh-CN" altLang="zh-CN" sz="2800" kern="100" dirty="0">
                <a:latin typeface="Times New Roman"/>
                <a:ea typeface="华文细黑"/>
                <a:cs typeface="Times New Roman"/>
              </a:rPr>
              <a:t>项，利用重结晶方法分离</a:t>
            </a:r>
            <a:r>
              <a:rPr lang="en-US" altLang="zh-CN" sz="2800" kern="100" dirty="0">
                <a:latin typeface="Times New Roman"/>
                <a:ea typeface="华文细黑"/>
                <a:cs typeface="Courier New"/>
              </a:rPr>
              <a:t>KNO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和</a:t>
            </a:r>
            <a:r>
              <a:rPr lang="en-US" altLang="zh-CN" sz="2800" kern="100" dirty="0" err="1">
                <a:latin typeface="Times New Roman"/>
                <a:ea typeface="华文细黑"/>
                <a:cs typeface="Courier New"/>
              </a:rPr>
              <a:t>NaCl</a:t>
            </a:r>
            <a:r>
              <a:rPr lang="zh-CN" altLang="zh-CN" sz="2800" kern="100" dirty="0">
                <a:latin typeface="Times New Roman"/>
                <a:ea typeface="华文细黑"/>
                <a:cs typeface="Times New Roman"/>
              </a:rPr>
              <a:t>是利用</a:t>
            </a:r>
            <a:r>
              <a:rPr lang="en-US" altLang="zh-CN" sz="2800" kern="100" dirty="0">
                <a:latin typeface="Times New Roman"/>
                <a:ea typeface="华文细黑"/>
                <a:cs typeface="Courier New"/>
              </a:rPr>
              <a:t>KNO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的溶解度受温度的影响大于</a:t>
            </a:r>
            <a:r>
              <a:rPr lang="en-US" altLang="zh-CN" sz="2800" kern="100" dirty="0" err="1">
                <a:latin typeface="Times New Roman"/>
                <a:ea typeface="华文细黑"/>
                <a:cs typeface="Courier New"/>
              </a:rPr>
              <a:t>NaCl</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tabLst>
                <a:tab pos="1890395" algn="l"/>
              </a:tabLst>
            </a:pPr>
            <a:r>
              <a:rPr lang="en-US" altLang="zh-CN" sz="2800" kern="100" dirty="0" smtClean="0">
                <a:latin typeface="Times New Roman"/>
                <a:ea typeface="华文细黑"/>
                <a:cs typeface="Courier New"/>
              </a:rPr>
              <a:t>D</a:t>
            </a:r>
            <a:r>
              <a:rPr lang="zh-CN" altLang="zh-CN" sz="2800" kern="100" dirty="0">
                <a:latin typeface="Times New Roman"/>
                <a:ea typeface="华文细黑"/>
                <a:cs typeface="Times New Roman"/>
              </a:rPr>
              <a:t>项，食用油和汽油互溶，但沸点不同应用蒸馏的方法分离。</a:t>
            </a:r>
            <a:endParaRPr lang="zh-CN" altLang="zh-CN" sz="1050" kern="100" dirty="0">
              <a:latin typeface="宋体"/>
              <a:cs typeface="Courier New"/>
            </a:endParaRPr>
          </a:p>
          <a:p>
            <a:pPr lvl="0" algn="just">
              <a:lnSpc>
                <a:spcPct val="150000"/>
              </a:lnSpc>
              <a:tabLst>
                <a:tab pos="1890395" algn="l"/>
              </a:tabLst>
            </a:pPr>
            <a:r>
              <a:rPr lang="zh-CN" altLang="zh-CN" sz="2800" b="1" kern="100" dirty="0">
                <a:solidFill>
                  <a:srgbClr val="0000FF"/>
                </a:solidFill>
                <a:latin typeface="Times New Roman"/>
                <a:cs typeface="Times New Roman"/>
              </a:rPr>
              <a:t>答案　</a:t>
            </a:r>
            <a:r>
              <a:rPr lang="en-US" altLang="zh-CN" sz="3600" b="1" kern="100" dirty="0" smtClean="0">
                <a:solidFill>
                  <a:srgbClr val="FF0000"/>
                </a:solidFill>
                <a:latin typeface="Times New Roman"/>
                <a:ea typeface="华文细黑"/>
                <a:cs typeface="Courier New"/>
              </a:rPr>
              <a:t>B</a:t>
            </a:r>
            <a:endParaRPr lang="zh-CN" altLang="zh-CN" sz="1200" b="1" kern="100" dirty="0">
              <a:solidFill>
                <a:srgbClr val="FF0000"/>
              </a:solidFill>
              <a:latin typeface="宋体"/>
              <a:cs typeface="Courier New"/>
            </a:endParaRPr>
          </a:p>
        </p:txBody>
      </p:sp>
      <p:sp>
        <p:nvSpPr>
          <p:cNvPr id="10" name="Rectangle 21">
            <a:hlinkClick r:id="rId2" action="ppaction://hlinksldjump"/>
          </p:cNvPr>
          <p:cNvSpPr>
            <a:spLocks noChangeArrowheads="1"/>
          </p:cNvSpPr>
          <p:nvPr/>
        </p:nvSpPr>
        <p:spPr bwMode="auto">
          <a:xfrm>
            <a:off x="9257887" y="11575"/>
            <a:ext cx="397262" cy="575670"/>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defPPr>
              <a:defRPr lang="zh-CN"/>
            </a:defPPr>
            <a:lvl1pPr marL="0" algn="l" defTabSz="1219140" rtl="0" eaLnBrk="1" latinLnBrk="0" hangingPunct="1">
              <a:defRPr sz="2400" kern="1200">
                <a:solidFill>
                  <a:schemeClr val="tx1"/>
                </a:solidFill>
                <a:latin typeface="+mn-lt"/>
                <a:ea typeface="+mn-ea"/>
                <a:cs typeface="+mn-cs"/>
              </a:defRPr>
            </a:lvl1pPr>
            <a:lvl2pPr marL="609570" algn="l" defTabSz="1219140" rtl="0" eaLnBrk="1" latinLnBrk="0" hangingPunct="1">
              <a:defRPr sz="2400" kern="1200">
                <a:solidFill>
                  <a:schemeClr val="tx1"/>
                </a:solidFill>
                <a:latin typeface="+mn-lt"/>
                <a:ea typeface="+mn-ea"/>
                <a:cs typeface="+mn-cs"/>
              </a:defRPr>
            </a:lvl2pPr>
            <a:lvl3pPr marL="1219140" algn="l" defTabSz="1219140" rtl="0" eaLnBrk="1" latinLnBrk="0" hangingPunct="1">
              <a:defRPr sz="2400" kern="1200">
                <a:solidFill>
                  <a:schemeClr val="tx1"/>
                </a:solidFill>
                <a:latin typeface="+mn-lt"/>
                <a:ea typeface="+mn-ea"/>
                <a:cs typeface="+mn-cs"/>
              </a:defRPr>
            </a:lvl3pPr>
            <a:lvl4pPr marL="1828709" algn="l" defTabSz="1219140" rtl="0" eaLnBrk="1" latinLnBrk="0" hangingPunct="1">
              <a:defRPr sz="2400" kern="1200">
                <a:solidFill>
                  <a:schemeClr val="tx1"/>
                </a:solidFill>
                <a:latin typeface="+mn-lt"/>
                <a:ea typeface="+mn-ea"/>
                <a:cs typeface="+mn-cs"/>
              </a:defRPr>
            </a:lvl4pPr>
            <a:lvl5pPr marL="2438278" algn="l" defTabSz="1219140" rtl="0" eaLnBrk="1" latinLnBrk="0" hangingPunct="1">
              <a:defRPr sz="2400" kern="1200">
                <a:solidFill>
                  <a:schemeClr val="tx1"/>
                </a:solidFill>
                <a:latin typeface="+mn-lt"/>
                <a:ea typeface="+mn-ea"/>
                <a:cs typeface="+mn-cs"/>
              </a:defRPr>
            </a:lvl5pPr>
            <a:lvl6pPr marL="3047848" algn="l" defTabSz="1219140" rtl="0" eaLnBrk="1" latinLnBrk="0" hangingPunct="1">
              <a:defRPr sz="2400" kern="1200">
                <a:solidFill>
                  <a:schemeClr val="tx1"/>
                </a:solidFill>
                <a:latin typeface="+mn-lt"/>
                <a:ea typeface="+mn-ea"/>
                <a:cs typeface="+mn-cs"/>
              </a:defRPr>
            </a:lvl6pPr>
            <a:lvl7pPr marL="3657418" algn="l" defTabSz="1219140" rtl="0" eaLnBrk="1" latinLnBrk="0" hangingPunct="1">
              <a:defRPr sz="2400" kern="1200">
                <a:solidFill>
                  <a:schemeClr val="tx1"/>
                </a:solidFill>
                <a:latin typeface="+mn-lt"/>
                <a:ea typeface="+mn-ea"/>
                <a:cs typeface="+mn-cs"/>
              </a:defRPr>
            </a:lvl7pPr>
            <a:lvl8pPr marL="4266987" algn="l" defTabSz="1219140" rtl="0" eaLnBrk="1" latinLnBrk="0" hangingPunct="1">
              <a:defRPr sz="2400" kern="1200">
                <a:solidFill>
                  <a:schemeClr val="tx1"/>
                </a:solidFill>
                <a:latin typeface="+mn-lt"/>
                <a:ea typeface="+mn-ea"/>
                <a:cs typeface="+mn-cs"/>
              </a:defRPr>
            </a:lvl8pPr>
            <a:lvl9pPr marL="4876557" algn="l" defTabSz="1219140" rtl="0" eaLnBrk="1" latinLnBrk="0" hangingPunct="1">
              <a:defRPr sz="2400" kern="1200">
                <a:solidFill>
                  <a:schemeClr val="tx1"/>
                </a:solidFill>
                <a:latin typeface="+mn-lt"/>
                <a:ea typeface="+mn-ea"/>
                <a:cs typeface="+mn-cs"/>
              </a:defRPr>
            </a:lvl9pP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1" name="Rectangle 21">
            <a:hlinkClick r:id="rId3" action="ppaction://hlinksldjump"/>
          </p:cNvPr>
          <p:cNvSpPr>
            <a:spLocks noChangeArrowheads="1"/>
          </p:cNvSpPr>
          <p:nvPr/>
        </p:nvSpPr>
        <p:spPr bwMode="auto">
          <a:xfrm>
            <a:off x="9760065" y="11575"/>
            <a:ext cx="373120" cy="575670"/>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defPPr>
              <a:defRPr lang="zh-CN"/>
            </a:defPPr>
            <a:lvl1pPr marL="0" algn="l" defTabSz="1219140" rtl="0" eaLnBrk="1" latinLnBrk="0" hangingPunct="1">
              <a:defRPr sz="2400" kern="1200">
                <a:solidFill>
                  <a:schemeClr val="tx1"/>
                </a:solidFill>
                <a:latin typeface="+mn-lt"/>
                <a:ea typeface="+mn-ea"/>
                <a:cs typeface="+mn-cs"/>
              </a:defRPr>
            </a:lvl1pPr>
            <a:lvl2pPr marL="609570" algn="l" defTabSz="1219140" rtl="0" eaLnBrk="1" latinLnBrk="0" hangingPunct="1">
              <a:defRPr sz="2400" kern="1200">
                <a:solidFill>
                  <a:schemeClr val="tx1"/>
                </a:solidFill>
                <a:latin typeface="+mn-lt"/>
                <a:ea typeface="+mn-ea"/>
                <a:cs typeface="+mn-cs"/>
              </a:defRPr>
            </a:lvl2pPr>
            <a:lvl3pPr marL="1219140" algn="l" defTabSz="1219140" rtl="0" eaLnBrk="1" latinLnBrk="0" hangingPunct="1">
              <a:defRPr sz="2400" kern="1200">
                <a:solidFill>
                  <a:schemeClr val="tx1"/>
                </a:solidFill>
                <a:latin typeface="+mn-lt"/>
                <a:ea typeface="+mn-ea"/>
                <a:cs typeface="+mn-cs"/>
              </a:defRPr>
            </a:lvl3pPr>
            <a:lvl4pPr marL="1828709" algn="l" defTabSz="1219140" rtl="0" eaLnBrk="1" latinLnBrk="0" hangingPunct="1">
              <a:defRPr sz="2400" kern="1200">
                <a:solidFill>
                  <a:schemeClr val="tx1"/>
                </a:solidFill>
                <a:latin typeface="+mn-lt"/>
                <a:ea typeface="+mn-ea"/>
                <a:cs typeface="+mn-cs"/>
              </a:defRPr>
            </a:lvl4pPr>
            <a:lvl5pPr marL="2438278" algn="l" defTabSz="1219140" rtl="0" eaLnBrk="1" latinLnBrk="0" hangingPunct="1">
              <a:defRPr sz="2400" kern="1200">
                <a:solidFill>
                  <a:schemeClr val="tx1"/>
                </a:solidFill>
                <a:latin typeface="+mn-lt"/>
                <a:ea typeface="+mn-ea"/>
                <a:cs typeface="+mn-cs"/>
              </a:defRPr>
            </a:lvl5pPr>
            <a:lvl6pPr marL="3047848" algn="l" defTabSz="1219140" rtl="0" eaLnBrk="1" latinLnBrk="0" hangingPunct="1">
              <a:defRPr sz="2400" kern="1200">
                <a:solidFill>
                  <a:schemeClr val="tx1"/>
                </a:solidFill>
                <a:latin typeface="+mn-lt"/>
                <a:ea typeface="+mn-ea"/>
                <a:cs typeface="+mn-cs"/>
              </a:defRPr>
            </a:lvl6pPr>
            <a:lvl7pPr marL="3657418" algn="l" defTabSz="1219140" rtl="0" eaLnBrk="1" latinLnBrk="0" hangingPunct="1">
              <a:defRPr sz="2400" kern="1200">
                <a:solidFill>
                  <a:schemeClr val="tx1"/>
                </a:solidFill>
                <a:latin typeface="+mn-lt"/>
                <a:ea typeface="+mn-ea"/>
                <a:cs typeface="+mn-cs"/>
              </a:defRPr>
            </a:lvl7pPr>
            <a:lvl8pPr marL="4266987" algn="l" defTabSz="1219140" rtl="0" eaLnBrk="1" latinLnBrk="0" hangingPunct="1">
              <a:defRPr sz="2400" kern="1200">
                <a:solidFill>
                  <a:schemeClr val="tx1"/>
                </a:solidFill>
                <a:latin typeface="+mn-lt"/>
                <a:ea typeface="+mn-ea"/>
                <a:cs typeface="+mn-cs"/>
              </a:defRPr>
            </a:lvl8pPr>
            <a:lvl9pPr marL="4876557" algn="l" defTabSz="1219140" rtl="0" eaLnBrk="1" latinLnBrk="0" hangingPunct="1">
              <a:defRPr sz="2400" kern="1200">
                <a:solidFill>
                  <a:schemeClr val="tx1"/>
                </a:solidFill>
                <a:latin typeface="+mn-lt"/>
                <a:ea typeface="+mn-ea"/>
                <a:cs typeface="+mn-cs"/>
              </a:defRPr>
            </a:lvl9pP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2" name="Rectangle 21">
            <a:hlinkClick r:id="rId4" action="ppaction://hlinksldjump"/>
          </p:cNvPr>
          <p:cNvSpPr>
            <a:spLocks noChangeArrowheads="1"/>
          </p:cNvSpPr>
          <p:nvPr/>
        </p:nvSpPr>
        <p:spPr bwMode="auto">
          <a:xfrm>
            <a:off x="10238101" y="11575"/>
            <a:ext cx="348978" cy="575670"/>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defPPr>
              <a:defRPr lang="zh-CN"/>
            </a:defPPr>
            <a:lvl1pPr marL="0" algn="l" defTabSz="1219140" rtl="0" eaLnBrk="1" latinLnBrk="0" hangingPunct="1">
              <a:defRPr sz="2400" kern="1200">
                <a:solidFill>
                  <a:schemeClr val="tx1"/>
                </a:solidFill>
                <a:latin typeface="+mn-lt"/>
                <a:ea typeface="+mn-ea"/>
                <a:cs typeface="+mn-cs"/>
              </a:defRPr>
            </a:lvl1pPr>
            <a:lvl2pPr marL="609570" algn="l" defTabSz="1219140" rtl="0" eaLnBrk="1" latinLnBrk="0" hangingPunct="1">
              <a:defRPr sz="2400" kern="1200">
                <a:solidFill>
                  <a:schemeClr val="tx1"/>
                </a:solidFill>
                <a:latin typeface="+mn-lt"/>
                <a:ea typeface="+mn-ea"/>
                <a:cs typeface="+mn-cs"/>
              </a:defRPr>
            </a:lvl2pPr>
            <a:lvl3pPr marL="1219140" algn="l" defTabSz="1219140" rtl="0" eaLnBrk="1" latinLnBrk="0" hangingPunct="1">
              <a:defRPr sz="2400" kern="1200">
                <a:solidFill>
                  <a:schemeClr val="tx1"/>
                </a:solidFill>
                <a:latin typeface="+mn-lt"/>
                <a:ea typeface="+mn-ea"/>
                <a:cs typeface="+mn-cs"/>
              </a:defRPr>
            </a:lvl3pPr>
            <a:lvl4pPr marL="1828709" algn="l" defTabSz="1219140" rtl="0" eaLnBrk="1" latinLnBrk="0" hangingPunct="1">
              <a:defRPr sz="2400" kern="1200">
                <a:solidFill>
                  <a:schemeClr val="tx1"/>
                </a:solidFill>
                <a:latin typeface="+mn-lt"/>
                <a:ea typeface="+mn-ea"/>
                <a:cs typeface="+mn-cs"/>
              </a:defRPr>
            </a:lvl4pPr>
            <a:lvl5pPr marL="2438278" algn="l" defTabSz="1219140" rtl="0" eaLnBrk="1" latinLnBrk="0" hangingPunct="1">
              <a:defRPr sz="2400" kern="1200">
                <a:solidFill>
                  <a:schemeClr val="tx1"/>
                </a:solidFill>
                <a:latin typeface="+mn-lt"/>
                <a:ea typeface="+mn-ea"/>
                <a:cs typeface="+mn-cs"/>
              </a:defRPr>
            </a:lvl5pPr>
            <a:lvl6pPr marL="3047848" algn="l" defTabSz="1219140" rtl="0" eaLnBrk="1" latinLnBrk="0" hangingPunct="1">
              <a:defRPr sz="2400" kern="1200">
                <a:solidFill>
                  <a:schemeClr val="tx1"/>
                </a:solidFill>
                <a:latin typeface="+mn-lt"/>
                <a:ea typeface="+mn-ea"/>
                <a:cs typeface="+mn-cs"/>
              </a:defRPr>
            </a:lvl6pPr>
            <a:lvl7pPr marL="3657418" algn="l" defTabSz="1219140" rtl="0" eaLnBrk="1" latinLnBrk="0" hangingPunct="1">
              <a:defRPr sz="2400" kern="1200">
                <a:solidFill>
                  <a:schemeClr val="tx1"/>
                </a:solidFill>
                <a:latin typeface="+mn-lt"/>
                <a:ea typeface="+mn-ea"/>
                <a:cs typeface="+mn-cs"/>
              </a:defRPr>
            </a:lvl7pPr>
            <a:lvl8pPr marL="4266987" algn="l" defTabSz="1219140" rtl="0" eaLnBrk="1" latinLnBrk="0" hangingPunct="1">
              <a:defRPr sz="2400" kern="1200">
                <a:solidFill>
                  <a:schemeClr val="tx1"/>
                </a:solidFill>
                <a:latin typeface="+mn-lt"/>
                <a:ea typeface="+mn-ea"/>
                <a:cs typeface="+mn-cs"/>
              </a:defRPr>
            </a:lvl8pPr>
            <a:lvl9pPr marL="4876557" algn="l" defTabSz="1219140" rtl="0" eaLnBrk="1" latinLnBrk="0" hangingPunct="1">
              <a:defRPr sz="2400" kern="1200">
                <a:solidFill>
                  <a:schemeClr val="tx1"/>
                </a:solidFill>
                <a:latin typeface="+mn-lt"/>
                <a:ea typeface="+mn-ea"/>
                <a:cs typeface="+mn-cs"/>
              </a:defRPr>
            </a:lvl9pP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3" name="Rectangle 21">
            <a:hlinkClick r:id="rId5" action="ppaction://hlinksldjump"/>
          </p:cNvPr>
          <p:cNvSpPr>
            <a:spLocks noChangeArrowheads="1"/>
          </p:cNvSpPr>
          <p:nvPr/>
        </p:nvSpPr>
        <p:spPr bwMode="auto">
          <a:xfrm>
            <a:off x="10691995" y="11575"/>
            <a:ext cx="396844" cy="575670"/>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defPPr>
              <a:defRPr lang="zh-CN"/>
            </a:defPPr>
            <a:lvl1pPr marL="0" algn="l" defTabSz="1219140" rtl="0" eaLnBrk="1" latinLnBrk="0" hangingPunct="1">
              <a:defRPr sz="2400" kern="1200">
                <a:solidFill>
                  <a:schemeClr val="tx1"/>
                </a:solidFill>
                <a:latin typeface="+mn-lt"/>
                <a:ea typeface="+mn-ea"/>
                <a:cs typeface="+mn-cs"/>
              </a:defRPr>
            </a:lvl1pPr>
            <a:lvl2pPr marL="609570" algn="l" defTabSz="1219140" rtl="0" eaLnBrk="1" latinLnBrk="0" hangingPunct="1">
              <a:defRPr sz="2400" kern="1200">
                <a:solidFill>
                  <a:schemeClr val="tx1"/>
                </a:solidFill>
                <a:latin typeface="+mn-lt"/>
                <a:ea typeface="+mn-ea"/>
                <a:cs typeface="+mn-cs"/>
              </a:defRPr>
            </a:lvl2pPr>
            <a:lvl3pPr marL="1219140" algn="l" defTabSz="1219140" rtl="0" eaLnBrk="1" latinLnBrk="0" hangingPunct="1">
              <a:defRPr sz="2400" kern="1200">
                <a:solidFill>
                  <a:schemeClr val="tx1"/>
                </a:solidFill>
                <a:latin typeface="+mn-lt"/>
                <a:ea typeface="+mn-ea"/>
                <a:cs typeface="+mn-cs"/>
              </a:defRPr>
            </a:lvl3pPr>
            <a:lvl4pPr marL="1828709" algn="l" defTabSz="1219140" rtl="0" eaLnBrk="1" latinLnBrk="0" hangingPunct="1">
              <a:defRPr sz="2400" kern="1200">
                <a:solidFill>
                  <a:schemeClr val="tx1"/>
                </a:solidFill>
                <a:latin typeface="+mn-lt"/>
                <a:ea typeface="+mn-ea"/>
                <a:cs typeface="+mn-cs"/>
              </a:defRPr>
            </a:lvl4pPr>
            <a:lvl5pPr marL="2438278" algn="l" defTabSz="1219140" rtl="0" eaLnBrk="1" latinLnBrk="0" hangingPunct="1">
              <a:defRPr sz="2400" kern="1200">
                <a:solidFill>
                  <a:schemeClr val="tx1"/>
                </a:solidFill>
                <a:latin typeface="+mn-lt"/>
                <a:ea typeface="+mn-ea"/>
                <a:cs typeface="+mn-cs"/>
              </a:defRPr>
            </a:lvl5pPr>
            <a:lvl6pPr marL="3047848" algn="l" defTabSz="1219140" rtl="0" eaLnBrk="1" latinLnBrk="0" hangingPunct="1">
              <a:defRPr sz="2400" kern="1200">
                <a:solidFill>
                  <a:schemeClr val="tx1"/>
                </a:solidFill>
                <a:latin typeface="+mn-lt"/>
                <a:ea typeface="+mn-ea"/>
                <a:cs typeface="+mn-cs"/>
              </a:defRPr>
            </a:lvl6pPr>
            <a:lvl7pPr marL="3657418" algn="l" defTabSz="1219140" rtl="0" eaLnBrk="1" latinLnBrk="0" hangingPunct="1">
              <a:defRPr sz="2400" kern="1200">
                <a:solidFill>
                  <a:schemeClr val="tx1"/>
                </a:solidFill>
                <a:latin typeface="+mn-lt"/>
                <a:ea typeface="+mn-ea"/>
                <a:cs typeface="+mn-cs"/>
              </a:defRPr>
            </a:lvl7pPr>
            <a:lvl8pPr marL="4266987" algn="l" defTabSz="1219140" rtl="0" eaLnBrk="1" latinLnBrk="0" hangingPunct="1">
              <a:defRPr sz="2400" kern="1200">
                <a:solidFill>
                  <a:schemeClr val="tx1"/>
                </a:solidFill>
                <a:latin typeface="+mn-lt"/>
                <a:ea typeface="+mn-ea"/>
                <a:cs typeface="+mn-cs"/>
              </a:defRPr>
            </a:lvl8pPr>
            <a:lvl9pPr marL="4876557" algn="l" defTabSz="1219140" rtl="0" eaLnBrk="1" latinLnBrk="0" hangingPunct="1">
              <a:defRPr sz="2400" kern="1200">
                <a:solidFill>
                  <a:schemeClr val="tx1"/>
                </a:solidFill>
                <a:latin typeface="+mn-lt"/>
                <a:ea typeface="+mn-ea"/>
                <a:cs typeface="+mn-cs"/>
              </a:defRPr>
            </a:lvl9pP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4" name="Rectangle 21">
            <a:hlinkClick r:id="rId6" action="ppaction://hlinksldjump"/>
          </p:cNvPr>
          <p:cNvSpPr>
            <a:spLocks noChangeArrowheads="1"/>
          </p:cNvSpPr>
          <p:nvPr/>
        </p:nvSpPr>
        <p:spPr bwMode="auto">
          <a:xfrm>
            <a:off x="11160847" y="11378"/>
            <a:ext cx="396844" cy="575670"/>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defPPr>
              <a:defRPr lang="zh-CN"/>
            </a:defPPr>
            <a:lvl1pPr marL="0" algn="l" defTabSz="1219140" rtl="0" eaLnBrk="1" latinLnBrk="0" hangingPunct="1">
              <a:defRPr sz="2400" kern="1200">
                <a:solidFill>
                  <a:schemeClr val="tx1"/>
                </a:solidFill>
                <a:latin typeface="+mn-lt"/>
                <a:ea typeface="+mn-ea"/>
                <a:cs typeface="+mn-cs"/>
              </a:defRPr>
            </a:lvl1pPr>
            <a:lvl2pPr marL="609570" algn="l" defTabSz="1219140" rtl="0" eaLnBrk="1" latinLnBrk="0" hangingPunct="1">
              <a:defRPr sz="2400" kern="1200">
                <a:solidFill>
                  <a:schemeClr val="tx1"/>
                </a:solidFill>
                <a:latin typeface="+mn-lt"/>
                <a:ea typeface="+mn-ea"/>
                <a:cs typeface="+mn-cs"/>
              </a:defRPr>
            </a:lvl2pPr>
            <a:lvl3pPr marL="1219140" algn="l" defTabSz="1219140" rtl="0" eaLnBrk="1" latinLnBrk="0" hangingPunct="1">
              <a:defRPr sz="2400" kern="1200">
                <a:solidFill>
                  <a:schemeClr val="tx1"/>
                </a:solidFill>
                <a:latin typeface="+mn-lt"/>
                <a:ea typeface="+mn-ea"/>
                <a:cs typeface="+mn-cs"/>
              </a:defRPr>
            </a:lvl3pPr>
            <a:lvl4pPr marL="1828709" algn="l" defTabSz="1219140" rtl="0" eaLnBrk="1" latinLnBrk="0" hangingPunct="1">
              <a:defRPr sz="2400" kern="1200">
                <a:solidFill>
                  <a:schemeClr val="tx1"/>
                </a:solidFill>
                <a:latin typeface="+mn-lt"/>
                <a:ea typeface="+mn-ea"/>
                <a:cs typeface="+mn-cs"/>
              </a:defRPr>
            </a:lvl4pPr>
            <a:lvl5pPr marL="2438278" algn="l" defTabSz="1219140" rtl="0" eaLnBrk="1" latinLnBrk="0" hangingPunct="1">
              <a:defRPr sz="2400" kern="1200">
                <a:solidFill>
                  <a:schemeClr val="tx1"/>
                </a:solidFill>
                <a:latin typeface="+mn-lt"/>
                <a:ea typeface="+mn-ea"/>
                <a:cs typeface="+mn-cs"/>
              </a:defRPr>
            </a:lvl5pPr>
            <a:lvl6pPr marL="3047848" algn="l" defTabSz="1219140" rtl="0" eaLnBrk="1" latinLnBrk="0" hangingPunct="1">
              <a:defRPr sz="2400" kern="1200">
                <a:solidFill>
                  <a:schemeClr val="tx1"/>
                </a:solidFill>
                <a:latin typeface="+mn-lt"/>
                <a:ea typeface="+mn-ea"/>
                <a:cs typeface="+mn-cs"/>
              </a:defRPr>
            </a:lvl6pPr>
            <a:lvl7pPr marL="3657418" algn="l" defTabSz="1219140" rtl="0" eaLnBrk="1" latinLnBrk="0" hangingPunct="1">
              <a:defRPr sz="2400" kern="1200">
                <a:solidFill>
                  <a:schemeClr val="tx1"/>
                </a:solidFill>
                <a:latin typeface="+mn-lt"/>
                <a:ea typeface="+mn-ea"/>
                <a:cs typeface="+mn-cs"/>
              </a:defRPr>
            </a:lvl7pPr>
            <a:lvl8pPr marL="4266987" algn="l" defTabSz="1219140" rtl="0" eaLnBrk="1" latinLnBrk="0" hangingPunct="1">
              <a:defRPr sz="2400" kern="1200">
                <a:solidFill>
                  <a:schemeClr val="tx1"/>
                </a:solidFill>
                <a:latin typeface="+mn-lt"/>
                <a:ea typeface="+mn-ea"/>
                <a:cs typeface="+mn-cs"/>
              </a:defRPr>
            </a:lvl8pPr>
            <a:lvl9pPr marL="4876557" algn="l" defTabSz="1219140" rtl="0" eaLnBrk="1" latinLnBrk="0" hangingPunct="1">
              <a:defRPr sz="2400" kern="1200">
                <a:solidFill>
                  <a:schemeClr val="tx1"/>
                </a:solidFill>
                <a:latin typeface="+mn-lt"/>
                <a:ea typeface="+mn-ea"/>
                <a:cs typeface="+mn-cs"/>
              </a:defRPr>
            </a:lvl9pP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5</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7" name="Rectangle 21">
            <a:hlinkClick r:id="rId7" action="ppaction://hlinksldjump"/>
          </p:cNvPr>
          <p:cNvSpPr>
            <a:spLocks noChangeArrowheads="1"/>
          </p:cNvSpPr>
          <p:nvPr/>
        </p:nvSpPr>
        <p:spPr bwMode="auto">
          <a:xfrm>
            <a:off x="11664903" y="11378"/>
            <a:ext cx="396844" cy="575670"/>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defPPr>
              <a:defRPr lang="zh-CN"/>
            </a:defPPr>
            <a:lvl1pPr marL="0" algn="l" defTabSz="1219140" rtl="0" eaLnBrk="1" latinLnBrk="0" hangingPunct="1">
              <a:defRPr sz="2400" kern="1200">
                <a:solidFill>
                  <a:schemeClr val="tx1"/>
                </a:solidFill>
                <a:latin typeface="+mn-lt"/>
                <a:ea typeface="+mn-ea"/>
                <a:cs typeface="+mn-cs"/>
              </a:defRPr>
            </a:lvl1pPr>
            <a:lvl2pPr marL="609570" algn="l" defTabSz="1219140" rtl="0" eaLnBrk="1" latinLnBrk="0" hangingPunct="1">
              <a:defRPr sz="2400" kern="1200">
                <a:solidFill>
                  <a:schemeClr val="tx1"/>
                </a:solidFill>
                <a:latin typeface="+mn-lt"/>
                <a:ea typeface="+mn-ea"/>
                <a:cs typeface="+mn-cs"/>
              </a:defRPr>
            </a:lvl2pPr>
            <a:lvl3pPr marL="1219140" algn="l" defTabSz="1219140" rtl="0" eaLnBrk="1" latinLnBrk="0" hangingPunct="1">
              <a:defRPr sz="2400" kern="1200">
                <a:solidFill>
                  <a:schemeClr val="tx1"/>
                </a:solidFill>
                <a:latin typeface="+mn-lt"/>
                <a:ea typeface="+mn-ea"/>
                <a:cs typeface="+mn-cs"/>
              </a:defRPr>
            </a:lvl3pPr>
            <a:lvl4pPr marL="1828709" algn="l" defTabSz="1219140" rtl="0" eaLnBrk="1" latinLnBrk="0" hangingPunct="1">
              <a:defRPr sz="2400" kern="1200">
                <a:solidFill>
                  <a:schemeClr val="tx1"/>
                </a:solidFill>
                <a:latin typeface="+mn-lt"/>
                <a:ea typeface="+mn-ea"/>
                <a:cs typeface="+mn-cs"/>
              </a:defRPr>
            </a:lvl4pPr>
            <a:lvl5pPr marL="2438278" algn="l" defTabSz="1219140" rtl="0" eaLnBrk="1" latinLnBrk="0" hangingPunct="1">
              <a:defRPr sz="2400" kern="1200">
                <a:solidFill>
                  <a:schemeClr val="tx1"/>
                </a:solidFill>
                <a:latin typeface="+mn-lt"/>
                <a:ea typeface="+mn-ea"/>
                <a:cs typeface="+mn-cs"/>
              </a:defRPr>
            </a:lvl5pPr>
            <a:lvl6pPr marL="3047848" algn="l" defTabSz="1219140" rtl="0" eaLnBrk="1" latinLnBrk="0" hangingPunct="1">
              <a:defRPr sz="2400" kern="1200">
                <a:solidFill>
                  <a:schemeClr val="tx1"/>
                </a:solidFill>
                <a:latin typeface="+mn-lt"/>
                <a:ea typeface="+mn-ea"/>
                <a:cs typeface="+mn-cs"/>
              </a:defRPr>
            </a:lvl6pPr>
            <a:lvl7pPr marL="3657418" algn="l" defTabSz="1219140" rtl="0" eaLnBrk="1" latinLnBrk="0" hangingPunct="1">
              <a:defRPr sz="2400" kern="1200">
                <a:solidFill>
                  <a:schemeClr val="tx1"/>
                </a:solidFill>
                <a:latin typeface="+mn-lt"/>
                <a:ea typeface="+mn-ea"/>
                <a:cs typeface="+mn-cs"/>
              </a:defRPr>
            </a:lvl7pPr>
            <a:lvl8pPr marL="4266987" algn="l" defTabSz="1219140" rtl="0" eaLnBrk="1" latinLnBrk="0" hangingPunct="1">
              <a:defRPr sz="2400" kern="1200">
                <a:solidFill>
                  <a:schemeClr val="tx1"/>
                </a:solidFill>
                <a:latin typeface="+mn-lt"/>
                <a:ea typeface="+mn-ea"/>
                <a:cs typeface="+mn-cs"/>
              </a:defRPr>
            </a:lvl8pPr>
            <a:lvl9pPr marL="4876557" algn="l" defTabSz="1219140" rtl="0" eaLnBrk="1" latinLnBrk="0" hangingPunct="1">
              <a:defRPr sz="2400" kern="1200">
                <a:solidFill>
                  <a:schemeClr val="tx1"/>
                </a:solidFill>
                <a:latin typeface="+mn-lt"/>
                <a:ea typeface="+mn-ea"/>
                <a:cs typeface="+mn-cs"/>
              </a:defRPr>
            </a:lvl9pP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6</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Tree>
    <p:extLst>
      <p:ext uri="{BB962C8B-B14F-4D97-AF65-F5344CB8AC3E}">
        <p14:creationId xmlns:p14="http://schemas.microsoft.com/office/powerpoint/2010/main" val="29727451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blinds(horizontal)">
                                      <p:cBhvr>
                                        <p:cTn id="7" dur="750"/>
                                        <p:tgtEl>
                                          <p:spTgt spid="4">
                                            <p:txEl>
                                              <p:pRg st="0" end="0"/>
                                            </p:txEl>
                                          </p:spTgt>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Effect transition="in" filter="blinds(horizontal)">
                                      <p:cBhvr>
                                        <p:cTn id="11" dur="750"/>
                                        <p:tgtEl>
                                          <p:spTgt spid="4">
                                            <p:txEl>
                                              <p:pRg st="1" end="1"/>
                                            </p:txEl>
                                          </p:spTgt>
                                        </p:tgtEl>
                                      </p:cBhvr>
                                    </p:animEffect>
                                  </p:childTnLst>
                                </p:cTn>
                              </p:par>
                            </p:childTnLst>
                          </p:cTn>
                        </p:par>
                        <p:par>
                          <p:cTn id="12" fill="hold">
                            <p:stCondLst>
                              <p:cond delay="1500"/>
                            </p:stCondLst>
                            <p:childTnLst>
                              <p:par>
                                <p:cTn id="13" presetID="3" presetClass="entr" presetSubtype="10" fill="hold" nodeType="after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blinds(horizontal)">
                                      <p:cBhvr>
                                        <p:cTn id="15" dur="750"/>
                                        <p:tgtEl>
                                          <p:spTgt spid="4">
                                            <p:txEl>
                                              <p:pRg st="2" end="2"/>
                                            </p:txEl>
                                          </p:spTgt>
                                        </p:tgtEl>
                                      </p:cBhvr>
                                    </p:animEffect>
                                  </p:childTnLst>
                                </p:cTn>
                              </p:par>
                            </p:childTnLst>
                          </p:cTn>
                        </p:par>
                        <p:par>
                          <p:cTn id="16" fill="hold">
                            <p:stCondLst>
                              <p:cond delay="2250"/>
                            </p:stCondLst>
                            <p:childTnLst>
                              <p:par>
                                <p:cTn id="17" presetID="3" presetClass="entr" presetSubtype="10" fill="hold" nodeType="after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animEffect transition="in" filter="blinds(horizontal)">
                                      <p:cBhvr>
                                        <p:cTn id="19" dur="750"/>
                                        <p:tgtEl>
                                          <p:spTgt spid="4">
                                            <p:txEl>
                                              <p:pRg st="3" end="3"/>
                                            </p:txEl>
                                          </p:spTgt>
                                        </p:tgtEl>
                                      </p:cBhvr>
                                    </p:animEffect>
                                  </p:childTnLst>
                                </p:cTn>
                              </p:par>
                            </p:childTnLst>
                          </p:cTn>
                        </p:par>
                        <p:par>
                          <p:cTn id="20" fill="hold">
                            <p:stCondLst>
                              <p:cond delay="3000"/>
                            </p:stCondLst>
                            <p:childTnLst>
                              <p:par>
                                <p:cTn id="21" presetID="3" presetClass="entr" presetSubtype="10" fill="hold" nodeType="after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animEffect transition="in" filter="blinds(horizontal)">
                                      <p:cBhvr>
                                        <p:cTn id="23" dur="75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51670" y="693490"/>
            <a:ext cx="11388152" cy="5664347"/>
          </a:xfrm>
          <a:prstGeom prst="rect">
            <a:avLst/>
          </a:prstGeom>
        </p:spPr>
        <p:txBody>
          <a:bodyPr wrap="square" lIns="121898" tIns="60948" rIns="121898" bIns="60948">
            <a:spAutoFit/>
          </a:bodyPr>
          <a:lstStyle/>
          <a:p>
            <a:pPr algn="just">
              <a:lnSpc>
                <a:spcPct val="130000"/>
              </a:lnSpc>
              <a:spcAft>
                <a:spcPts val="0"/>
              </a:spcAft>
              <a:tabLst>
                <a:tab pos="1890395" algn="l"/>
              </a:tabLs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对下列各组物质：</a:t>
            </a:r>
            <a:r>
              <a:rPr lang="en-US" altLang="zh-CN" sz="2800" kern="100" dirty="0">
                <a:latin typeface="宋体"/>
                <a:ea typeface="华文细黑"/>
                <a:cs typeface="Times New Roman"/>
              </a:rPr>
              <a:t>①</a:t>
            </a:r>
            <a:r>
              <a:rPr lang="en-US" altLang="zh-CN" sz="2800" kern="100" dirty="0">
                <a:latin typeface="Times New Roman"/>
                <a:ea typeface="华文细黑"/>
                <a:cs typeface="Courier New"/>
              </a:rPr>
              <a:t>NaNO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和</a:t>
            </a:r>
            <a:r>
              <a:rPr lang="en-US" altLang="zh-CN" sz="2800" kern="100" dirty="0" err="1">
                <a:latin typeface="Times New Roman"/>
                <a:ea typeface="华文细黑"/>
                <a:cs typeface="Courier New"/>
              </a:rPr>
              <a:t>NaCl</a:t>
            </a:r>
            <a:r>
              <a:rPr lang="zh-CN" altLang="zh-CN" sz="2800" kern="100" dirty="0">
                <a:latin typeface="Times New Roman"/>
                <a:ea typeface="华文细黑"/>
                <a:cs typeface="Times New Roman"/>
              </a:rPr>
              <a:t>；</a:t>
            </a:r>
            <a:r>
              <a:rPr lang="en-US" altLang="zh-CN" sz="2800" kern="100" dirty="0">
                <a:latin typeface="宋体"/>
                <a:ea typeface="华文细黑"/>
                <a:cs typeface="Times New Roman"/>
              </a:rPr>
              <a:t>②</a:t>
            </a:r>
            <a:r>
              <a:rPr lang="en-US" altLang="zh-CN" sz="2800" kern="100" dirty="0">
                <a:latin typeface="Times New Roman"/>
                <a:ea typeface="华文细黑"/>
                <a:cs typeface="Courier New"/>
              </a:rPr>
              <a:t>CaCl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和</a:t>
            </a:r>
            <a:r>
              <a:rPr lang="en-US" altLang="zh-CN" sz="2800" kern="100" dirty="0">
                <a:latin typeface="Times New Roman"/>
                <a:ea typeface="华文细黑"/>
                <a:cs typeface="Courier New"/>
              </a:rPr>
              <a:t>CaCO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a:t>
            </a:r>
            <a:r>
              <a:rPr lang="en-US" altLang="zh-CN" sz="2800" kern="100" dirty="0">
                <a:latin typeface="宋体"/>
                <a:ea typeface="华文细黑"/>
                <a:cs typeface="Times New Roman"/>
              </a:rPr>
              <a:t>③</a:t>
            </a:r>
            <a:r>
              <a:rPr lang="en-US" altLang="zh-CN" sz="2800" kern="100" dirty="0">
                <a:latin typeface="Times New Roman"/>
                <a:ea typeface="华文细黑"/>
                <a:cs typeface="Courier New"/>
              </a:rPr>
              <a:t>MnO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和</a:t>
            </a:r>
            <a:r>
              <a:rPr lang="en-US" altLang="zh-CN" sz="2800" kern="100" dirty="0" err="1">
                <a:latin typeface="Times New Roman"/>
                <a:ea typeface="华文细黑"/>
                <a:cs typeface="Courier New"/>
              </a:rPr>
              <a:t>KCl</a:t>
            </a:r>
            <a:r>
              <a:rPr lang="zh-CN" altLang="zh-CN" sz="2800" kern="100" dirty="0">
                <a:latin typeface="Times New Roman"/>
                <a:ea typeface="华文细黑"/>
                <a:cs typeface="Times New Roman"/>
              </a:rPr>
              <a:t>；</a:t>
            </a:r>
            <a:r>
              <a:rPr lang="en-US" altLang="zh-CN" sz="2800" kern="100" dirty="0">
                <a:latin typeface="宋体"/>
                <a:ea typeface="华文细黑"/>
                <a:cs typeface="Times New Roman"/>
              </a:rPr>
              <a:t>④</a:t>
            </a:r>
            <a:r>
              <a:rPr lang="en-US" altLang="zh-CN" sz="2800" kern="100" dirty="0">
                <a:latin typeface="Times New Roman"/>
                <a:ea typeface="华文细黑"/>
                <a:cs typeface="Courier New"/>
              </a:rPr>
              <a:t>BaSO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和</a:t>
            </a:r>
            <a:r>
              <a:rPr lang="en-US" altLang="zh-CN" sz="2800" kern="100" dirty="0" err="1">
                <a:latin typeface="Times New Roman"/>
                <a:ea typeface="华文细黑"/>
                <a:cs typeface="Courier New"/>
              </a:rPr>
              <a:t>AgCl</a:t>
            </a:r>
            <a:r>
              <a:rPr lang="zh-CN" altLang="zh-CN" sz="2800" kern="100" dirty="0">
                <a:latin typeface="Times New Roman"/>
                <a:ea typeface="华文细黑"/>
                <a:cs typeface="Times New Roman"/>
              </a:rPr>
              <a:t>，可按照溶解、过滤、蒸发的实验操作顺序，将他们相互分离的是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ct val="130000"/>
              </a:lnSpc>
              <a:spcAft>
                <a:spcPts val="0"/>
              </a:spcAft>
              <a:tabLst>
                <a:tab pos="1890395" algn="l"/>
              </a:tabLs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只有</a:t>
            </a:r>
            <a:r>
              <a:rPr lang="en-US" altLang="zh-CN" sz="2800" kern="100" dirty="0">
                <a:latin typeface="宋体"/>
                <a:ea typeface="华文细黑"/>
                <a:cs typeface="Times New Roman"/>
              </a:rPr>
              <a:t>①</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B</a:t>
            </a:r>
            <a:r>
              <a:rPr lang="en-US" altLang="zh-CN" sz="2800" kern="100" dirty="0">
                <a:latin typeface="Times New Roman"/>
                <a:ea typeface="华文细黑"/>
                <a:cs typeface="Courier New"/>
              </a:rPr>
              <a:t>.</a:t>
            </a:r>
            <a:r>
              <a:rPr lang="en-US" altLang="zh-CN" sz="2800" kern="100" dirty="0">
                <a:latin typeface="宋体"/>
                <a:ea typeface="华文细黑"/>
                <a:cs typeface="Times New Roman"/>
              </a:rPr>
              <a:t>③④</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C</a:t>
            </a:r>
            <a:r>
              <a:rPr lang="en-US" altLang="zh-CN" sz="2800" kern="100" dirty="0">
                <a:latin typeface="Times New Roman"/>
                <a:ea typeface="华文细黑"/>
                <a:cs typeface="Courier New"/>
              </a:rPr>
              <a:t>.</a:t>
            </a:r>
            <a:r>
              <a:rPr lang="en-US" altLang="zh-CN" sz="2800" kern="100" dirty="0">
                <a:latin typeface="宋体"/>
                <a:ea typeface="华文细黑"/>
                <a:cs typeface="Times New Roman"/>
              </a:rPr>
              <a:t>②③</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D</a:t>
            </a:r>
            <a:r>
              <a:rPr lang="en-US" altLang="zh-CN" sz="2800" kern="100" dirty="0">
                <a:latin typeface="Times New Roman"/>
                <a:ea typeface="华文细黑"/>
                <a:cs typeface="Courier New"/>
              </a:rPr>
              <a:t>.</a:t>
            </a:r>
            <a:r>
              <a:rPr lang="en-US" altLang="zh-CN" sz="2800" kern="100" dirty="0">
                <a:latin typeface="宋体"/>
                <a:ea typeface="华文细黑"/>
                <a:cs typeface="Times New Roman"/>
              </a:rPr>
              <a:t>②④</a:t>
            </a:r>
            <a:endParaRPr lang="zh-CN" altLang="zh-CN" sz="2800" kern="100" dirty="0">
              <a:latin typeface="宋体"/>
              <a:cs typeface="Courier New"/>
            </a:endParaRPr>
          </a:p>
          <a:p>
            <a:pPr algn="just">
              <a:lnSpc>
                <a:spcPct val="130000"/>
              </a:lnSpc>
              <a:spcAft>
                <a:spcPts val="0"/>
              </a:spcAft>
              <a:tabLst>
                <a:tab pos="1890395" algn="l"/>
              </a:tabLst>
            </a:pPr>
            <a:r>
              <a:rPr lang="zh-CN" altLang="zh-CN" sz="2800" b="1" kern="100" dirty="0" smtClean="0">
                <a:solidFill>
                  <a:srgbClr val="0000FF"/>
                </a:solidFill>
                <a:latin typeface="Times New Roman"/>
                <a:cs typeface="Times New Roman"/>
              </a:rPr>
              <a:t>解析</a:t>
            </a:r>
            <a:r>
              <a:rPr lang="zh-CN" altLang="zh-CN" sz="2800" b="1" kern="100" dirty="0">
                <a:solidFill>
                  <a:srgbClr val="0000FF"/>
                </a:solidFill>
                <a:latin typeface="Times New Roman"/>
                <a:cs typeface="Times New Roman"/>
              </a:rPr>
              <a:t>　</a:t>
            </a:r>
            <a:r>
              <a:rPr lang="zh-CN" altLang="zh-CN" sz="2800" kern="100" dirty="0">
                <a:latin typeface="Times New Roman"/>
                <a:ea typeface="华文细黑"/>
                <a:cs typeface="Times New Roman"/>
              </a:rPr>
              <a:t>要将两种固体按溶解、过滤、蒸发的实验操作顺序分离，必需的条件是其中一种固体难溶于水，另一种固体易溶于水。对于所给出的物质组：</a:t>
            </a: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两者都易溶</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30000"/>
              </a:lnSpc>
              <a:spcAft>
                <a:spcPts val="0"/>
              </a:spcAft>
              <a:tabLst>
                <a:tab pos="1890395" algn="l"/>
              </a:tabLst>
            </a:pPr>
            <a:r>
              <a:rPr lang="en-US" altLang="zh-CN" sz="2800" kern="100" dirty="0" smtClean="0">
                <a:latin typeface="宋体"/>
                <a:ea typeface="华文细黑"/>
                <a:cs typeface="Times New Roman"/>
              </a:rPr>
              <a:t>④</a:t>
            </a:r>
            <a:r>
              <a:rPr lang="zh-CN" altLang="zh-CN" sz="2800" kern="100" dirty="0">
                <a:latin typeface="Times New Roman"/>
                <a:ea typeface="华文细黑"/>
                <a:cs typeface="Times New Roman"/>
              </a:rPr>
              <a:t>两者都难溶，均不能用指定的方法分离</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30000"/>
              </a:lnSpc>
              <a:spcAft>
                <a:spcPts val="0"/>
              </a:spcAft>
              <a:tabLst>
                <a:tab pos="1890395" algn="l"/>
              </a:tabLst>
            </a:pPr>
            <a:r>
              <a:rPr lang="en-US" altLang="zh-CN" sz="2800" kern="100" dirty="0" smtClean="0">
                <a:latin typeface="宋体"/>
                <a:ea typeface="华文细黑"/>
                <a:cs typeface="Times New Roman"/>
              </a:rPr>
              <a:t>②</a:t>
            </a:r>
            <a:r>
              <a:rPr lang="en-US" altLang="zh-CN" sz="2800" kern="100" dirty="0">
                <a:latin typeface="Times New Roman"/>
                <a:ea typeface="华文细黑"/>
                <a:cs typeface="Courier New"/>
              </a:rPr>
              <a:t>CaCl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易溶，</a:t>
            </a:r>
            <a:r>
              <a:rPr lang="en-US" altLang="zh-CN" sz="2800" kern="100" dirty="0">
                <a:latin typeface="Times New Roman"/>
                <a:ea typeface="华文细黑"/>
                <a:cs typeface="Courier New"/>
              </a:rPr>
              <a:t>CaCO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难溶</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30000"/>
              </a:lnSpc>
              <a:spcAft>
                <a:spcPts val="0"/>
              </a:spcAft>
              <a:tabLst>
                <a:tab pos="1890395" algn="l"/>
              </a:tabLst>
            </a:pPr>
            <a:r>
              <a:rPr lang="en-US" altLang="zh-CN" sz="2800" kern="100" dirty="0" smtClean="0">
                <a:latin typeface="宋体"/>
                <a:ea typeface="华文细黑"/>
                <a:cs typeface="Times New Roman"/>
              </a:rPr>
              <a:t>③</a:t>
            </a:r>
            <a:r>
              <a:rPr lang="en-US" altLang="zh-CN" sz="2800" kern="100" dirty="0">
                <a:latin typeface="Times New Roman"/>
                <a:ea typeface="华文细黑"/>
                <a:cs typeface="Courier New"/>
              </a:rPr>
              <a:t>MnO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难溶，</a:t>
            </a:r>
            <a:r>
              <a:rPr lang="en-US" altLang="zh-CN" sz="2800" kern="100" dirty="0" err="1">
                <a:latin typeface="Times New Roman"/>
                <a:ea typeface="华文细黑"/>
                <a:cs typeface="Courier New"/>
              </a:rPr>
              <a:t>KCl</a:t>
            </a:r>
            <a:r>
              <a:rPr lang="zh-CN" altLang="zh-CN" sz="2800" kern="100" dirty="0">
                <a:latin typeface="Times New Roman"/>
                <a:ea typeface="华文细黑"/>
                <a:cs typeface="Times New Roman"/>
              </a:rPr>
              <a:t>易溶，可用指定的方法分离</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p:txBody>
      </p:sp>
      <p:sp>
        <p:nvSpPr>
          <p:cNvPr id="2" name="矩形 1"/>
          <p:cNvSpPr/>
          <p:nvPr/>
        </p:nvSpPr>
        <p:spPr>
          <a:xfrm>
            <a:off x="2355190" y="1669938"/>
            <a:ext cx="518091" cy="823752"/>
          </a:xfrm>
          <a:prstGeom prst="rect">
            <a:avLst/>
          </a:prstGeom>
        </p:spPr>
        <p:txBody>
          <a:bodyPr wrap="none">
            <a:spAutoFit/>
          </a:bodyPr>
          <a:lstStyle/>
          <a:p>
            <a:pPr algn="just">
              <a:lnSpc>
                <a:spcPct val="150000"/>
              </a:lnSpc>
              <a:spcAft>
                <a:spcPts val="0"/>
              </a:spcAft>
              <a:tabLst>
                <a:tab pos="1890395" algn="l"/>
              </a:tabLst>
            </a:pPr>
            <a:r>
              <a:rPr lang="en-US" altLang="zh-CN" sz="3600" b="1" kern="100" dirty="0" smtClean="0">
                <a:solidFill>
                  <a:srgbClr val="FF0000"/>
                </a:solidFill>
                <a:latin typeface="Times New Roman"/>
                <a:ea typeface="华文细黑"/>
                <a:cs typeface="Courier New"/>
              </a:rPr>
              <a:t>C</a:t>
            </a:r>
            <a:endParaRPr lang="zh-CN" altLang="zh-CN" sz="3600" b="1" kern="100" dirty="0">
              <a:solidFill>
                <a:srgbClr val="FF0000"/>
              </a:solidFill>
              <a:latin typeface="Times New Roman"/>
              <a:ea typeface="华文细黑"/>
              <a:cs typeface="Courier New"/>
            </a:endParaRPr>
          </a:p>
        </p:txBody>
      </p:sp>
      <p:sp>
        <p:nvSpPr>
          <p:cNvPr id="13" name="Rectangle 21">
            <a:hlinkClick r:id="rId2" action="ppaction://hlinksldjump"/>
          </p:cNvPr>
          <p:cNvSpPr>
            <a:spLocks noChangeArrowheads="1"/>
          </p:cNvSpPr>
          <p:nvPr/>
        </p:nvSpPr>
        <p:spPr bwMode="auto">
          <a:xfrm>
            <a:off x="9257887" y="11575"/>
            <a:ext cx="397262" cy="575670"/>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defPPr>
              <a:defRPr lang="zh-CN"/>
            </a:defPPr>
            <a:lvl1pPr marL="0" algn="l" defTabSz="1219140" rtl="0" eaLnBrk="1" latinLnBrk="0" hangingPunct="1">
              <a:defRPr sz="2400" kern="1200">
                <a:solidFill>
                  <a:schemeClr val="tx1"/>
                </a:solidFill>
                <a:latin typeface="+mn-lt"/>
                <a:ea typeface="+mn-ea"/>
                <a:cs typeface="+mn-cs"/>
              </a:defRPr>
            </a:lvl1pPr>
            <a:lvl2pPr marL="609570" algn="l" defTabSz="1219140" rtl="0" eaLnBrk="1" latinLnBrk="0" hangingPunct="1">
              <a:defRPr sz="2400" kern="1200">
                <a:solidFill>
                  <a:schemeClr val="tx1"/>
                </a:solidFill>
                <a:latin typeface="+mn-lt"/>
                <a:ea typeface="+mn-ea"/>
                <a:cs typeface="+mn-cs"/>
              </a:defRPr>
            </a:lvl2pPr>
            <a:lvl3pPr marL="1219140" algn="l" defTabSz="1219140" rtl="0" eaLnBrk="1" latinLnBrk="0" hangingPunct="1">
              <a:defRPr sz="2400" kern="1200">
                <a:solidFill>
                  <a:schemeClr val="tx1"/>
                </a:solidFill>
                <a:latin typeface="+mn-lt"/>
                <a:ea typeface="+mn-ea"/>
                <a:cs typeface="+mn-cs"/>
              </a:defRPr>
            </a:lvl3pPr>
            <a:lvl4pPr marL="1828709" algn="l" defTabSz="1219140" rtl="0" eaLnBrk="1" latinLnBrk="0" hangingPunct="1">
              <a:defRPr sz="2400" kern="1200">
                <a:solidFill>
                  <a:schemeClr val="tx1"/>
                </a:solidFill>
                <a:latin typeface="+mn-lt"/>
                <a:ea typeface="+mn-ea"/>
                <a:cs typeface="+mn-cs"/>
              </a:defRPr>
            </a:lvl4pPr>
            <a:lvl5pPr marL="2438278" algn="l" defTabSz="1219140" rtl="0" eaLnBrk="1" latinLnBrk="0" hangingPunct="1">
              <a:defRPr sz="2400" kern="1200">
                <a:solidFill>
                  <a:schemeClr val="tx1"/>
                </a:solidFill>
                <a:latin typeface="+mn-lt"/>
                <a:ea typeface="+mn-ea"/>
                <a:cs typeface="+mn-cs"/>
              </a:defRPr>
            </a:lvl5pPr>
            <a:lvl6pPr marL="3047848" algn="l" defTabSz="1219140" rtl="0" eaLnBrk="1" latinLnBrk="0" hangingPunct="1">
              <a:defRPr sz="2400" kern="1200">
                <a:solidFill>
                  <a:schemeClr val="tx1"/>
                </a:solidFill>
                <a:latin typeface="+mn-lt"/>
                <a:ea typeface="+mn-ea"/>
                <a:cs typeface="+mn-cs"/>
              </a:defRPr>
            </a:lvl6pPr>
            <a:lvl7pPr marL="3657418" algn="l" defTabSz="1219140" rtl="0" eaLnBrk="1" latinLnBrk="0" hangingPunct="1">
              <a:defRPr sz="2400" kern="1200">
                <a:solidFill>
                  <a:schemeClr val="tx1"/>
                </a:solidFill>
                <a:latin typeface="+mn-lt"/>
                <a:ea typeface="+mn-ea"/>
                <a:cs typeface="+mn-cs"/>
              </a:defRPr>
            </a:lvl7pPr>
            <a:lvl8pPr marL="4266987" algn="l" defTabSz="1219140" rtl="0" eaLnBrk="1" latinLnBrk="0" hangingPunct="1">
              <a:defRPr sz="2400" kern="1200">
                <a:solidFill>
                  <a:schemeClr val="tx1"/>
                </a:solidFill>
                <a:latin typeface="+mn-lt"/>
                <a:ea typeface="+mn-ea"/>
                <a:cs typeface="+mn-cs"/>
              </a:defRPr>
            </a:lvl8pPr>
            <a:lvl9pPr marL="4876557" algn="l" defTabSz="1219140" rtl="0" eaLnBrk="1" latinLnBrk="0" hangingPunct="1">
              <a:defRPr sz="2400" kern="1200">
                <a:solidFill>
                  <a:schemeClr val="tx1"/>
                </a:solidFill>
                <a:latin typeface="+mn-lt"/>
                <a:ea typeface="+mn-ea"/>
                <a:cs typeface="+mn-cs"/>
              </a:defRPr>
            </a:lvl9pP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4" name="Rectangle 21">
            <a:hlinkClick r:id="rId3" action="ppaction://hlinksldjump"/>
          </p:cNvPr>
          <p:cNvSpPr>
            <a:spLocks noChangeArrowheads="1"/>
          </p:cNvSpPr>
          <p:nvPr/>
        </p:nvSpPr>
        <p:spPr bwMode="auto">
          <a:xfrm>
            <a:off x="9760065" y="11575"/>
            <a:ext cx="373120" cy="575670"/>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defPPr>
              <a:defRPr lang="zh-CN"/>
            </a:defPPr>
            <a:lvl1pPr marL="0" algn="l" defTabSz="1219140" rtl="0" eaLnBrk="1" latinLnBrk="0" hangingPunct="1">
              <a:defRPr sz="2400" kern="1200">
                <a:solidFill>
                  <a:schemeClr val="tx1"/>
                </a:solidFill>
                <a:latin typeface="+mn-lt"/>
                <a:ea typeface="+mn-ea"/>
                <a:cs typeface="+mn-cs"/>
              </a:defRPr>
            </a:lvl1pPr>
            <a:lvl2pPr marL="609570" algn="l" defTabSz="1219140" rtl="0" eaLnBrk="1" latinLnBrk="0" hangingPunct="1">
              <a:defRPr sz="2400" kern="1200">
                <a:solidFill>
                  <a:schemeClr val="tx1"/>
                </a:solidFill>
                <a:latin typeface="+mn-lt"/>
                <a:ea typeface="+mn-ea"/>
                <a:cs typeface="+mn-cs"/>
              </a:defRPr>
            </a:lvl2pPr>
            <a:lvl3pPr marL="1219140" algn="l" defTabSz="1219140" rtl="0" eaLnBrk="1" latinLnBrk="0" hangingPunct="1">
              <a:defRPr sz="2400" kern="1200">
                <a:solidFill>
                  <a:schemeClr val="tx1"/>
                </a:solidFill>
                <a:latin typeface="+mn-lt"/>
                <a:ea typeface="+mn-ea"/>
                <a:cs typeface="+mn-cs"/>
              </a:defRPr>
            </a:lvl3pPr>
            <a:lvl4pPr marL="1828709" algn="l" defTabSz="1219140" rtl="0" eaLnBrk="1" latinLnBrk="0" hangingPunct="1">
              <a:defRPr sz="2400" kern="1200">
                <a:solidFill>
                  <a:schemeClr val="tx1"/>
                </a:solidFill>
                <a:latin typeface="+mn-lt"/>
                <a:ea typeface="+mn-ea"/>
                <a:cs typeface="+mn-cs"/>
              </a:defRPr>
            </a:lvl4pPr>
            <a:lvl5pPr marL="2438278" algn="l" defTabSz="1219140" rtl="0" eaLnBrk="1" latinLnBrk="0" hangingPunct="1">
              <a:defRPr sz="2400" kern="1200">
                <a:solidFill>
                  <a:schemeClr val="tx1"/>
                </a:solidFill>
                <a:latin typeface="+mn-lt"/>
                <a:ea typeface="+mn-ea"/>
                <a:cs typeface="+mn-cs"/>
              </a:defRPr>
            </a:lvl5pPr>
            <a:lvl6pPr marL="3047848" algn="l" defTabSz="1219140" rtl="0" eaLnBrk="1" latinLnBrk="0" hangingPunct="1">
              <a:defRPr sz="2400" kern="1200">
                <a:solidFill>
                  <a:schemeClr val="tx1"/>
                </a:solidFill>
                <a:latin typeface="+mn-lt"/>
                <a:ea typeface="+mn-ea"/>
                <a:cs typeface="+mn-cs"/>
              </a:defRPr>
            </a:lvl6pPr>
            <a:lvl7pPr marL="3657418" algn="l" defTabSz="1219140" rtl="0" eaLnBrk="1" latinLnBrk="0" hangingPunct="1">
              <a:defRPr sz="2400" kern="1200">
                <a:solidFill>
                  <a:schemeClr val="tx1"/>
                </a:solidFill>
                <a:latin typeface="+mn-lt"/>
                <a:ea typeface="+mn-ea"/>
                <a:cs typeface="+mn-cs"/>
              </a:defRPr>
            </a:lvl7pPr>
            <a:lvl8pPr marL="4266987" algn="l" defTabSz="1219140" rtl="0" eaLnBrk="1" latinLnBrk="0" hangingPunct="1">
              <a:defRPr sz="2400" kern="1200">
                <a:solidFill>
                  <a:schemeClr val="tx1"/>
                </a:solidFill>
                <a:latin typeface="+mn-lt"/>
                <a:ea typeface="+mn-ea"/>
                <a:cs typeface="+mn-cs"/>
              </a:defRPr>
            </a:lvl8pPr>
            <a:lvl9pPr marL="4876557" algn="l" defTabSz="1219140" rtl="0" eaLnBrk="1" latinLnBrk="0" hangingPunct="1">
              <a:defRPr sz="2400" kern="1200">
                <a:solidFill>
                  <a:schemeClr val="tx1"/>
                </a:solidFill>
                <a:latin typeface="+mn-lt"/>
                <a:ea typeface="+mn-ea"/>
                <a:cs typeface="+mn-cs"/>
              </a:defRPr>
            </a:lvl9pP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5" name="Rectangle 21">
            <a:hlinkClick r:id="rId4" action="ppaction://hlinksldjump"/>
          </p:cNvPr>
          <p:cNvSpPr>
            <a:spLocks noChangeArrowheads="1"/>
          </p:cNvSpPr>
          <p:nvPr/>
        </p:nvSpPr>
        <p:spPr bwMode="auto">
          <a:xfrm>
            <a:off x="10238101" y="11575"/>
            <a:ext cx="348978" cy="575670"/>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defPPr>
              <a:defRPr lang="zh-CN"/>
            </a:defPPr>
            <a:lvl1pPr marL="0" algn="l" defTabSz="1219140" rtl="0" eaLnBrk="1" latinLnBrk="0" hangingPunct="1">
              <a:defRPr sz="2400" kern="1200">
                <a:solidFill>
                  <a:schemeClr val="tx1"/>
                </a:solidFill>
                <a:latin typeface="+mn-lt"/>
                <a:ea typeface="+mn-ea"/>
                <a:cs typeface="+mn-cs"/>
              </a:defRPr>
            </a:lvl1pPr>
            <a:lvl2pPr marL="609570" algn="l" defTabSz="1219140" rtl="0" eaLnBrk="1" latinLnBrk="0" hangingPunct="1">
              <a:defRPr sz="2400" kern="1200">
                <a:solidFill>
                  <a:schemeClr val="tx1"/>
                </a:solidFill>
                <a:latin typeface="+mn-lt"/>
                <a:ea typeface="+mn-ea"/>
                <a:cs typeface="+mn-cs"/>
              </a:defRPr>
            </a:lvl2pPr>
            <a:lvl3pPr marL="1219140" algn="l" defTabSz="1219140" rtl="0" eaLnBrk="1" latinLnBrk="0" hangingPunct="1">
              <a:defRPr sz="2400" kern="1200">
                <a:solidFill>
                  <a:schemeClr val="tx1"/>
                </a:solidFill>
                <a:latin typeface="+mn-lt"/>
                <a:ea typeface="+mn-ea"/>
                <a:cs typeface="+mn-cs"/>
              </a:defRPr>
            </a:lvl3pPr>
            <a:lvl4pPr marL="1828709" algn="l" defTabSz="1219140" rtl="0" eaLnBrk="1" latinLnBrk="0" hangingPunct="1">
              <a:defRPr sz="2400" kern="1200">
                <a:solidFill>
                  <a:schemeClr val="tx1"/>
                </a:solidFill>
                <a:latin typeface="+mn-lt"/>
                <a:ea typeface="+mn-ea"/>
                <a:cs typeface="+mn-cs"/>
              </a:defRPr>
            </a:lvl4pPr>
            <a:lvl5pPr marL="2438278" algn="l" defTabSz="1219140" rtl="0" eaLnBrk="1" latinLnBrk="0" hangingPunct="1">
              <a:defRPr sz="2400" kern="1200">
                <a:solidFill>
                  <a:schemeClr val="tx1"/>
                </a:solidFill>
                <a:latin typeface="+mn-lt"/>
                <a:ea typeface="+mn-ea"/>
                <a:cs typeface="+mn-cs"/>
              </a:defRPr>
            </a:lvl5pPr>
            <a:lvl6pPr marL="3047848" algn="l" defTabSz="1219140" rtl="0" eaLnBrk="1" latinLnBrk="0" hangingPunct="1">
              <a:defRPr sz="2400" kern="1200">
                <a:solidFill>
                  <a:schemeClr val="tx1"/>
                </a:solidFill>
                <a:latin typeface="+mn-lt"/>
                <a:ea typeface="+mn-ea"/>
                <a:cs typeface="+mn-cs"/>
              </a:defRPr>
            </a:lvl6pPr>
            <a:lvl7pPr marL="3657418" algn="l" defTabSz="1219140" rtl="0" eaLnBrk="1" latinLnBrk="0" hangingPunct="1">
              <a:defRPr sz="2400" kern="1200">
                <a:solidFill>
                  <a:schemeClr val="tx1"/>
                </a:solidFill>
                <a:latin typeface="+mn-lt"/>
                <a:ea typeface="+mn-ea"/>
                <a:cs typeface="+mn-cs"/>
              </a:defRPr>
            </a:lvl7pPr>
            <a:lvl8pPr marL="4266987" algn="l" defTabSz="1219140" rtl="0" eaLnBrk="1" latinLnBrk="0" hangingPunct="1">
              <a:defRPr sz="2400" kern="1200">
                <a:solidFill>
                  <a:schemeClr val="tx1"/>
                </a:solidFill>
                <a:latin typeface="+mn-lt"/>
                <a:ea typeface="+mn-ea"/>
                <a:cs typeface="+mn-cs"/>
              </a:defRPr>
            </a:lvl8pPr>
            <a:lvl9pPr marL="4876557" algn="l" defTabSz="1219140" rtl="0" eaLnBrk="1" latinLnBrk="0" hangingPunct="1">
              <a:defRPr sz="2400" kern="1200">
                <a:solidFill>
                  <a:schemeClr val="tx1"/>
                </a:solidFill>
                <a:latin typeface="+mn-lt"/>
                <a:ea typeface="+mn-ea"/>
                <a:cs typeface="+mn-cs"/>
              </a:defRPr>
            </a:lvl9pP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6" name="Rectangle 21">
            <a:hlinkClick r:id="rId5" action="ppaction://hlinksldjump"/>
          </p:cNvPr>
          <p:cNvSpPr>
            <a:spLocks noChangeArrowheads="1"/>
          </p:cNvSpPr>
          <p:nvPr/>
        </p:nvSpPr>
        <p:spPr bwMode="auto">
          <a:xfrm>
            <a:off x="10691995" y="11575"/>
            <a:ext cx="396844" cy="575670"/>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defPPr>
              <a:defRPr lang="zh-CN"/>
            </a:defPPr>
            <a:lvl1pPr marL="0" algn="l" defTabSz="1219140" rtl="0" eaLnBrk="1" latinLnBrk="0" hangingPunct="1">
              <a:defRPr sz="2400" kern="1200">
                <a:solidFill>
                  <a:schemeClr val="tx1"/>
                </a:solidFill>
                <a:latin typeface="+mn-lt"/>
                <a:ea typeface="+mn-ea"/>
                <a:cs typeface="+mn-cs"/>
              </a:defRPr>
            </a:lvl1pPr>
            <a:lvl2pPr marL="609570" algn="l" defTabSz="1219140" rtl="0" eaLnBrk="1" latinLnBrk="0" hangingPunct="1">
              <a:defRPr sz="2400" kern="1200">
                <a:solidFill>
                  <a:schemeClr val="tx1"/>
                </a:solidFill>
                <a:latin typeface="+mn-lt"/>
                <a:ea typeface="+mn-ea"/>
                <a:cs typeface="+mn-cs"/>
              </a:defRPr>
            </a:lvl2pPr>
            <a:lvl3pPr marL="1219140" algn="l" defTabSz="1219140" rtl="0" eaLnBrk="1" latinLnBrk="0" hangingPunct="1">
              <a:defRPr sz="2400" kern="1200">
                <a:solidFill>
                  <a:schemeClr val="tx1"/>
                </a:solidFill>
                <a:latin typeface="+mn-lt"/>
                <a:ea typeface="+mn-ea"/>
                <a:cs typeface="+mn-cs"/>
              </a:defRPr>
            </a:lvl3pPr>
            <a:lvl4pPr marL="1828709" algn="l" defTabSz="1219140" rtl="0" eaLnBrk="1" latinLnBrk="0" hangingPunct="1">
              <a:defRPr sz="2400" kern="1200">
                <a:solidFill>
                  <a:schemeClr val="tx1"/>
                </a:solidFill>
                <a:latin typeface="+mn-lt"/>
                <a:ea typeface="+mn-ea"/>
                <a:cs typeface="+mn-cs"/>
              </a:defRPr>
            </a:lvl4pPr>
            <a:lvl5pPr marL="2438278" algn="l" defTabSz="1219140" rtl="0" eaLnBrk="1" latinLnBrk="0" hangingPunct="1">
              <a:defRPr sz="2400" kern="1200">
                <a:solidFill>
                  <a:schemeClr val="tx1"/>
                </a:solidFill>
                <a:latin typeface="+mn-lt"/>
                <a:ea typeface="+mn-ea"/>
                <a:cs typeface="+mn-cs"/>
              </a:defRPr>
            </a:lvl5pPr>
            <a:lvl6pPr marL="3047848" algn="l" defTabSz="1219140" rtl="0" eaLnBrk="1" latinLnBrk="0" hangingPunct="1">
              <a:defRPr sz="2400" kern="1200">
                <a:solidFill>
                  <a:schemeClr val="tx1"/>
                </a:solidFill>
                <a:latin typeface="+mn-lt"/>
                <a:ea typeface="+mn-ea"/>
                <a:cs typeface="+mn-cs"/>
              </a:defRPr>
            </a:lvl6pPr>
            <a:lvl7pPr marL="3657418" algn="l" defTabSz="1219140" rtl="0" eaLnBrk="1" latinLnBrk="0" hangingPunct="1">
              <a:defRPr sz="2400" kern="1200">
                <a:solidFill>
                  <a:schemeClr val="tx1"/>
                </a:solidFill>
                <a:latin typeface="+mn-lt"/>
                <a:ea typeface="+mn-ea"/>
                <a:cs typeface="+mn-cs"/>
              </a:defRPr>
            </a:lvl7pPr>
            <a:lvl8pPr marL="4266987" algn="l" defTabSz="1219140" rtl="0" eaLnBrk="1" latinLnBrk="0" hangingPunct="1">
              <a:defRPr sz="2400" kern="1200">
                <a:solidFill>
                  <a:schemeClr val="tx1"/>
                </a:solidFill>
                <a:latin typeface="+mn-lt"/>
                <a:ea typeface="+mn-ea"/>
                <a:cs typeface="+mn-cs"/>
              </a:defRPr>
            </a:lvl8pPr>
            <a:lvl9pPr marL="4876557" algn="l" defTabSz="1219140" rtl="0" eaLnBrk="1" latinLnBrk="0" hangingPunct="1">
              <a:defRPr sz="2400" kern="1200">
                <a:solidFill>
                  <a:schemeClr val="tx1"/>
                </a:solidFill>
                <a:latin typeface="+mn-lt"/>
                <a:ea typeface="+mn-ea"/>
                <a:cs typeface="+mn-cs"/>
              </a:defRPr>
            </a:lvl9pP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7" name="Rectangle 21">
            <a:hlinkClick r:id="rId6" action="ppaction://hlinksldjump"/>
          </p:cNvPr>
          <p:cNvSpPr>
            <a:spLocks noChangeArrowheads="1"/>
          </p:cNvSpPr>
          <p:nvPr/>
        </p:nvSpPr>
        <p:spPr bwMode="auto">
          <a:xfrm>
            <a:off x="11160847" y="11378"/>
            <a:ext cx="396844" cy="575670"/>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defPPr>
              <a:defRPr lang="zh-CN"/>
            </a:defPPr>
            <a:lvl1pPr marL="0" algn="l" defTabSz="1219140" rtl="0" eaLnBrk="1" latinLnBrk="0" hangingPunct="1">
              <a:defRPr sz="2400" kern="1200">
                <a:solidFill>
                  <a:schemeClr val="tx1"/>
                </a:solidFill>
                <a:latin typeface="+mn-lt"/>
                <a:ea typeface="+mn-ea"/>
                <a:cs typeface="+mn-cs"/>
              </a:defRPr>
            </a:lvl1pPr>
            <a:lvl2pPr marL="609570" algn="l" defTabSz="1219140" rtl="0" eaLnBrk="1" latinLnBrk="0" hangingPunct="1">
              <a:defRPr sz="2400" kern="1200">
                <a:solidFill>
                  <a:schemeClr val="tx1"/>
                </a:solidFill>
                <a:latin typeface="+mn-lt"/>
                <a:ea typeface="+mn-ea"/>
                <a:cs typeface="+mn-cs"/>
              </a:defRPr>
            </a:lvl2pPr>
            <a:lvl3pPr marL="1219140" algn="l" defTabSz="1219140" rtl="0" eaLnBrk="1" latinLnBrk="0" hangingPunct="1">
              <a:defRPr sz="2400" kern="1200">
                <a:solidFill>
                  <a:schemeClr val="tx1"/>
                </a:solidFill>
                <a:latin typeface="+mn-lt"/>
                <a:ea typeface="+mn-ea"/>
                <a:cs typeface="+mn-cs"/>
              </a:defRPr>
            </a:lvl3pPr>
            <a:lvl4pPr marL="1828709" algn="l" defTabSz="1219140" rtl="0" eaLnBrk="1" latinLnBrk="0" hangingPunct="1">
              <a:defRPr sz="2400" kern="1200">
                <a:solidFill>
                  <a:schemeClr val="tx1"/>
                </a:solidFill>
                <a:latin typeface="+mn-lt"/>
                <a:ea typeface="+mn-ea"/>
                <a:cs typeface="+mn-cs"/>
              </a:defRPr>
            </a:lvl4pPr>
            <a:lvl5pPr marL="2438278" algn="l" defTabSz="1219140" rtl="0" eaLnBrk="1" latinLnBrk="0" hangingPunct="1">
              <a:defRPr sz="2400" kern="1200">
                <a:solidFill>
                  <a:schemeClr val="tx1"/>
                </a:solidFill>
                <a:latin typeface="+mn-lt"/>
                <a:ea typeface="+mn-ea"/>
                <a:cs typeface="+mn-cs"/>
              </a:defRPr>
            </a:lvl5pPr>
            <a:lvl6pPr marL="3047848" algn="l" defTabSz="1219140" rtl="0" eaLnBrk="1" latinLnBrk="0" hangingPunct="1">
              <a:defRPr sz="2400" kern="1200">
                <a:solidFill>
                  <a:schemeClr val="tx1"/>
                </a:solidFill>
                <a:latin typeface="+mn-lt"/>
                <a:ea typeface="+mn-ea"/>
                <a:cs typeface="+mn-cs"/>
              </a:defRPr>
            </a:lvl6pPr>
            <a:lvl7pPr marL="3657418" algn="l" defTabSz="1219140" rtl="0" eaLnBrk="1" latinLnBrk="0" hangingPunct="1">
              <a:defRPr sz="2400" kern="1200">
                <a:solidFill>
                  <a:schemeClr val="tx1"/>
                </a:solidFill>
                <a:latin typeface="+mn-lt"/>
                <a:ea typeface="+mn-ea"/>
                <a:cs typeface="+mn-cs"/>
              </a:defRPr>
            </a:lvl7pPr>
            <a:lvl8pPr marL="4266987" algn="l" defTabSz="1219140" rtl="0" eaLnBrk="1" latinLnBrk="0" hangingPunct="1">
              <a:defRPr sz="2400" kern="1200">
                <a:solidFill>
                  <a:schemeClr val="tx1"/>
                </a:solidFill>
                <a:latin typeface="+mn-lt"/>
                <a:ea typeface="+mn-ea"/>
                <a:cs typeface="+mn-cs"/>
              </a:defRPr>
            </a:lvl8pPr>
            <a:lvl9pPr marL="4876557" algn="l" defTabSz="1219140" rtl="0" eaLnBrk="1" latinLnBrk="0" hangingPunct="1">
              <a:defRPr sz="2400" kern="1200">
                <a:solidFill>
                  <a:schemeClr val="tx1"/>
                </a:solidFill>
                <a:latin typeface="+mn-lt"/>
                <a:ea typeface="+mn-ea"/>
                <a:cs typeface="+mn-cs"/>
              </a:defRPr>
            </a:lvl9pP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5</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9" name="矩形 18"/>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2" name="Rectangle 21">
            <a:hlinkClick r:id="rId7" action="ppaction://hlinksldjump"/>
          </p:cNvPr>
          <p:cNvSpPr>
            <a:spLocks noChangeArrowheads="1"/>
          </p:cNvSpPr>
          <p:nvPr/>
        </p:nvSpPr>
        <p:spPr bwMode="auto">
          <a:xfrm>
            <a:off x="11664903" y="11378"/>
            <a:ext cx="396844" cy="575670"/>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defPPr>
              <a:defRPr lang="zh-CN"/>
            </a:defPPr>
            <a:lvl1pPr marL="0" algn="l" defTabSz="1219140" rtl="0" eaLnBrk="1" latinLnBrk="0" hangingPunct="1">
              <a:defRPr sz="2400" kern="1200">
                <a:solidFill>
                  <a:schemeClr val="tx1"/>
                </a:solidFill>
                <a:latin typeface="+mn-lt"/>
                <a:ea typeface="+mn-ea"/>
                <a:cs typeface="+mn-cs"/>
              </a:defRPr>
            </a:lvl1pPr>
            <a:lvl2pPr marL="609570" algn="l" defTabSz="1219140" rtl="0" eaLnBrk="1" latinLnBrk="0" hangingPunct="1">
              <a:defRPr sz="2400" kern="1200">
                <a:solidFill>
                  <a:schemeClr val="tx1"/>
                </a:solidFill>
                <a:latin typeface="+mn-lt"/>
                <a:ea typeface="+mn-ea"/>
                <a:cs typeface="+mn-cs"/>
              </a:defRPr>
            </a:lvl2pPr>
            <a:lvl3pPr marL="1219140" algn="l" defTabSz="1219140" rtl="0" eaLnBrk="1" latinLnBrk="0" hangingPunct="1">
              <a:defRPr sz="2400" kern="1200">
                <a:solidFill>
                  <a:schemeClr val="tx1"/>
                </a:solidFill>
                <a:latin typeface="+mn-lt"/>
                <a:ea typeface="+mn-ea"/>
                <a:cs typeface="+mn-cs"/>
              </a:defRPr>
            </a:lvl3pPr>
            <a:lvl4pPr marL="1828709" algn="l" defTabSz="1219140" rtl="0" eaLnBrk="1" latinLnBrk="0" hangingPunct="1">
              <a:defRPr sz="2400" kern="1200">
                <a:solidFill>
                  <a:schemeClr val="tx1"/>
                </a:solidFill>
                <a:latin typeface="+mn-lt"/>
                <a:ea typeface="+mn-ea"/>
                <a:cs typeface="+mn-cs"/>
              </a:defRPr>
            </a:lvl4pPr>
            <a:lvl5pPr marL="2438278" algn="l" defTabSz="1219140" rtl="0" eaLnBrk="1" latinLnBrk="0" hangingPunct="1">
              <a:defRPr sz="2400" kern="1200">
                <a:solidFill>
                  <a:schemeClr val="tx1"/>
                </a:solidFill>
                <a:latin typeface="+mn-lt"/>
                <a:ea typeface="+mn-ea"/>
                <a:cs typeface="+mn-cs"/>
              </a:defRPr>
            </a:lvl5pPr>
            <a:lvl6pPr marL="3047848" algn="l" defTabSz="1219140" rtl="0" eaLnBrk="1" latinLnBrk="0" hangingPunct="1">
              <a:defRPr sz="2400" kern="1200">
                <a:solidFill>
                  <a:schemeClr val="tx1"/>
                </a:solidFill>
                <a:latin typeface="+mn-lt"/>
                <a:ea typeface="+mn-ea"/>
                <a:cs typeface="+mn-cs"/>
              </a:defRPr>
            </a:lvl6pPr>
            <a:lvl7pPr marL="3657418" algn="l" defTabSz="1219140" rtl="0" eaLnBrk="1" latinLnBrk="0" hangingPunct="1">
              <a:defRPr sz="2400" kern="1200">
                <a:solidFill>
                  <a:schemeClr val="tx1"/>
                </a:solidFill>
                <a:latin typeface="+mn-lt"/>
                <a:ea typeface="+mn-ea"/>
                <a:cs typeface="+mn-cs"/>
              </a:defRPr>
            </a:lvl7pPr>
            <a:lvl8pPr marL="4266987" algn="l" defTabSz="1219140" rtl="0" eaLnBrk="1" latinLnBrk="0" hangingPunct="1">
              <a:defRPr sz="2400" kern="1200">
                <a:solidFill>
                  <a:schemeClr val="tx1"/>
                </a:solidFill>
                <a:latin typeface="+mn-lt"/>
                <a:ea typeface="+mn-ea"/>
                <a:cs typeface="+mn-cs"/>
              </a:defRPr>
            </a:lvl8pPr>
            <a:lvl9pPr marL="4876557" algn="l" defTabSz="1219140" rtl="0" eaLnBrk="1" latinLnBrk="0" hangingPunct="1">
              <a:defRPr sz="2400" kern="1200">
                <a:solidFill>
                  <a:schemeClr val="tx1"/>
                </a:solidFill>
                <a:latin typeface="+mn-lt"/>
                <a:ea typeface="+mn-ea"/>
                <a:cs typeface="+mn-cs"/>
              </a:defRPr>
            </a:lvl9pP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6</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Tree>
    <p:extLst>
      <p:ext uri="{BB962C8B-B14F-4D97-AF65-F5344CB8AC3E}">
        <p14:creationId xmlns:p14="http://schemas.microsoft.com/office/powerpoint/2010/main" val="1313531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animEffect transition="in" filter="blinds(horizontal)">
                                      <p:cBhvr>
                                        <p:cTn id="7" dur="500"/>
                                        <p:tgtEl>
                                          <p:spTgt spid="4">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
                                            <p:txEl>
                                              <p:pRg st="3" end="3"/>
                                            </p:txEl>
                                          </p:spTgt>
                                        </p:tgtEl>
                                        <p:attrNameLst>
                                          <p:attrName>style.visibility</p:attrName>
                                        </p:attrNameLst>
                                      </p:cBhvr>
                                      <p:to>
                                        <p:strVal val="visible"/>
                                      </p:to>
                                    </p:set>
                                    <p:animEffect transition="in" filter="blinds(horizontal)">
                                      <p:cBhvr>
                                        <p:cTn id="12" dur="500"/>
                                        <p:tgtEl>
                                          <p:spTgt spid="4">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animEffect transition="in" filter="blinds(horizontal)">
                                      <p:cBhvr>
                                        <p:cTn id="17" dur="500"/>
                                        <p:tgtEl>
                                          <p:spTgt spid="4">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4">
                                            <p:txEl>
                                              <p:pRg st="5" end="5"/>
                                            </p:txEl>
                                          </p:spTgt>
                                        </p:tgtEl>
                                        <p:attrNameLst>
                                          <p:attrName>style.visibility</p:attrName>
                                        </p:attrNameLst>
                                      </p:cBhvr>
                                      <p:to>
                                        <p:strVal val="visible"/>
                                      </p:to>
                                    </p:set>
                                    <p:animEffect transition="in" filter="blinds(horizontal)">
                                      <p:cBhvr>
                                        <p:cTn id="22" dur="500"/>
                                        <p:tgtEl>
                                          <p:spTgt spid="4">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blinds(horizontal)">
                                      <p:cBhvr>
                                        <p:cTn id="2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461870" y="621482"/>
            <a:ext cx="11053228" cy="1333931"/>
          </a:xfrm>
          <a:prstGeom prst="rect">
            <a:avLst/>
          </a:prstGeom>
        </p:spPr>
        <p:txBody>
          <a:bodyPr wrap="square" lIns="121898" tIns="60948" rIns="121898" bIns="60948">
            <a:spAutoFit/>
          </a:bodyPr>
          <a:lstStyle/>
          <a:p>
            <a:pPr algn="just">
              <a:lnSpc>
                <a:spcPct val="150000"/>
              </a:lnSpc>
              <a:spcAft>
                <a:spcPts val="0"/>
              </a:spcAft>
              <a:tabLst>
                <a:tab pos="1890395" algn="l"/>
              </a:tabLst>
            </a:pPr>
            <a:r>
              <a:rPr lang="en-US" altLang="zh-CN" sz="2800" kern="100" dirty="0">
                <a:latin typeface="Times New Roman"/>
                <a:ea typeface="华文细黑"/>
              </a:rPr>
              <a:t>3.</a:t>
            </a:r>
            <a:r>
              <a:rPr lang="zh-CN" altLang="zh-CN" sz="2800" kern="100" dirty="0">
                <a:latin typeface="Times New Roman"/>
                <a:ea typeface="华文细黑"/>
                <a:cs typeface="Times New Roman"/>
              </a:rPr>
              <a:t>为提纯下列物质</a:t>
            </a:r>
            <a:r>
              <a:rPr lang="en-US" altLang="zh-CN" sz="2800" kern="100" dirty="0">
                <a:latin typeface="Times New Roman"/>
                <a:ea typeface="华文细黑"/>
              </a:rPr>
              <a:t>(</a:t>
            </a:r>
            <a:r>
              <a:rPr lang="zh-CN" altLang="zh-CN" sz="2800" kern="100" dirty="0">
                <a:latin typeface="Times New Roman"/>
                <a:ea typeface="华文细黑"/>
                <a:cs typeface="Times New Roman"/>
              </a:rPr>
              <a:t>括号内的物质是杂质</a:t>
            </a:r>
            <a:r>
              <a:rPr lang="en-US" altLang="zh-CN" sz="2800" kern="100" dirty="0">
                <a:latin typeface="Times New Roman"/>
                <a:ea typeface="华文细黑"/>
              </a:rPr>
              <a:t>)</a:t>
            </a:r>
            <a:r>
              <a:rPr lang="zh-CN" altLang="zh-CN" sz="2800" kern="100" dirty="0">
                <a:latin typeface="Times New Roman"/>
                <a:ea typeface="华文细黑"/>
                <a:cs typeface="Times New Roman"/>
              </a:rPr>
              <a:t>，所选用的除杂试剂和分离方法都正确的是</a:t>
            </a:r>
            <a:r>
              <a:rPr lang="en-US" altLang="zh-CN" sz="2800" kern="100" dirty="0">
                <a:latin typeface="Times New Roman"/>
                <a:ea typeface="华文细黑"/>
              </a:rPr>
              <a:t>(</a:t>
            </a:r>
            <a:r>
              <a:rPr lang="zh-CN" altLang="zh-CN" sz="2800" kern="100" dirty="0">
                <a:latin typeface="Times New Roman"/>
                <a:ea typeface="华文细黑"/>
                <a:cs typeface="Times New Roman"/>
              </a:rPr>
              <a:t>　　</a:t>
            </a:r>
            <a:r>
              <a:rPr lang="en-US" altLang="zh-CN" sz="2800" kern="100" dirty="0">
                <a:latin typeface="Times New Roman"/>
                <a:ea typeface="华文细黑"/>
              </a:rPr>
              <a:t>)</a:t>
            </a:r>
            <a:endParaRPr lang="zh-CN" altLang="zh-CN" sz="2800" kern="100" dirty="0">
              <a:effectLst/>
              <a:latin typeface="宋体"/>
              <a:cs typeface="Courier New"/>
            </a:endParaRPr>
          </a:p>
        </p:txBody>
      </p:sp>
      <p:graphicFrame>
        <p:nvGraphicFramePr>
          <p:cNvPr id="3" name="表格 2"/>
          <p:cNvGraphicFramePr>
            <a:graphicFrameLocks noGrp="1"/>
          </p:cNvGraphicFramePr>
          <p:nvPr>
            <p:extLst>
              <p:ext uri="{D42A27DB-BD31-4B8C-83A1-F6EECF244321}">
                <p14:modId xmlns:p14="http://schemas.microsoft.com/office/powerpoint/2010/main" val="1977923941"/>
              </p:ext>
            </p:extLst>
          </p:nvPr>
        </p:nvGraphicFramePr>
        <p:xfrm>
          <a:off x="642918" y="2061642"/>
          <a:ext cx="10657184" cy="3200400"/>
        </p:xfrm>
        <a:graphic>
          <a:graphicData uri="http://schemas.openxmlformats.org/drawingml/2006/table">
            <a:tbl>
              <a:tblPr/>
              <a:tblGrid>
                <a:gridCol w="1211347"/>
                <a:gridCol w="2545910"/>
                <a:gridCol w="4129862"/>
                <a:gridCol w="2770065"/>
              </a:tblGrid>
              <a:tr h="360040">
                <a:tc>
                  <a:txBody>
                    <a:bodyPr/>
                    <a:lstStyle/>
                    <a:p>
                      <a:pPr algn="ctr">
                        <a:lnSpc>
                          <a:spcPct val="150000"/>
                        </a:lnSpc>
                        <a:spcAft>
                          <a:spcPts val="0"/>
                        </a:spcAft>
                        <a:tabLst>
                          <a:tab pos="1890395" algn="l"/>
                        </a:tabLst>
                      </a:pPr>
                      <a:r>
                        <a:rPr lang="zh-CN" sz="2800" kern="100" dirty="0">
                          <a:effectLst/>
                          <a:latin typeface="Times New Roman"/>
                          <a:ea typeface="华文细黑"/>
                          <a:cs typeface="Times New Roman"/>
                        </a:rPr>
                        <a:t>选项</a:t>
                      </a:r>
                      <a:endParaRPr lang="zh-CN" sz="2800" kern="100" dirty="0">
                        <a:effectLst/>
                        <a:latin typeface="宋体"/>
                        <a:cs typeface="Courier New"/>
                      </a:endParaRPr>
                    </a:p>
                  </a:txBody>
                  <a:tcPr marL="32340" marR="323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zh-CN" sz="2800" kern="100">
                          <a:effectLst/>
                          <a:latin typeface="Times New Roman"/>
                          <a:ea typeface="华文细黑"/>
                          <a:cs typeface="Times New Roman"/>
                        </a:rPr>
                        <a:t>被提纯物质</a:t>
                      </a:r>
                      <a:endParaRPr lang="zh-CN" sz="2800" kern="100">
                        <a:effectLst/>
                        <a:latin typeface="宋体"/>
                        <a:cs typeface="Courier New"/>
                      </a:endParaRPr>
                    </a:p>
                  </a:txBody>
                  <a:tcPr marL="32340" marR="323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zh-CN" sz="2800" kern="100">
                          <a:effectLst/>
                          <a:latin typeface="Times New Roman"/>
                          <a:ea typeface="华文细黑"/>
                          <a:cs typeface="Times New Roman"/>
                        </a:rPr>
                        <a:t>除杂试剂</a:t>
                      </a:r>
                      <a:endParaRPr lang="zh-CN" sz="2800" kern="100">
                        <a:effectLst/>
                        <a:latin typeface="宋体"/>
                        <a:cs typeface="Courier New"/>
                      </a:endParaRPr>
                    </a:p>
                  </a:txBody>
                  <a:tcPr marL="32340" marR="323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zh-CN" sz="2800" kern="100">
                          <a:effectLst/>
                          <a:latin typeface="Times New Roman"/>
                          <a:ea typeface="华文细黑"/>
                          <a:cs typeface="Times New Roman"/>
                        </a:rPr>
                        <a:t>分离方法</a:t>
                      </a:r>
                      <a:endParaRPr lang="zh-CN" sz="2800" kern="100">
                        <a:effectLst/>
                        <a:latin typeface="宋体"/>
                        <a:cs typeface="Courier New"/>
                      </a:endParaRPr>
                    </a:p>
                  </a:txBody>
                  <a:tcPr marL="32340" marR="323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72008">
                <a:tc>
                  <a:txBody>
                    <a:bodyPr/>
                    <a:lstStyle/>
                    <a:p>
                      <a:pPr algn="ctr">
                        <a:lnSpc>
                          <a:spcPct val="150000"/>
                        </a:lnSpc>
                        <a:spcAft>
                          <a:spcPts val="0"/>
                        </a:spcAft>
                        <a:tabLst>
                          <a:tab pos="1890395" algn="l"/>
                        </a:tabLst>
                      </a:pPr>
                      <a:r>
                        <a:rPr lang="en-US" sz="2800" kern="100">
                          <a:effectLst/>
                          <a:latin typeface="Times New Roman"/>
                          <a:ea typeface="华文细黑"/>
                          <a:cs typeface="Courier New"/>
                        </a:rPr>
                        <a:t>A</a:t>
                      </a:r>
                      <a:endParaRPr lang="zh-CN" sz="2800" kern="100">
                        <a:effectLst/>
                        <a:latin typeface="宋体"/>
                        <a:cs typeface="Courier New"/>
                      </a:endParaRPr>
                    </a:p>
                  </a:txBody>
                  <a:tcPr marL="32340" marR="323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zh-CN" sz="2800" kern="100" dirty="0">
                          <a:effectLst/>
                          <a:latin typeface="Times New Roman"/>
                          <a:ea typeface="华文细黑"/>
                          <a:cs typeface="Times New Roman"/>
                        </a:rPr>
                        <a:t>淀粉</a:t>
                      </a:r>
                      <a:r>
                        <a:rPr lang="en-US" sz="2800" kern="100" dirty="0">
                          <a:effectLst/>
                          <a:latin typeface="Times New Roman"/>
                          <a:ea typeface="华文细黑"/>
                          <a:cs typeface="Courier New"/>
                        </a:rPr>
                        <a:t>(</a:t>
                      </a:r>
                      <a:r>
                        <a:rPr lang="en-US" sz="2800" kern="100" dirty="0" err="1">
                          <a:effectLst/>
                          <a:latin typeface="Times New Roman"/>
                          <a:ea typeface="华文细黑"/>
                          <a:cs typeface="Courier New"/>
                        </a:rPr>
                        <a:t>NaCl</a:t>
                      </a:r>
                      <a:r>
                        <a:rPr lang="en-US" sz="2800" kern="100" dirty="0">
                          <a:effectLst/>
                          <a:latin typeface="Times New Roman"/>
                          <a:ea typeface="华文细黑"/>
                          <a:cs typeface="Courier New"/>
                        </a:rPr>
                        <a:t>)</a:t>
                      </a:r>
                      <a:endParaRPr lang="zh-CN" sz="2800" kern="100" dirty="0">
                        <a:effectLst/>
                        <a:latin typeface="宋体"/>
                        <a:cs typeface="Courier New"/>
                      </a:endParaRPr>
                    </a:p>
                  </a:txBody>
                  <a:tcPr marL="32340" marR="323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en-US" sz="2800" kern="100" dirty="0">
                          <a:effectLst/>
                          <a:latin typeface="Times New Roman"/>
                          <a:ea typeface="华文细黑"/>
                          <a:cs typeface="Courier New"/>
                        </a:rPr>
                        <a:t>H</a:t>
                      </a:r>
                      <a:r>
                        <a:rPr lang="en-US" sz="2800" kern="100" baseline="-25000" dirty="0">
                          <a:effectLst/>
                          <a:latin typeface="Times New Roman"/>
                          <a:ea typeface="华文细黑"/>
                          <a:cs typeface="Courier New"/>
                        </a:rPr>
                        <a:t>2</a:t>
                      </a:r>
                      <a:r>
                        <a:rPr lang="en-US" sz="2800" kern="100" dirty="0">
                          <a:effectLst/>
                          <a:latin typeface="Times New Roman"/>
                          <a:ea typeface="华文细黑"/>
                          <a:cs typeface="Courier New"/>
                        </a:rPr>
                        <a:t>O</a:t>
                      </a:r>
                      <a:endParaRPr lang="zh-CN" sz="2800" kern="100" dirty="0">
                        <a:effectLst/>
                        <a:latin typeface="宋体"/>
                        <a:cs typeface="Courier New"/>
                      </a:endParaRPr>
                    </a:p>
                  </a:txBody>
                  <a:tcPr marL="32340" marR="323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zh-CN" sz="2800" kern="100">
                          <a:effectLst/>
                          <a:latin typeface="Times New Roman"/>
                          <a:ea typeface="华文细黑"/>
                          <a:cs typeface="Times New Roman"/>
                        </a:rPr>
                        <a:t>分液</a:t>
                      </a:r>
                      <a:endParaRPr lang="zh-CN" sz="2800" kern="100">
                        <a:effectLst/>
                        <a:latin typeface="宋体"/>
                        <a:cs typeface="Courier New"/>
                      </a:endParaRPr>
                    </a:p>
                  </a:txBody>
                  <a:tcPr marL="32340" marR="323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8005">
                <a:tc>
                  <a:txBody>
                    <a:bodyPr/>
                    <a:lstStyle/>
                    <a:p>
                      <a:pPr algn="ctr">
                        <a:lnSpc>
                          <a:spcPct val="150000"/>
                        </a:lnSpc>
                        <a:spcAft>
                          <a:spcPts val="0"/>
                        </a:spcAft>
                        <a:tabLst>
                          <a:tab pos="1890395" algn="l"/>
                        </a:tabLst>
                      </a:pPr>
                      <a:r>
                        <a:rPr lang="en-US" sz="2800" kern="100">
                          <a:effectLst/>
                          <a:latin typeface="Times New Roman"/>
                          <a:ea typeface="华文细黑"/>
                          <a:cs typeface="Courier New"/>
                        </a:rPr>
                        <a:t>B</a:t>
                      </a:r>
                      <a:endParaRPr lang="zh-CN" sz="2800" kern="100">
                        <a:effectLst/>
                        <a:latin typeface="宋体"/>
                        <a:cs typeface="Courier New"/>
                      </a:endParaRPr>
                    </a:p>
                  </a:txBody>
                  <a:tcPr marL="32340" marR="323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en-US" sz="2800" kern="100">
                          <a:effectLst/>
                          <a:latin typeface="Times New Roman"/>
                          <a:ea typeface="华文细黑"/>
                          <a:cs typeface="Courier New"/>
                        </a:rPr>
                        <a:t>Al</a:t>
                      </a:r>
                      <a:r>
                        <a:rPr lang="en-US" sz="2800" kern="100" baseline="-25000">
                          <a:effectLst/>
                          <a:latin typeface="Times New Roman"/>
                          <a:ea typeface="华文细黑"/>
                          <a:cs typeface="Courier New"/>
                        </a:rPr>
                        <a:t>2</a:t>
                      </a:r>
                      <a:r>
                        <a:rPr lang="en-US" sz="2800" kern="100">
                          <a:effectLst/>
                          <a:latin typeface="Times New Roman"/>
                          <a:ea typeface="华文细黑"/>
                          <a:cs typeface="Courier New"/>
                        </a:rPr>
                        <a:t>O</a:t>
                      </a:r>
                      <a:r>
                        <a:rPr lang="en-US" sz="2800" kern="100" baseline="-25000">
                          <a:effectLst/>
                          <a:latin typeface="Times New Roman"/>
                          <a:ea typeface="华文细黑"/>
                          <a:cs typeface="Courier New"/>
                        </a:rPr>
                        <a:t>3</a:t>
                      </a:r>
                      <a:r>
                        <a:rPr lang="en-US" sz="2800" kern="100">
                          <a:effectLst/>
                          <a:latin typeface="Times New Roman"/>
                          <a:ea typeface="华文细黑"/>
                          <a:cs typeface="Courier New"/>
                        </a:rPr>
                        <a:t>(SiO</a:t>
                      </a:r>
                      <a:r>
                        <a:rPr lang="en-US" sz="2800" kern="100" baseline="-25000">
                          <a:effectLst/>
                          <a:latin typeface="Times New Roman"/>
                          <a:ea typeface="华文细黑"/>
                          <a:cs typeface="Courier New"/>
                        </a:rPr>
                        <a:t>2</a:t>
                      </a:r>
                      <a:r>
                        <a:rPr lang="en-US" sz="2800" kern="100">
                          <a:effectLst/>
                          <a:latin typeface="Times New Roman"/>
                          <a:ea typeface="华文细黑"/>
                          <a:cs typeface="Courier New"/>
                        </a:rPr>
                        <a:t>)</a:t>
                      </a:r>
                      <a:endParaRPr lang="zh-CN" sz="2800" kern="100">
                        <a:effectLst/>
                        <a:latin typeface="宋体"/>
                        <a:cs typeface="Courier New"/>
                      </a:endParaRPr>
                    </a:p>
                  </a:txBody>
                  <a:tcPr marL="32340" marR="323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en-US" sz="2800" kern="100">
                          <a:effectLst/>
                          <a:latin typeface="Times New Roman"/>
                          <a:ea typeface="华文细黑"/>
                          <a:cs typeface="Courier New"/>
                        </a:rPr>
                        <a:t>NaOH</a:t>
                      </a:r>
                      <a:endParaRPr lang="zh-CN" sz="2800" kern="100">
                        <a:effectLst/>
                        <a:latin typeface="宋体"/>
                        <a:cs typeface="Courier New"/>
                      </a:endParaRPr>
                    </a:p>
                  </a:txBody>
                  <a:tcPr marL="32340" marR="323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zh-CN" sz="2800" kern="100">
                          <a:effectLst/>
                          <a:latin typeface="Times New Roman"/>
                          <a:ea typeface="华文细黑"/>
                          <a:cs typeface="Times New Roman"/>
                        </a:rPr>
                        <a:t>过滤</a:t>
                      </a:r>
                      <a:endParaRPr lang="zh-CN" sz="2800" kern="100">
                        <a:effectLst/>
                        <a:latin typeface="宋体"/>
                        <a:cs typeface="Courier New"/>
                      </a:endParaRPr>
                    </a:p>
                  </a:txBody>
                  <a:tcPr marL="32340" marR="323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96011">
                <a:tc>
                  <a:txBody>
                    <a:bodyPr/>
                    <a:lstStyle/>
                    <a:p>
                      <a:pPr algn="ctr">
                        <a:lnSpc>
                          <a:spcPct val="150000"/>
                        </a:lnSpc>
                        <a:spcAft>
                          <a:spcPts val="0"/>
                        </a:spcAft>
                        <a:tabLst>
                          <a:tab pos="1890395" algn="l"/>
                        </a:tabLst>
                      </a:pPr>
                      <a:r>
                        <a:rPr lang="en-US" sz="2800" kern="100">
                          <a:effectLst/>
                          <a:latin typeface="Times New Roman"/>
                          <a:ea typeface="华文细黑"/>
                          <a:cs typeface="Courier New"/>
                        </a:rPr>
                        <a:t>C</a:t>
                      </a:r>
                      <a:endParaRPr lang="zh-CN" sz="2800" kern="100">
                        <a:effectLst/>
                        <a:latin typeface="宋体"/>
                        <a:cs typeface="Courier New"/>
                      </a:endParaRPr>
                    </a:p>
                  </a:txBody>
                  <a:tcPr marL="32340" marR="323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en-US" sz="2800" kern="100">
                          <a:effectLst/>
                          <a:latin typeface="Times New Roman"/>
                          <a:ea typeface="华文细黑"/>
                          <a:cs typeface="Courier New"/>
                        </a:rPr>
                        <a:t>CO</a:t>
                      </a:r>
                      <a:r>
                        <a:rPr lang="en-US" sz="2800" kern="100" baseline="-25000">
                          <a:effectLst/>
                          <a:latin typeface="Times New Roman"/>
                          <a:ea typeface="华文细黑"/>
                          <a:cs typeface="Courier New"/>
                        </a:rPr>
                        <a:t>2</a:t>
                      </a:r>
                      <a:r>
                        <a:rPr lang="en-US" sz="2800" kern="100">
                          <a:effectLst/>
                          <a:latin typeface="Times New Roman"/>
                          <a:ea typeface="华文细黑"/>
                          <a:cs typeface="Courier New"/>
                        </a:rPr>
                        <a:t>(CO)</a:t>
                      </a:r>
                      <a:endParaRPr lang="zh-CN" sz="2800" kern="100">
                        <a:effectLst/>
                        <a:latin typeface="宋体"/>
                        <a:cs typeface="Courier New"/>
                      </a:endParaRPr>
                    </a:p>
                  </a:txBody>
                  <a:tcPr marL="32340" marR="323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zh-CN" sz="2800" kern="100">
                          <a:effectLst/>
                          <a:latin typeface="Times New Roman"/>
                          <a:ea typeface="华文细黑"/>
                          <a:cs typeface="Times New Roman"/>
                        </a:rPr>
                        <a:t>灼热的</a:t>
                      </a:r>
                      <a:r>
                        <a:rPr lang="en-US" sz="2800" kern="100">
                          <a:effectLst/>
                          <a:latin typeface="Times New Roman"/>
                          <a:ea typeface="华文细黑"/>
                          <a:cs typeface="Courier New"/>
                        </a:rPr>
                        <a:t>CuO</a:t>
                      </a:r>
                      <a:endParaRPr lang="zh-CN" sz="2800" kern="100">
                        <a:effectLst/>
                        <a:latin typeface="宋体"/>
                        <a:cs typeface="Courier New"/>
                      </a:endParaRPr>
                    </a:p>
                  </a:txBody>
                  <a:tcPr marL="32340" marR="323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zh-CN" sz="2800" kern="100">
                          <a:effectLst/>
                          <a:latin typeface="Times New Roman"/>
                          <a:ea typeface="华文细黑"/>
                          <a:cs typeface="Times New Roman"/>
                        </a:rPr>
                        <a:t>用固体转化气体</a:t>
                      </a:r>
                      <a:endParaRPr lang="zh-CN" sz="2800" kern="100">
                        <a:effectLst/>
                        <a:latin typeface="宋体"/>
                        <a:cs typeface="Courier New"/>
                      </a:endParaRPr>
                    </a:p>
                  </a:txBody>
                  <a:tcPr marL="32340" marR="323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72008">
                <a:tc>
                  <a:txBody>
                    <a:bodyPr/>
                    <a:lstStyle/>
                    <a:p>
                      <a:pPr algn="ctr">
                        <a:lnSpc>
                          <a:spcPct val="150000"/>
                        </a:lnSpc>
                        <a:spcAft>
                          <a:spcPts val="0"/>
                        </a:spcAft>
                        <a:tabLst>
                          <a:tab pos="1890395" algn="l"/>
                        </a:tabLst>
                      </a:pPr>
                      <a:r>
                        <a:rPr lang="en-US" sz="2800" kern="100">
                          <a:effectLst/>
                          <a:latin typeface="Times New Roman"/>
                          <a:ea typeface="华文细黑"/>
                          <a:cs typeface="Courier New"/>
                        </a:rPr>
                        <a:t>D</a:t>
                      </a:r>
                      <a:endParaRPr lang="zh-CN" sz="2800" kern="100">
                        <a:effectLst/>
                        <a:latin typeface="宋体"/>
                        <a:cs typeface="Courier New"/>
                      </a:endParaRPr>
                    </a:p>
                  </a:txBody>
                  <a:tcPr marL="32340" marR="323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en-US" sz="2800" kern="100">
                          <a:effectLst/>
                          <a:latin typeface="Times New Roman"/>
                          <a:ea typeface="华文细黑"/>
                          <a:cs typeface="Courier New"/>
                        </a:rPr>
                        <a:t>CO</a:t>
                      </a:r>
                      <a:r>
                        <a:rPr lang="en-US" sz="2800" kern="100" baseline="-25000">
                          <a:effectLst/>
                          <a:latin typeface="Times New Roman"/>
                          <a:ea typeface="华文细黑"/>
                          <a:cs typeface="Courier New"/>
                        </a:rPr>
                        <a:t>2</a:t>
                      </a:r>
                      <a:r>
                        <a:rPr lang="en-US" sz="2800" kern="100">
                          <a:effectLst/>
                          <a:latin typeface="Times New Roman"/>
                          <a:ea typeface="华文细黑"/>
                          <a:cs typeface="Courier New"/>
                        </a:rPr>
                        <a:t>(HCl)</a:t>
                      </a:r>
                      <a:endParaRPr lang="zh-CN" sz="2800" kern="100">
                        <a:effectLst/>
                        <a:latin typeface="宋体"/>
                        <a:cs typeface="Courier New"/>
                      </a:endParaRPr>
                    </a:p>
                  </a:txBody>
                  <a:tcPr marL="32340" marR="323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zh-CN" sz="2800" kern="100">
                          <a:effectLst/>
                          <a:latin typeface="Times New Roman"/>
                          <a:ea typeface="华文细黑"/>
                          <a:cs typeface="Times New Roman"/>
                        </a:rPr>
                        <a:t>饱和</a:t>
                      </a:r>
                      <a:r>
                        <a:rPr lang="en-US" sz="2800" kern="100">
                          <a:effectLst/>
                          <a:latin typeface="Times New Roman"/>
                          <a:ea typeface="华文细黑"/>
                          <a:cs typeface="Courier New"/>
                        </a:rPr>
                        <a:t>Na</a:t>
                      </a:r>
                      <a:r>
                        <a:rPr lang="en-US" sz="2800" kern="100" baseline="-25000">
                          <a:effectLst/>
                          <a:latin typeface="Times New Roman"/>
                          <a:ea typeface="华文细黑"/>
                          <a:cs typeface="Courier New"/>
                        </a:rPr>
                        <a:t>2</a:t>
                      </a:r>
                      <a:r>
                        <a:rPr lang="en-US" sz="2800" kern="100">
                          <a:effectLst/>
                          <a:latin typeface="Times New Roman"/>
                          <a:ea typeface="华文细黑"/>
                          <a:cs typeface="Courier New"/>
                        </a:rPr>
                        <a:t>CO</a:t>
                      </a:r>
                      <a:r>
                        <a:rPr lang="en-US" sz="2800" kern="100" baseline="-25000">
                          <a:effectLst/>
                          <a:latin typeface="Times New Roman"/>
                          <a:ea typeface="华文细黑"/>
                          <a:cs typeface="Courier New"/>
                        </a:rPr>
                        <a:t>3</a:t>
                      </a:r>
                      <a:r>
                        <a:rPr lang="zh-CN" sz="2800" kern="100">
                          <a:effectLst/>
                          <a:latin typeface="Times New Roman"/>
                          <a:ea typeface="华文细黑"/>
                          <a:cs typeface="Times New Roman"/>
                        </a:rPr>
                        <a:t>溶液</a:t>
                      </a:r>
                      <a:endParaRPr lang="zh-CN" sz="2800" kern="100">
                        <a:effectLst/>
                        <a:latin typeface="宋体"/>
                        <a:cs typeface="Courier New"/>
                      </a:endParaRPr>
                    </a:p>
                  </a:txBody>
                  <a:tcPr marL="32340" marR="323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zh-CN" sz="2800" kern="100" dirty="0">
                          <a:effectLst/>
                          <a:latin typeface="Times New Roman"/>
                          <a:ea typeface="华文细黑"/>
                          <a:cs typeface="Times New Roman"/>
                        </a:rPr>
                        <a:t>洗气</a:t>
                      </a:r>
                      <a:endParaRPr lang="zh-CN" sz="2800" kern="100" dirty="0">
                        <a:effectLst/>
                        <a:latin typeface="宋体"/>
                        <a:cs typeface="Courier New"/>
                      </a:endParaRPr>
                    </a:p>
                  </a:txBody>
                  <a:tcPr marL="32340" marR="323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2" name="矩形 1"/>
          <p:cNvSpPr/>
          <p:nvPr/>
        </p:nvSpPr>
        <p:spPr>
          <a:xfrm>
            <a:off x="3308102" y="1432193"/>
            <a:ext cx="481222" cy="584775"/>
          </a:xfrm>
          <a:prstGeom prst="rect">
            <a:avLst/>
          </a:prstGeom>
        </p:spPr>
        <p:txBody>
          <a:bodyPr wrap="none">
            <a:spAutoFit/>
          </a:bodyPr>
          <a:lstStyle/>
          <a:p>
            <a:r>
              <a:rPr lang="en-US" altLang="zh-CN" sz="3200" b="1" kern="100" dirty="0" smtClean="0">
                <a:solidFill>
                  <a:srgbClr val="FF0000"/>
                </a:solidFill>
                <a:latin typeface="Times New Roman"/>
                <a:ea typeface="华文细黑"/>
                <a:cs typeface="Courier New"/>
              </a:rPr>
              <a:t>C</a:t>
            </a:r>
            <a:endParaRPr lang="zh-CN" altLang="zh-CN" sz="3200" b="1" kern="100" dirty="0">
              <a:solidFill>
                <a:srgbClr val="FF0000"/>
              </a:solidFill>
              <a:latin typeface="Times New Roman"/>
              <a:ea typeface="华文细黑"/>
              <a:cs typeface="Courier New"/>
            </a:endParaRPr>
          </a:p>
        </p:txBody>
      </p:sp>
      <p:sp>
        <p:nvSpPr>
          <p:cNvPr id="14" name="Rectangle 21">
            <a:hlinkClick r:id="rId2" action="ppaction://hlinksldjump"/>
          </p:cNvPr>
          <p:cNvSpPr>
            <a:spLocks noChangeArrowheads="1"/>
          </p:cNvSpPr>
          <p:nvPr/>
        </p:nvSpPr>
        <p:spPr bwMode="auto">
          <a:xfrm>
            <a:off x="9257887" y="11575"/>
            <a:ext cx="397262" cy="575670"/>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defPPr>
              <a:defRPr lang="zh-CN"/>
            </a:defPPr>
            <a:lvl1pPr marL="0" algn="l" defTabSz="1219140" rtl="0" eaLnBrk="1" latinLnBrk="0" hangingPunct="1">
              <a:defRPr sz="2400" kern="1200">
                <a:solidFill>
                  <a:schemeClr val="tx1"/>
                </a:solidFill>
                <a:latin typeface="+mn-lt"/>
                <a:ea typeface="+mn-ea"/>
                <a:cs typeface="+mn-cs"/>
              </a:defRPr>
            </a:lvl1pPr>
            <a:lvl2pPr marL="609570" algn="l" defTabSz="1219140" rtl="0" eaLnBrk="1" latinLnBrk="0" hangingPunct="1">
              <a:defRPr sz="2400" kern="1200">
                <a:solidFill>
                  <a:schemeClr val="tx1"/>
                </a:solidFill>
                <a:latin typeface="+mn-lt"/>
                <a:ea typeface="+mn-ea"/>
                <a:cs typeface="+mn-cs"/>
              </a:defRPr>
            </a:lvl2pPr>
            <a:lvl3pPr marL="1219140" algn="l" defTabSz="1219140" rtl="0" eaLnBrk="1" latinLnBrk="0" hangingPunct="1">
              <a:defRPr sz="2400" kern="1200">
                <a:solidFill>
                  <a:schemeClr val="tx1"/>
                </a:solidFill>
                <a:latin typeface="+mn-lt"/>
                <a:ea typeface="+mn-ea"/>
                <a:cs typeface="+mn-cs"/>
              </a:defRPr>
            </a:lvl3pPr>
            <a:lvl4pPr marL="1828709" algn="l" defTabSz="1219140" rtl="0" eaLnBrk="1" latinLnBrk="0" hangingPunct="1">
              <a:defRPr sz="2400" kern="1200">
                <a:solidFill>
                  <a:schemeClr val="tx1"/>
                </a:solidFill>
                <a:latin typeface="+mn-lt"/>
                <a:ea typeface="+mn-ea"/>
                <a:cs typeface="+mn-cs"/>
              </a:defRPr>
            </a:lvl4pPr>
            <a:lvl5pPr marL="2438278" algn="l" defTabSz="1219140" rtl="0" eaLnBrk="1" latinLnBrk="0" hangingPunct="1">
              <a:defRPr sz="2400" kern="1200">
                <a:solidFill>
                  <a:schemeClr val="tx1"/>
                </a:solidFill>
                <a:latin typeface="+mn-lt"/>
                <a:ea typeface="+mn-ea"/>
                <a:cs typeface="+mn-cs"/>
              </a:defRPr>
            </a:lvl5pPr>
            <a:lvl6pPr marL="3047848" algn="l" defTabSz="1219140" rtl="0" eaLnBrk="1" latinLnBrk="0" hangingPunct="1">
              <a:defRPr sz="2400" kern="1200">
                <a:solidFill>
                  <a:schemeClr val="tx1"/>
                </a:solidFill>
                <a:latin typeface="+mn-lt"/>
                <a:ea typeface="+mn-ea"/>
                <a:cs typeface="+mn-cs"/>
              </a:defRPr>
            </a:lvl6pPr>
            <a:lvl7pPr marL="3657418" algn="l" defTabSz="1219140" rtl="0" eaLnBrk="1" latinLnBrk="0" hangingPunct="1">
              <a:defRPr sz="2400" kern="1200">
                <a:solidFill>
                  <a:schemeClr val="tx1"/>
                </a:solidFill>
                <a:latin typeface="+mn-lt"/>
                <a:ea typeface="+mn-ea"/>
                <a:cs typeface="+mn-cs"/>
              </a:defRPr>
            </a:lvl7pPr>
            <a:lvl8pPr marL="4266987" algn="l" defTabSz="1219140" rtl="0" eaLnBrk="1" latinLnBrk="0" hangingPunct="1">
              <a:defRPr sz="2400" kern="1200">
                <a:solidFill>
                  <a:schemeClr val="tx1"/>
                </a:solidFill>
                <a:latin typeface="+mn-lt"/>
                <a:ea typeface="+mn-ea"/>
                <a:cs typeface="+mn-cs"/>
              </a:defRPr>
            </a:lvl8pPr>
            <a:lvl9pPr marL="4876557" algn="l" defTabSz="1219140" rtl="0" eaLnBrk="1" latinLnBrk="0" hangingPunct="1">
              <a:defRPr sz="2400" kern="1200">
                <a:solidFill>
                  <a:schemeClr val="tx1"/>
                </a:solidFill>
                <a:latin typeface="+mn-lt"/>
                <a:ea typeface="+mn-ea"/>
                <a:cs typeface="+mn-cs"/>
              </a:defRPr>
            </a:lvl9pP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5" name="Rectangle 21">
            <a:hlinkClick r:id="rId3" action="ppaction://hlinksldjump"/>
          </p:cNvPr>
          <p:cNvSpPr>
            <a:spLocks noChangeArrowheads="1"/>
          </p:cNvSpPr>
          <p:nvPr/>
        </p:nvSpPr>
        <p:spPr bwMode="auto">
          <a:xfrm>
            <a:off x="9760065" y="11575"/>
            <a:ext cx="373120" cy="575670"/>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defPPr>
              <a:defRPr lang="zh-CN"/>
            </a:defPPr>
            <a:lvl1pPr marL="0" algn="l" defTabSz="1219140" rtl="0" eaLnBrk="1" latinLnBrk="0" hangingPunct="1">
              <a:defRPr sz="2400" kern="1200">
                <a:solidFill>
                  <a:schemeClr val="tx1"/>
                </a:solidFill>
                <a:latin typeface="+mn-lt"/>
                <a:ea typeface="+mn-ea"/>
                <a:cs typeface="+mn-cs"/>
              </a:defRPr>
            </a:lvl1pPr>
            <a:lvl2pPr marL="609570" algn="l" defTabSz="1219140" rtl="0" eaLnBrk="1" latinLnBrk="0" hangingPunct="1">
              <a:defRPr sz="2400" kern="1200">
                <a:solidFill>
                  <a:schemeClr val="tx1"/>
                </a:solidFill>
                <a:latin typeface="+mn-lt"/>
                <a:ea typeface="+mn-ea"/>
                <a:cs typeface="+mn-cs"/>
              </a:defRPr>
            </a:lvl2pPr>
            <a:lvl3pPr marL="1219140" algn="l" defTabSz="1219140" rtl="0" eaLnBrk="1" latinLnBrk="0" hangingPunct="1">
              <a:defRPr sz="2400" kern="1200">
                <a:solidFill>
                  <a:schemeClr val="tx1"/>
                </a:solidFill>
                <a:latin typeface="+mn-lt"/>
                <a:ea typeface="+mn-ea"/>
                <a:cs typeface="+mn-cs"/>
              </a:defRPr>
            </a:lvl3pPr>
            <a:lvl4pPr marL="1828709" algn="l" defTabSz="1219140" rtl="0" eaLnBrk="1" latinLnBrk="0" hangingPunct="1">
              <a:defRPr sz="2400" kern="1200">
                <a:solidFill>
                  <a:schemeClr val="tx1"/>
                </a:solidFill>
                <a:latin typeface="+mn-lt"/>
                <a:ea typeface="+mn-ea"/>
                <a:cs typeface="+mn-cs"/>
              </a:defRPr>
            </a:lvl4pPr>
            <a:lvl5pPr marL="2438278" algn="l" defTabSz="1219140" rtl="0" eaLnBrk="1" latinLnBrk="0" hangingPunct="1">
              <a:defRPr sz="2400" kern="1200">
                <a:solidFill>
                  <a:schemeClr val="tx1"/>
                </a:solidFill>
                <a:latin typeface="+mn-lt"/>
                <a:ea typeface="+mn-ea"/>
                <a:cs typeface="+mn-cs"/>
              </a:defRPr>
            </a:lvl5pPr>
            <a:lvl6pPr marL="3047848" algn="l" defTabSz="1219140" rtl="0" eaLnBrk="1" latinLnBrk="0" hangingPunct="1">
              <a:defRPr sz="2400" kern="1200">
                <a:solidFill>
                  <a:schemeClr val="tx1"/>
                </a:solidFill>
                <a:latin typeface="+mn-lt"/>
                <a:ea typeface="+mn-ea"/>
                <a:cs typeface="+mn-cs"/>
              </a:defRPr>
            </a:lvl6pPr>
            <a:lvl7pPr marL="3657418" algn="l" defTabSz="1219140" rtl="0" eaLnBrk="1" latinLnBrk="0" hangingPunct="1">
              <a:defRPr sz="2400" kern="1200">
                <a:solidFill>
                  <a:schemeClr val="tx1"/>
                </a:solidFill>
                <a:latin typeface="+mn-lt"/>
                <a:ea typeface="+mn-ea"/>
                <a:cs typeface="+mn-cs"/>
              </a:defRPr>
            </a:lvl7pPr>
            <a:lvl8pPr marL="4266987" algn="l" defTabSz="1219140" rtl="0" eaLnBrk="1" latinLnBrk="0" hangingPunct="1">
              <a:defRPr sz="2400" kern="1200">
                <a:solidFill>
                  <a:schemeClr val="tx1"/>
                </a:solidFill>
                <a:latin typeface="+mn-lt"/>
                <a:ea typeface="+mn-ea"/>
                <a:cs typeface="+mn-cs"/>
              </a:defRPr>
            </a:lvl8pPr>
            <a:lvl9pPr marL="4876557" algn="l" defTabSz="1219140" rtl="0" eaLnBrk="1" latinLnBrk="0" hangingPunct="1">
              <a:defRPr sz="2400" kern="1200">
                <a:solidFill>
                  <a:schemeClr val="tx1"/>
                </a:solidFill>
                <a:latin typeface="+mn-lt"/>
                <a:ea typeface="+mn-ea"/>
                <a:cs typeface="+mn-cs"/>
              </a:defRPr>
            </a:lvl9pP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6" name="Rectangle 21">
            <a:hlinkClick r:id="rId4" action="ppaction://hlinksldjump"/>
          </p:cNvPr>
          <p:cNvSpPr>
            <a:spLocks noChangeArrowheads="1"/>
          </p:cNvSpPr>
          <p:nvPr/>
        </p:nvSpPr>
        <p:spPr bwMode="auto">
          <a:xfrm>
            <a:off x="10238101" y="11575"/>
            <a:ext cx="348978" cy="575670"/>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defPPr>
              <a:defRPr lang="zh-CN"/>
            </a:defPPr>
            <a:lvl1pPr marL="0" algn="l" defTabSz="1219140" rtl="0" eaLnBrk="1" latinLnBrk="0" hangingPunct="1">
              <a:defRPr sz="2400" kern="1200">
                <a:solidFill>
                  <a:schemeClr val="tx1"/>
                </a:solidFill>
                <a:latin typeface="+mn-lt"/>
                <a:ea typeface="+mn-ea"/>
                <a:cs typeface="+mn-cs"/>
              </a:defRPr>
            </a:lvl1pPr>
            <a:lvl2pPr marL="609570" algn="l" defTabSz="1219140" rtl="0" eaLnBrk="1" latinLnBrk="0" hangingPunct="1">
              <a:defRPr sz="2400" kern="1200">
                <a:solidFill>
                  <a:schemeClr val="tx1"/>
                </a:solidFill>
                <a:latin typeface="+mn-lt"/>
                <a:ea typeface="+mn-ea"/>
                <a:cs typeface="+mn-cs"/>
              </a:defRPr>
            </a:lvl2pPr>
            <a:lvl3pPr marL="1219140" algn="l" defTabSz="1219140" rtl="0" eaLnBrk="1" latinLnBrk="0" hangingPunct="1">
              <a:defRPr sz="2400" kern="1200">
                <a:solidFill>
                  <a:schemeClr val="tx1"/>
                </a:solidFill>
                <a:latin typeface="+mn-lt"/>
                <a:ea typeface="+mn-ea"/>
                <a:cs typeface="+mn-cs"/>
              </a:defRPr>
            </a:lvl3pPr>
            <a:lvl4pPr marL="1828709" algn="l" defTabSz="1219140" rtl="0" eaLnBrk="1" latinLnBrk="0" hangingPunct="1">
              <a:defRPr sz="2400" kern="1200">
                <a:solidFill>
                  <a:schemeClr val="tx1"/>
                </a:solidFill>
                <a:latin typeface="+mn-lt"/>
                <a:ea typeface="+mn-ea"/>
                <a:cs typeface="+mn-cs"/>
              </a:defRPr>
            </a:lvl4pPr>
            <a:lvl5pPr marL="2438278" algn="l" defTabSz="1219140" rtl="0" eaLnBrk="1" latinLnBrk="0" hangingPunct="1">
              <a:defRPr sz="2400" kern="1200">
                <a:solidFill>
                  <a:schemeClr val="tx1"/>
                </a:solidFill>
                <a:latin typeface="+mn-lt"/>
                <a:ea typeface="+mn-ea"/>
                <a:cs typeface="+mn-cs"/>
              </a:defRPr>
            </a:lvl5pPr>
            <a:lvl6pPr marL="3047848" algn="l" defTabSz="1219140" rtl="0" eaLnBrk="1" latinLnBrk="0" hangingPunct="1">
              <a:defRPr sz="2400" kern="1200">
                <a:solidFill>
                  <a:schemeClr val="tx1"/>
                </a:solidFill>
                <a:latin typeface="+mn-lt"/>
                <a:ea typeface="+mn-ea"/>
                <a:cs typeface="+mn-cs"/>
              </a:defRPr>
            </a:lvl6pPr>
            <a:lvl7pPr marL="3657418" algn="l" defTabSz="1219140" rtl="0" eaLnBrk="1" latinLnBrk="0" hangingPunct="1">
              <a:defRPr sz="2400" kern="1200">
                <a:solidFill>
                  <a:schemeClr val="tx1"/>
                </a:solidFill>
                <a:latin typeface="+mn-lt"/>
                <a:ea typeface="+mn-ea"/>
                <a:cs typeface="+mn-cs"/>
              </a:defRPr>
            </a:lvl7pPr>
            <a:lvl8pPr marL="4266987" algn="l" defTabSz="1219140" rtl="0" eaLnBrk="1" latinLnBrk="0" hangingPunct="1">
              <a:defRPr sz="2400" kern="1200">
                <a:solidFill>
                  <a:schemeClr val="tx1"/>
                </a:solidFill>
                <a:latin typeface="+mn-lt"/>
                <a:ea typeface="+mn-ea"/>
                <a:cs typeface="+mn-cs"/>
              </a:defRPr>
            </a:lvl8pPr>
            <a:lvl9pPr marL="4876557" algn="l" defTabSz="1219140" rtl="0" eaLnBrk="1" latinLnBrk="0" hangingPunct="1">
              <a:defRPr sz="2400" kern="1200">
                <a:solidFill>
                  <a:schemeClr val="tx1"/>
                </a:solidFill>
                <a:latin typeface="+mn-lt"/>
                <a:ea typeface="+mn-ea"/>
                <a:cs typeface="+mn-cs"/>
              </a:defRPr>
            </a:lvl9pP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7" name="Rectangle 21">
            <a:hlinkClick r:id="rId5" action="ppaction://hlinksldjump"/>
          </p:cNvPr>
          <p:cNvSpPr>
            <a:spLocks noChangeArrowheads="1"/>
          </p:cNvSpPr>
          <p:nvPr/>
        </p:nvSpPr>
        <p:spPr bwMode="auto">
          <a:xfrm>
            <a:off x="10691995" y="11575"/>
            <a:ext cx="396844" cy="575670"/>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defPPr>
              <a:defRPr lang="zh-CN"/>
            </a:defPPr>
            <a:lvl1pPr marL="0" algn="l" defTabSz="1219140" rtl="0" eaLnBrk="1" latinLnBrk="0" hangingPunct="1">
              <a:defRPr sz="2400" kern="1200">
                <a:solidFill>
                  <a:schemeClr val="tx1"/>
                </a:solidFill>
                <a:latin typeface="+mn-lt"/>
                <a:ea typeface="+mn-ea"/>
                <a:cs typeface="+mn-cs"/>
              </a:defRPr>
            </a:lvl1pPr>
            <a:lvl2pPr marL="609570" algn="l" defTabSz="1219140" rtl="0" eaLnBrk="1" latinLnBrk="0" hangingPunct="1">
              <a:defRPr sz="2400" kern="1200">
                <a:solidFill>
                  <a:schemeClr val="tx1"/>
                </a:solidFill>
                <a:latin typeface="+mn-lt"/>
                <a:ea typeface="+mn-ea"/>
                <a:cs typeface="+mn-cs"/>
              </a:defRPr>
            </a:lvl2pPr>
            <a:lvl3pPr marL="1219140" algn="l" defTabSz="1219140" rtl="0" eaLnBrk="1" latinLnBrk="0" hangingPunct="1">
              <a:defRPr sz="2400" kern="1200">
                <a:solidFill>
                  <a:schemeClr val="tx1"/>
                </a:solidFill>
                <a:latin typeface="+mn-lt"/>
                <a:ea typeface="+mn-ea"/>
                <a:cs typeface="+mn-cs"/>
              </a:defRPr>
            </a:lvl3pPr>
            <a:lvl4pPr marL="1828709" algn="l" defTabSz="1219140" rtl="0" eaLnBrk="1" latinLnBrk="0" hangingPunct="1">
              <a:defRPr sz="2400" kern="1200">
                <a:solidFill>
                  <a:schemeClr val="tx1"/>
                </a:solidFill>
                <a:latin typeface="+mn-lt"/>
                <a:ea typeface="+mn-ea"/>
                <a:cs typeface="+mn-cs"/>
              </a:defRPr>
            </a:lvl4pPr>
            <a:lvl5pPr marL="2438278" algn="l" defTabSz="1219140" rtl="0" eaLnBrk="1" latinLnBrk="0" hangingPunct="1">
              <a:defRPr sz="2400" kern="1200">
                <a:solidFill>
                  <a:schemeClr val="tx1"/>
                </a:solidFill>
                <a:latin typeface="+mn-lt"/>
                <a:ea typeface="+mn-ea"/>
                <a:cs typeface="+mn-cs"/>
              </a:defRPr>
            </a:lvl5pPr>
            <a:lvl6pPr marL="3047848" algn="l" defTabSz="1219140" rtl="0" eaLnBrk="1" latinLnBrk="0" hangingPunct="1">
              <a:defRPr sz="2400" kern="1200">
                <a:solidFill>
                  <a:schemeClr val="tx1"/>
                </a:solidFill>
                <a:latin typeface="+mn-lt"/>
                <a:ea typeface="+mn-ea"/>
                <a:cs typeface="+mn-cs"/>
              </a:defRPr>
            </a:lvl6pPr>
            <a:lvl7pPr marL="3657418" algn="l" defTabSz="1219140" rtl="0" eaLnBrk="1" latinLnBrk="0" hangingPunct="1">
              <a:defRPr sz="2400" kern="1200">
                <a:solidFill>
                  <a:schemeClr val="tx1"/>
                </a:solidFill>
                <a:latin typeface="+mn-lt"/>
                <a:ea typeface="+mn-ea"/>
                <a:cs typeface="+mn-cs"/>
              </a:defRPr>
            </a:lvl7pPr>
            <a:lvl8pPr marL="4266987" algn="l" defTabSz="1219140" rtl="0" eaLnBrk="1" latinLnBrk="0" hangingPunct="1">
              <a:defRPr sz="2400" kern="1200">
                <a:solidFill>
                  <a:schemeClr val="tx1"/>
                </a:solidFill>
                <a:latin typeface="+mn-lt"/>
                <a:ea typeface="+mn-ea"/>
                <a:cs typeface="+mn-cs"/>
              </a:defRPr>
            </a:lvl8pPr>
            <a:lvl9pPr marL="4876557" algn="l" defTabSz="1219140" rtl="0" eaLnBrk="1" latinLnBrk="0" hangingPunct="1">
              <a:defRPr sz="2400" kern="1200">
                <a:solidFill>
                  <a:schemeClr val="tx1"/>
                </a:solidFill>
                <a:latin typeface="+mn-lt"/>
                <a:ea typeface="+mn-ea"/>
                <a:cs typeface="+mn-cs"/>
              </a:defRPr>
            </a:lvl9pP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8" name="Rectangle 21">
            <a:hlinkClick r:id="rId6" action="ppaction://hlinksldjump"/>
          </p:cNvPr>
          <p:cNvSpPr>
            <a:spLocks noChangeArrowheads="1"/>
          </p:cNvSpPr>
          <p:nvPr/>
        </p:nvSpPr>
        <p:spPr bwMode="auto">
          <a:xfrm>
            <a:off x="11160847" y="11378"/>
            <a:ext cx="396844" cy="575670"/>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defPPr>
              <a:defRPr lang="zh-CN"/>
            </a:defPPr>
            <a:lvl1pPr marL="0" algn="l" defTabSz="1219140" rtl="0" eaLnBrk="1" latinLnBrk="0" hangingPunct="1">
              <a:defRPr sz="2400" kern="1200">
                <a:solidFill>
                  <a:schemeClr val="tx1"/>
                </a:solidFill>
                <a:latin typeface="+mn-lt"/>
                <a:ea typeface="+mn-ea"/>
                <a:cs typeface="+mn-cs"/>
              </a:defRPr>
            </a:lvl1pPr>
            <a:lvl2pPr marL="609570" algn="l" defTabSz="1219140" rtl="0" eaLnBrk="1" latinLnBrk="0" hangingPunct="1">
              <a:defRPr sz="2400" kern="1200">
                <a:solidFill>
                  <a:schemeClr val="tx1"/>
                </a:solidFill>
                <a:latin typeface="+mn-lt"/>
                <a:ea typeface="+mn-ea"/>
                <a:cs typeface="+mn-cs"/>
              </a:defRPr>
            </a:lvl2pPr>
            <a:lvl3pPr marL="1219140" algn="l" defTabSz="1219140" rtl="0" eaLnBrk="1" latinLnBrk="0" hangingPunct="1">
              <a:defRPr sz="2400" kern="1200">
                <a:solidFill>
                  <a:schemeClr val="tx1"/>
                </a:solidFill>
                <a:latin typeface="+mn-lt"/>
                <a:ea typeface="+mn-ea"/>
                <a:cs typeface="+mn-cs"/>
              </a:defRPr>
            </a:lvl3pPr>
            <a:lvl4pPr marL="1828709" algn="l" defTabSz="1219140" rtl="0" eaLnBrk="1" latinLnBrk="0" hangingPunct="1">
              <a:defRPr sz="2400" kern="1200">
                <a:solidFill>
                  <a:schemeClr val="tx1"/>
                </a:solidFill>
                <a:latin typeface="+mn-lt"/>
                <a:ea typeface="+mn-ea"/>
                <a:cs typeface="+mn-cs"/>
              </a:defRPr>
            </a:lvl4pPr>
            <a:lvl5pPr marL="2438278" algn="l" defTabSz="1219140" rtl="0" eaLnBrk="1" latinLnBrk="0" hangingPunct="1">
              <a:defRPr sz="2400" kern="1200">
                <a:solidFill>
                  <a:schemeClr val="tx1"/>
                </a:solidFill>
                <a:latin typeface="+mn-lt"/>
                <a:ea typeface="+mn-ea"/>
                <a:cs typeface="+mn-cs"/>
              </a:defRPr>
            </a:lvl5pPr>
            <a:lvl6pPr marL="3047848" algn="l" defTabSz="1219140" rtl="0" eaLnBrk="1" latinLnBrk="0" hangingPunct="1">
              <a:defRPr sz="2400" kern="1200">
                <a:solidFill>
                  <a:schemeClr val="tx1"/>
                </a:solidFill>
                <a:latin typeface="+mn-lt"/>
                <a:ea typeface="+mn-ea"/>
                <a:cs typeface="+mn-cs"/>
              </a:defRPr>
            </a:lvl6pPr>
            <a:lvl7pPr marL="3657418" algn="l" defTabSz="1219140" rtl="0" eaLnBrk="1" latinLnBrk="0" hangingPunct="1">
              <a:defRPr sz="2400" kern="1200">
                <a:solidFill>
                  <a:schemeClr val="tx1"/>
                </a:solidFill>
                <a:latin typeface="+mn-lt"/>
                <a:ea typeface="+mn-ea"/>
                <a:cs typeface="+mn-cs"/>
              </a:defRPr>
            </a:lvl7pPr>
            <a:lvl8pPr marL="4266987" algn="l" defTabSz="1219140" rtl="0" eaLnBrk="1" latinLnBrk="0" hangingPunct="1">
              <a:defRPr sz="2400" kern="1200">
                <a:solidFill>
                  <a:schemeClr val="tx1"/>
                </a:solidFill>
                <a:latin typeface="+mn-lt"/>
                <a:ea typeface="+mn-ea"/>
                <a:cs typeface="+mn-cs"/>
              </a:defRPr>
            </a:lvl8pPr>
            <a:lvl9pPr marL="4876557" algn="l" defTabSz="1219140" rtl="0" eaLnBrk="1" latinLnBrk="0" hangingPunct="1">
              <a:defRPr sz="2400" kern="1200">
                <a:solidFill>
                  <a:schemeClr val="tx1"/>
                </a:solidFill>
                <a:latin typeface="+mn-lt"/>
                <a:ea typeface="+mn-ea"/>
                <a:cs typeface="+mn-cs"/>
              </a:defRPr>
            </a:lvl9pP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5</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20" name="矩形 19"/>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3" name="Rectangle 21">
            <a:hlinkClick r:id="rId7" action="ppaction://hlinksldjump"/>
          </p:cNvPr>
          <p:cNvSpPr>
            <a:spLocks noChangeArrowheads="1"/>
          </p:cNvSpPr>
          <p:nvPr/>
        </p:nvSpPr>
        <p:spPr bwMode="auto">
          <a:xfrm>
            <a:off x="11664903" y="11378"/>
            <a:ext cx="396844" cy="575670"/>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defPPr>
              <a:defRPr lang="zh-CN"/>
            </a:defPPr>
            <a:lvl1pPr marL="0" algn="l" defTabSz="1219140" rtl="0" eaLnBrk="1" latinLnBrk="0" hangingPunct="1">
              <a:defRPr sz="2400" kern="1200">
                <a:solidFill>
                  <a:schemeClr val="tx1"/>
                </a:solidFill>
                <a:latin typeface="+mn-lt"/>
                <a:ea typeface="+mn-ea"/>
                <a:cs typeface="+mn-cs"/>
              </a:defRPr>
            </a:lvl1pPr>
            <a:lvl2pPr marL="609570" algn="l" defTabSz="1219140" rtl="0" eaLnBrk="1" latinLnBrk="0" hangingPunct="1">
              <a:defRPr sz="2400" kern="1200">
                <a:solidFill>
                  <a:schemeClr val="tx1"/>
                </a:solidFill>
                <a:latin typeface="+mn-lt"/>
                <a:ea typeface="+mn-ea"/>
                <a:cs typeface="+mn-cs"/>
              </a:defRPr>
            </a:lvl2pPr>
            <a:lvl3pPr marL="1219140" algn="l" defTabSz="1219140" rtl="0" eaLnBrk="1" latinLnBrk="0" hangingPunct="1">
              <a:defRPr sz="2400" kern="1200">
                <a:solidFill>
                  <a:schemeClr val="tx1"/>
                </a:solidFill>
                <a:latin typeface="+mn-lt"/>
                <a:ea typeface="+mn-ea"/>
                <a:cs typeface="+mn-cs"/>
              </a:defRPr>
            </a:lvl3pPr>
            <a:lvl4pPr marL="1828709" algn="l" defTabSz="1219140" rtl="0" eaLnBrk="1" latinLnBrk="0" hangingPunct="1">
              <a:defRPr sz="2400" kern="1200">
                <a:solidFill>
                  <a:schemeClr val="tx1"/>
                </a:solidFill>
                <a:latin typeface="+mn-lt"/>
                <a:ea typeface="+mn-ea"/>
                <a:cs typeface="+mn-cs"/>
              </a:defRPr>
            </a:lvl4pPr>
            <a:lvl5pPr marL="2438278" algn="l" defTabSz="1219140" rtl="0" eaLnBrk="1" latinLnBrk="0" hangingPunct="1">
              <a:defRPr sz="2400" kern="1200">
                <a:solidFill>
                  <a:schemeClr val="tx1"/>
                </a:solidFill>
                <a:latin typeface="+mn-lt"/>
                <a:ea typeface="+mn-ea"/>
                <a:cs typeface="+mn-cs"/>
              </a:defRPr>
            </a:lvl5pPr>
            <a:lvl6pPr marL="3047848" algn="l" defTabSz="1219140" rtl="0" eaLnBrk="1" latinLnBrk="0" hangingPunct="1">
              <a:defRPr sz="2400" kern="1200">
                <a:solidFill>
                  <a:schemeClr val="tx1"/>
                </a:solidFill>
                <a:latin typeface="+mn-lt"/>
                <a:ea typeface="+mn-ea"/>
                <a:cs typeface="+mn-cs"/>
              </a:defRPr>
            </a:lvl6pPr>
            <a:lvl7pPr marL="3657418" algn="l" defTabSz="1219140" rtl="0" eaLnBrk="1" latinLnBrk="0" hangingPunct="1">
              <a:defRPr sz="2400" kern="1200">
                <a:solidFill>
                  <a:schemeClr val="tx1"/>
                </a:solidFill>
                <a:latin typeface="+mn-lt"/>
                <a:ea typeface="+mn-ea"/>
                <a:cs typeface="+mn-cs"/>
              </a:defRPr>
            </a:lvl7pPr>
            <a:lvl8pPr marL="4266987" algn="l" defTabSz="1219140" rtl="0" eaLnBrk="1" latinLnBrk="0" hangingPunct="1">
              <a:defRPr sz="2400" kern="1200">
                <a:solidFill>
                  <a:schemeClr val="tx1"/>
                </a:solidFill>
                <a:latin typeface="+mn-lt"/>
                <a:ea typeface="+mn-ea"/>
                <a:cs typeface="+mn-cs"/>
              </a:defRPr>
            </a:lvl8pPr>
            <a:lvl9pPr marL="4876557" algn="l" defTabSz="1219140" rtl="0" eaLnBrk="1" latinLnBrk="0" hangingPunct="1">
              <a:defRPr sz="2400" kern="1200">
                <a:solidFill>
                  <a:schemeClr val="tx1"/>
                </a:solidFill>
                <a:latin typeface="+mn-lt"/>
                <a:ea typeface="+mn-ea"/>
                <a:cs typeface="+mn-cs"/>
              </a:defRPr>
            </a:lvl9pP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6</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Tree>
    <p:extLst>
      <p:ext uri="{BB962C8B-B14F-4D97-AF65-F5344CB8AC3E}">
        <p14:creationId xmlns:p14="http://schemas.microsoft.com/office/powerpoint/2010/main" val="2840456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118542" y="521374"/>
            <a:ext cx="11733225" cy="5788740"/>
          </a:xfrm>
          <a:prstGeom prst="rect">
            <a:avLst/>
          </a:prstGeom>
        </p:spPr>
        <p:txBody>
          <a:bodyPr wrap="square" lIns="121898" tIns="60948" rIns="121898" bIns="60948">
            <a:spAutoFit/>
          </a:bodyPr>
          <a:lstStyle/>
          <a:p>
            <a:pPr algn="just">
              <a:lnSpc>
                <a:spcPct val="130000"/>
              </a:lnSpc>
              <a:spcAft>
                <a:spcPts val="0"/>
              </a:spcAft>
              <a:tabLst>
                <a:tab pos="1890395" algn="l"/>
              </a:tabLst>
            </a:pPr>
            <a:r>
              <a:rPr lang="en-US" altLang="zh-CN" sz="2600" kern="100" dirty="0">
                <a:latin typeface="Times New Roman"/>
                <a:ea typeface="华文细黑"/>
                <a:cs typeface="Courier New"/>
              </a:rPr>
              <a:t>4.</a:t>
            </a:r>
            <a:r>
              <a:rPr lang="zh-CN" altLang="zh-CN" sz="2600" kern="100" dirty="0">
                <a:latin typeface="Times New Roman"/>
                <a:ea typeface="华文细黑"/>
                <a:cs typeface="Times New Roman"/>
              </a:rPr>
              <a:t>下列有关除杂的实验操作不合理的是</a:t>
            </a:r>
            <a:r>
              <a:rPr lang="en-US" altLang="zh-CN" sz="2600" kern="100" dirty="0">
                <a:latin typeface="Times New Roman"/>
                <a:ea typeface="华文细黑"/>
                <a:cs typeface="Courier New"/>
              </a:rPr>
              <a:t>(</a:t>
            </a:r>
            <a:r>
              <a:rPr lang="zh-CN" altLang="zh-CN" sz="2600" kern="100" dirty="0">
                <a:latin typeface="Times New Roman"/>
                <a:ea typeface="华文细黑"/>
                <a:cs typeface="Times New Roman"/>
              </a:rPr>
              <a:t>　　</a:t>
            </a:r>
            <a:r>
              <a:rPr lang="en-US" altLang="zh-CN" sz="2600" kern="100" dirty="0">
                <a:latin typeface="Times New Roman"/>
                <a:ea typeface="华文细黑"/>
                <a:cs typeface="Courier New"/>
              </a:rPr>
              <a:t>)</a:t>
            </a:r>
            <a:endParaRPr lang="zh-CN" altLang="zh-CN" sz="2600" kern="100" dirty="0">
              <a:latin typeface="宋体"/>
              <a:cs typeface="Courier New"/>
            </a:endParaRPr>
          </a:p>
          <a:p>
            <a:pPr algn="just">
              <a:lnSpc>
                <a:spcPct val="130000"/>
              </a:lnSpc>
              <a:spcAft>
                <a:spcPts val="0"/>
              </a:spcAft>
              <a:tabLst>
                <a:tab pos="1890395" algn="l"/>
              </a:tabLst>
            </a:pPr>
            <a:r>
              <a:rPr lang="en-US" altLang="zh-CN" sz="2600" kern="100" dirty="0">
                <a:latin typeface="Times New Roman"/>
                <a:ea typeface="华文细黑"/>
                <a:cs typeface="Courier New"/>
              </a:rPr>
              <a:t>A.</a:t>
            </a:r>
            <a:r>
              <a:rPr lang="zh-CN" altLang="zh-CN" sz="2600" kern="100" dirty="0">
                <a:latin typeface="Times New Roman"/>
                <a:ea typeface="华文细黑"/>
                <a:cs typeface="Times New Roman"/>
              </a:rPr>
              <a:t>除去酸性</a:t>
            </a:r>
            <a:r>
              <a:rPr lang="en-US" altLang="zh-CN" sz="2600" kern="100" dirty="0">
                <a:latin typeface="Times New Roman"/>
                <a:ea typeface="华文细黑"/>
                <a:cs typeface="Courier New"/>
              </a:rPr>
              <a:t>MgCl</a:t>
            </a:r>
            <a:r>
              <a:rPr lang="en-US" altLang="zh-CN" sz="2600" kern="100" baseline="-25000" dirty="0">
                <a:latin typeface="Times New Roman"/>
                <a:ea typeface="华文细黑"/>
                <a:cs typeface="Courier New"/>
              </a:rPr>
              <a:t>2</a:t>
            </a:r>
            <a:r>
              <a:rPr lang="zh-CN" altLang="zh-CN" sz="2600" kern="100" dirty="0">
                <a:latin typeface="Times New Roman"/>
                <a:ea typeface="华文细黑"/>
                <a:cs typeface="Times New Roman"/>
              </a:rPr>
              <a:t>溶液中少量的</a:t>
            </a:r>
            <a:r>
              <a:rPr lang="en-US" altLang="zh-CN" sz="2600" kern="100" dirty="0">
                <a:latin typeface="Times New Roman"/>
                <a:ea typeface="华文细黑"/>
                <a:cs typeface="Courier New"/>
              </a:rPr>
              <a:t>FeCl</a:t>
            </a:r>
            <a:r>
              <a:rPr lang="en-US" altLang="zh-CN" sz="2600" kern="100" baseline="-25000" dirty="0">
                <a:latin typeface="Times New Roman"/>
                <a:ea typeface="华文细黑"/>
                <a:cs typeface="Courier New"/>
              </a:rPr>
              <a:t>3</a:t>
            </a:r>
            <a:r>
              <a:rPr lang="zh-CN" altLang="zh-CN" sz="2600" kern="100" dirty="0">
                <a:latin typeface="Times New Roman"/>
                <a:ea typeface="华文细黑"/>
                <a:cs typeface="Times New Roman"/>
              </a:rPr>
              <a:t>：加入足量的</a:t>
            </a:r>
            <a:r>
              <a:rPr lang="en-US" altLang="zh-CN" sz="2600" kern="100" dirty="0">
                <a:latin typeface="Times New Roman"/>
                <a:ea typeface="华文细黑"/>
                <a:cs typeface="Courier New"/>
              </a:rPr>
              <a:t>Mg(OH)</a:t>
            </a:r>
            <a:r>
              <a:rPr lang="en-US" altLang="zh-CN" sz="2600" kern="100" baseline="-25000" dirty="0">
                <a:latin typeface="Times New Roman"/>
                <a:ea typeface="华文细黑"/>
                <a:cs typeface="Courier New"/>
              </a:rPr>
              <a:t>2</a:t>
            </a:r>
            <a:r>
              <a:rPr lang="zh-CN" altLang="zh-CN" sz="2600" kern="100" dirty="0">
                <a:latin typeface="Times New Roman"/>
                <a:ea typeface="华文细黑"/>
                <a:cs typeface="Times New Roman"/>
              </a:rPr>
              <a:t>并过滤</a:t>
            </a:r>
            <a:endParaRPr lang="zh-CN" altLang="zh-CN" sz="2600" kern="100" dirty="0">
              <a:latin typeface="宋体"/>
              <a:cs typeface="Courier New"/>
            </a:endParaRPr>
          </a:p>
          <a:p>
            <a:pPr algn="just">
              <a:lnSpc>
                <a:spcPct val="130000"/>
              </a:lnSpc>
              <a:spcAft>
                <a:spcPts val="0"/>
              </a:spcAft>
              <a:tabLst>
                <a:tab pos="1890395" algn="l"/>
              </a:tabLst>
            </a:pPr>
            <a:r>
              <a:rPr lang="en-US" altLang="zh-CN" sz="2600" kern="100" dirty="0">
                <a:latin typeface="Times New Roman"/>
                <a:ea typeface="华文细黑"/>
                <a:cs typeface="Courier New"/>
              </a:rPr>
              <a:t>B.</a:t>
            </a:r>
            <a:r>
              <a:rPr lang="zh-CN" altLang="zh-CN" sz="2600" kern="100" dirty="0">
                <a:latin typeface="Times New Roman"/>
                <a:ea typeface="华文细黑"/>
                <a:cs typeface="Times New Roman"/>
              </a:rPr>
              <a:t>除去</a:t>
            </a:r>
            <a:r>
              <a:rPr lang="en-US" altLang="zh-CN" sz="2600" kern="100" dirty="0" err="1">
                <a:latin typeface="Times New Roman"/>
                <a:ea typeface="华文细黑"/>
                <a:cs typeface="Courier New"/>
              </a:rPr>
              <a:t>NaCl</a:t>
            </a:r>
            <a:r>
              <a:rPr lang="zh-CN" altLang="zh-CN" sz="2600" kern="100" dirty="0">
                <a:latin typeface="Times New Roman"/>
                <a:ea typeface="华文细黑"/>
                <a:cs typeface="Times New Roman"/>
              </a:rPr>
              <a:t>溶液中少量的</a:t>
            </a:r>
            <a:r>
              <a:rPr lang="en-US" altLang="zh-CN" sz="2600" kern="100" dirty="0">
                <a:latin typeface="Times New Roman"/>
                <a:ea typeface="华文细黑"/>
                <a:cs typeface="Courier New"/>
              </a:rPr>
              <a:t>Na</a:t>
            </a:r>
            <a:r>
              <a:rPr lang="en-US" altLang="zh-CN" sz="2600" kern="100" baseline="-25000" dirty="0">
                <a:latin typeface="Times New Roman"/>
                <a:ea typeface="华文细黑"/>
                <a:cs typeface="Courier New"/>
              </a:rPr>
              <a:t>2</a:t>
            </a:r>
            <a:r>
              <a:rPr lang="en-US" altLang="zh-CN" sz="2600" kern="100" dirty="0">
                <a:latin typeface="Times New Roman"/>
                <a:ea typeface="华文细黑"/>
                <a:cs typeface="Courier New"/>
              </a:rPr>
              <a:t>S</a:t>
            </a:r>
            <a:r>
              <a:rPr lang="zh-CN" altLang="zh-CN" sz="2600" kern="100" dirty="0">
                <a:latin typeface="Times New Roman"/>
                <a:ea typeface="华文细黑"/>
                <a:cs typeface="Times New Roman"/>
              </a:rPr>
              <a:t>：加入</a:t>
            </a:r>
            <a:r>
              <a:rPr lang="en-US" altLang="zh-CN" sz="2600" kern="100" dirty="0" err="1">
                <a:latin typeface="Times New Roman"/>
                <a:ea typeface="华文细黑"/>
                <a:cs typeface="Courier New"/>
              </a:rPr>
              <a:t>AgCl</a:t>
            </a:r>
            <a:r>
              <a:rPr lang="zh-CN" altLang="zh-CN" sz="2600" kern="100" dirty="0">
                <a:latin typeface="Times New Roman"/>
                <a:ea typeface="华文细黑"/>
                <a:cs typeface="Times New Roman"/>
              </a:rPr>
              <a:t>后再过滤</a:t>
            </a:r>
            <a:endParaRPr lang="zh-CN" altLang="zh-CN" sz="2600" kern="100" dirty="0">
              <a:latin typeface="宋体"/>
              <a:cs typeface="Courier New"/>
            </a:endParaRPr>
          </a:p>
          <a:p>
            <a:pPr algn="just">
              <a:lnSpc>
                <a:spcPct val="130000"/>
              </a:lnSpc>
              <a:spcAft>
                <a:spcPts val="0"/>
              </a:spcAft>
              <a:tabLst>
                <a:tab pos="1890395" algn="l"/>
              </a:tabLst>
            </a:pPr>
            <a:r>
              <a:rPr lang="en-US" altLang="zh-CN" sz="2600" kern="100" dirty="0">
                <a:latin typeface="Times New Roman"/>
                <a:ea typeface="华文细黑"/>
                <a:cs typeface="Courier New"/>
              </a:rPr>
              <a:t>C.</a:t>
            </a:r>
            <a:r>
              <a:rPr lang="zh-CN" altLang="zh-CN" sz="2600" kern="100" dirty="0">
                <a:latin typeface="Times New Roman"/>
                <a:ea typeface="华文细黑"/>
                <a:cs typeface="Times New Roman"/>
              </a:rPr>
              <a:t>除去石英中的少量碳酸钙：用稀盐酸溶解后过滤</a:t>
            </a:r>
            <a:endParaRPr lang="zh-CN" altLang="zh-CN" sz="2600" kern="100" dirty="0">
              <a:latin typeface="宋体"/>
              <a:cs typeface="Courier New"/>
            </a:endParaRPr>
          </a:p>
          <a:p>
            <a:pPr algn="just">
              <a:lnSpc>
                <a:spcPct val="130000"/>
              </a:lnSpc>
              <a:spcAft>
                <a:spcPts val="0"/>
              </a:spcAft>
              <a:tabLst>
                <a:tab pos="1890395" algn="l"/>
              </a:tabLst>
            </a:pPr>
            <a:r>
              <a:rPr lang="en-US" altLang="zh-CN" sz="2600" kern="100" dirty="0">
                <a:latin typeface="Times New Roman"/>
                <a:ea typeface="华文细黑"/>
                <a:cs typeface="Courier New"/>
              </a:rPr>
              <a:t>D.</a:t>
            </a:r>
            <a:r>
              <a:rPr lang="zh-CN" altLang="zh-CN" sz="2600" kern="100" dirty="0">
                <a:latin typeface="Times New Roman"/>
                <a:ea typeface="华文细黑"/>
                <a:cs typeface="Times New Roman"/>
              </a:rPr>
              <a:t>除去氯化钠固体中的少量纯碱：加入足量氯化钙，过滤、蒸发、</a:t>
            </a:r>
            <a:r>
              <a:rPr lang="zh-CN" altLang="zh-CN" sz="2600" kern="100" dirty="0" smtClean="0">
                <a:latin typeface="Times New Roman"/>
                <a:ea typeface="华文细黑"/>
                <a:cs typeface="Times New Roman"/>
              </a:rPr>
              <a:t>结晶</a:t>
            </a:r>
            <a:endParaRPr lang="en-US" altLang="zh-CN" sz="2600" kern="100" dirty="0" smtClean="0">
              <a:latin typeface="宋体"/>
              <a:cs typeface="Courier New"/>
            </a:endParaRPr>
          </a:p>
          <a:p>
            <a:pPr algn="just">
              <a:lnSpc>
                <a:spcPct val="130000"/>
              </a:lnSpc>
              <a:spcAft>
                <a:spcPts val="0"/>
              </a:spcAft>
              <a:tabLst>
                <a:tab pos="1890395" algn="l"/>
              </a:tabLst>
            </a:pPr>
            <a:r>
              <a:rPr lang="zh-CN" altLang="zh-CN" sz="2600" b="1" kern="100" dirty="0">
                <a:solidFill>
                  <a:srgbClr val="0000FF"/>
                </a:solidFill>
                <a:latin typeface="Times New Roman"/>
                <a:cs typeface="Times New Roman"/>
              </a:rPr>
              <a:t>解析　</a:t>
            </a:r>
            <a:r>
              <a:rPr lang="en-US" altLang="zh-CN" sz="2600" kern="100" dirty="0">
                <a:latin typeface="Times New Roman"/>
                <a:ea typeface="华文细黑"/>
                <a:cs typeface="Courier New"/>
              </a:rPr>
              <a:t>A</a:t>
            </a:r>
            <a:r>
              <a:rPr lang="zh-CN" altLang="zh-CN" sz="2600" kern="100" dirty="0">
                <a:latin typeface="Times New Roman"/>
                <a:ea typeface="华文细黑"/>
                <a:cs typeface="Times New Roman"/>
              </a:rPr>
              <a:t>项，</a:t>
            </a:r>
            <a:r>
              <a:rPr lang="en-US" altLang="zh-CN" sz="2600" kern="100" dirty="0">
                <a:latin typeface="Times New Roman"/>
                <a:ea typeface="华文细黑"/>
                <a:cs typeface="Courier New"/>
              </a:rPr>
              <a:t>Mg(OH)</a:t>
            </a:r>
            <a:r>
              <a:rPr lang="en-US" altLang="zh-CN" sz="2600" kern="100" baseline="-25000" dirty="0">
                <a:latin typeface="Times New Roman"/>
                <a:ea typeface="华文细黑"/>
                <a:cs typeface="Courier New"/>
              </a:rPr>
              <a:t>2</a:t>
            </a:r>
            <a:r>
              <a:rPr lang="zh-CN" altLang="zh-CN" sz="2600" kern="100" dirty="0">
                <a:latin typeface="Times New Roman"/>
                <a:ea typeface="华文细黑"/>
                <a:cs typeface="Times New Roman"/>
              </a:rPr>
              <a:t>和酸反应促进</a:t>
            </a:r>
            <a:r>
              <a:rPr lang="en-US" altLang="zh-CN" sz="2600" kern="100" dirty="0">
                <a:latin typeface="Times New Roman"/>
                <a:ea typeface="华文细黑"/>
                <a:cs typeface="Courier New"/>
              </a:rPr>
              <a:t>Fe</a:t>
            </a:r>
            <a:r>
              <a:rPr lang="en-US" altLang="zh-CN" sz="2600" kern="100" baseline="30000" dirty="0">
                <a:latin typeface="Times New Roman"/>
                <a:ea typeface="华文细黑"/>
                <a:cs typeface="Courier New"/>
              </a:rPr>
              <a:t>3</a:t>
            </a:r>
            <a:r>
              <a:rPr lang="zh-CN" altLang="zh-CN" sz="2600" kern="100" baseline="30000" dirty="0">
                <a:latin typeface="Times New Roman"/>
                <a:ea typeface="华文细黑"/>
                <a:cs typeface="Times New Roman"/>
              </a:rPr>
              <a:t>＋</a:t>
            </a:r>
            <a:r>
              <a:rPr lang="zh-CN" altLang="zh-CN" sz="2600" kern="100" dirty="0">
                <a:latin typeface="Times New Roman"/>
                <a:ea typeface="华文细黑"/>
                <a:cs typeface="Times New Roman"/>
              </a:rPr>
              <a:t>水解形成</a:t>
            </a:r>
            <a:r>
              <a:rPr lang="en-US" altLang="zh-CN" sz="2600" kern="100" dirty="0">
                <a:latin typeface="Times New Roman"/>
                <a:ea typeface="华文细黑"/>
                <a:cs typeface="Courier New"/>
              </a:rPr>
              <a:t>Fe(OH)</a:t>
            </a:r>
            <a:r>
              <a:rPr lang="en-US" altLang="zh-CN" sz="2600" kern="100" baseline="-25000" dirty="0">
                <a:latin typeface="Times New Roman"/>
                <a:ea typeface="华文细黑"/>
                <a:cs typeface="Courier New"/>
              </a:rPr>
              <a:t>3</a:t>
            </a:r>
            <a:r>
              <a:rPr lang="zh-CN" altLang="zh-CN" sz="2600" kern="100" dirty="0">
                <a:latin typeface="Times New Roman"/>
                <a:ea typeface="华文细黑"/>
                <a:cs typeface="Times New Roman"/>
              </a:rPr>
              <a:t>沉淀，通过过滤即可除去</a:t>
            </a:r>
            <a:r>
              <a:rPr lang="en-US" altLang="zh-CN" sz="2600" kern="100" dirty="0">
                <a:latin typeface="Times New Roman"/>
                <a:ea typeface="华文细黑"/>
                <a:cs typeface="Courier New"/>
              </a:rPr>
              <a:t>Fe(OH)</a:t>
            </a:r>
            <a:r>
              <a:rPr lang="en-US" altLang="zh-CN" sz="2600" kern="100" baseline="-25000" dirty="0">
                <a:latin typeface="Times New Roman"/>
                <a:ea typeface="华文细黑"/>
                <a:cs typeface="Courier New"/>
              </a:rPr>
              <a:t>3</a:t>
            </a:r>
            <a:r>
              <a:rPr lang="zh-CN" altLang="zh-CN" sz="2600" kern="100" dirty="0" smtClean="0">
                <a:latin typeface="Times New Roman"/>
                <a:ea typeface="华文细黑"/>
                <a:cs typeface="Times New Roman"/>
              </a:rPr>
              <a:t>；</a:t>
            </a:r>
            <a:endParaRPr lang="en-US" altLang="zh-CN" sz="2600" kern="100" dirty="0" smtClean="0">
              <a:latin typeface="Times New Roman"/>
              <a:ea typeface="华文细黑"/>
              <a:cs typeface="Times New Roman"/>
            </a:endParaRPr>
          </a:p>
          <a:p>
            <a:pPr algn="just">
              <a:lnSpc>
                <a:spcPct val="130000"/>
              </a:lnSpc>
              <a:spcAft>
                <a:spcPts val="0"/>
              </a:spcAft>
              <a:tabLst>
                <a:tab pos="1890395" algn="l"/>
              </a:tabLst>
            </a:pPr>
            <a:r>
              <a:rPr lang="en-US" altLang="zh-CN" sz="2600" kern="100" dirty="0" smtClean="0">
                <a:latin typeface="Times New Roman"/>
                <a:ea typeface="华文细黑"/>
                <a:cs typeface="Courier New"/>
              </a:rPr>
              <a:t>B</a:t>
            </a:r>
            <a:r>
              <a:rPr lang="zh-CN" altLang="zh-CN" sz="2600" kern="100" dirty="0">
                <a:latin typeface="Times New Roman"/>
                <a:ea typeface="华文细黑"/>
                <a:cs typeface="Times New Roman"/>
              </a:rPr>
              <a:t>项，</a:t>
            </a:r>
            <a:r>
              <a:rPr lang="en-US" altLang="zh-CN" sz="2600" kern="100" dirty="0">
                <a:latin typeface="Times New Roman"/>
                <a:ea typeface="华文细黑"/>
                <a:cs typeface="Courier New"/>
              </a:rPr>
              <a:t>Na</a:t>
            </a:r>
            <a:r>
              <a:rPr lang="en-US" altLang="zh-CN" sz="2600" kern="100" baseline="-25000" dirty="0">
                <a:latin typeface="Times New Roman"/>
                <a:ea typeface="华文细黑"/>
                <a:cs typeface="Courier New"/>
              </a:rPr>
              <a:t>2</a:t>
            </a:r>
            <a:r>
              <a:rPr lang="en-US" altLang="zh-CN" sz="2600" kern="100" dirty="0">
                <a:latin typeface="Times New Roman"/>
                <a:ea typeface="华文细黑"/>
                <a:cs typeface="Courier New"/>
              </a:rPr>
              <a:t>S</a:t>
            </a:r>
            <a:r>
              <a:rPr lang="zh-CN" altLang="zh-CN" sz="2600" kern="100" dirty="0">
                <a:latin typeface="Times New Roman"/>
                <a:ea typeface="华文细黑"/>
                <a:cs typeface="Times New Roman"/>
              </a:rPr>
              <a:t>和</a:t>
            </a:r>
            <a:r>
              <a:rPr lang="en-US" altLang="zh-CN" sz="2600" kern="100" dirty="0" err="1">
                <a:latin typeface="Times New Roman"/>
                <a:ea typeface="华文细黑"/>
                <a:cs typeface="Courier New"/>
              </a:rPr>
              <a:t>AgCl</a:t>
            </a:r>
            <a:r>
              <a:rPr lang="zh-CN" altLang="zh-CN" sz="2600" kern="100" dirty="0">
                <a:latin typeface="Times New Roman"/>
                <a:ea typeface="华文细黑"/>
                <a:cs typeface="Times New Roman"/>
              </a:rPr>
              <a:t>反应生成</a:t>
            </a:r>
            <a:r>
              <a:rPr lang="en-US" altLang="zh-CN" sz="2600" kern="100" dirty="0">
                <a:latin typeface="Times New Roman"/>
                <a:ea typeface="华文细黑"/>
                <a:cs typeface="Courier New"/>
              </a:rPr>
              <a:t>Ag</a:t>
            </a:r>
            <a:r>
              <a:rPr lang="en-US" altLang="zh-CN" sz="2600" kern="100" baseline="-25000" dirty="0">
                <a:latin typeface="Times New Roman"/>
                <a:ea typeface="华文细黑"/>
                <a:cs typeface="Courier New"/>
              </a:rPr>
              <a:t>2</a:t>
            </a:r>
            <a:r>
              <a:rPr lang="en-US" altLang="zh-CN" sz="2600" kern="100" dirty="0">
                <a:latin typeface="Times New Roman"/>
                <a:ea typeface="华文细黑"/>
                <a:cs typeface="Courier New"/>
              </a:rPr>
              <a:t>S</a:t>
            </a:r>
            <a:r>
              <a:rPr lang="zh-CN" altLang="zh-CN" sz="2600" kern="100" dirty="0">
                <a:latin typeface="Times New Roman"/>
                <a:ea typeface="华文细黑"/>
                <a:cs typeface="Times New Roman"/>
              </a:rPr>
              <a:t>沉淀和</a:t>
            </a:r>
            <a:r>
              <a:rPr lang="en-US" altLang="zh-CN" sz="2600" kern="100" dirty="0" err="1">
                <a:latin typeface="Times New Roman"/>
                <a:ea typeface="华文细黑"/>
                <a:cs typeface="Courier New"/>
              </a:rPr>
              <a:t>NaCl</a:t>
            </a:r>
            <a:r>
              <a:rPr lang="zh-CN" altLang="zh-CN" sz="2600" kern="100" dirty="0">
                <a:latin typeface="Times New Roman"/>
                <a:ea typeface="华文细黑"/>
                <a:cs typeface="Times New Roman"/>
              </a:rPr>
              <a:t>，过滤除去</a:t>
            </a:r>
            <a:r>
              <a:rPr lang="en-US" altLang="zh-CN" sz="2600" kern="100" dirty="0">
                <a:latin typeface="Times New Roman"/>
                <a:ea typeface="华文细黑"/>
                <a:cs typeface="Courier New"/>
              </a:rPr>
              <a:t>Ag</a:t>
            </a:r>
            <a:r>
              <a:rPr lang="en-US" altLang="zh-CN" sz="2600" kern="100" baseline="-25000" dirty="0">
                <a:latin typeface="Times New Roman"/>
                <a:ea typeface="华文细黑"/>
                <a:cs typeface="Courier New"/>
              </a:rPr>
              <a:t>2</a:t>
            </a:r>
            <a:r>
              <a:rPr lang="en-US" altLang="zh-CN" sz="2600" kern="100" dirty="0">
                <a:latin typeface="Times New Roman"/>
                <a:ea typeface="华文细黑"/>
                <a:cs typeface="Courier New"/>
              </a:rPr>
              <a:t>S</a:t>
            </a:r>
            <a:r>
              <a:rPr lang="zh-CN" altLang="zh-CN" sz="2600" kern="100" dirty="0">
                <a:latin typeface="Times New Roman"/>
                <a:ea typeface="华文细黑"/>
                <a:cs typeface="Times New Roman"/>
              </a:rPr>
              <a:t>和剩余的</a:t>
            </a:r>
            <a:r>
              <a:rPr lang="en-US" altLang="zh-CN" sz="2600" kern="100" dirty="0" err="1">
                <a:latin typeface="Times New Roman"/>
                <a:ea typeface="华文细黑"/>
                <a:cs typeface="Courier New"/>
              </a:rPr>
              <a:t>AgCl</a:t>
            </a:r>
            <a:r>
              <a:rPr lang="zh-CN" altLang="zh-CN" sz="2600" kern="100" dirty="0" smtClean="0">
                <a:latin typeface="Times New Roman"/>
                <a:ea typeface="华文细黑"/>
                <a:cs typeface="Times New Roman"/>
              </a:rPr>
              <a:t>，</a:t>
            </a:r>
            <a:endParaRPr lang="en-US" altLang="zh-CN" sz="2600" kern="100" dirty="0" smtClean="0">
              <a:latin typeface="Times New Roman"/>
              <a:ea typeface="华文细黑"/>
              <a:cs typeface="Times New Roman"/>
            </a:endParaRPr>
          </a:p>
          <a:p>
            <a:pPr algn="just">
              <a:lnSpc>
                <a:spcPct val="130000"/>
              </a:lnSpc>
              <a:spcAft>
                <a:spcPts val="0"/>
              </a:spcAft>
              <a:tabLst>
                <a:tab pos="1890395" algn="l"/>
              </a:tabLst>
            </a:pPr>
            <a:r>
              <a:rPr lang="zh-CN" altLang="zh-CN" sz="2600" kern="100" dirty="0" smtClean="0">
                <a:latin typeface="Times New Roman"/>
                <a:ea typeface="华文细黑"/>
                <a:cs typeface="Times New Roman"/>
              </a:rPr>
              <a:t>即</a:t>
            </a:r>
            <a:r>
              <a:rPr lang="zh-CN" altLang="zh-CN" sz="2600" kern="100" dirty="0">
                <a:latin typeface="Times New Roman"/>
                <a:ea typeface="华文细黑"/>
                <a:cs typeface="Times New Roman"/>
              </a:rPr>
              <a:t>可除去</a:t>
            </a:r>
            <a:r>
              <a:rPr lang="en-US" altLang="zh-CN" sz="2600" kern="100" dirty="0" err="1">
                <a:latin typeface="Times New Roman"/>
                <a:ea typeface="华文细黑"/>
                <a:cs typeface="Courier New"/>
              </a:rPr>
              <a:t>NaCl</a:t>
            </a:r>
            <a:r>
              <a:rPr lang="zh-CN" altLang="zh-CN" sz="2600" kern="100" dirty="0">
                <a:latin typeface="Times New Roman"/>
                <a:ea typeface="华文细黑"/>
                <a:cs typeface="Times New Roman"/>
              </a:rPr>
              <a:t>溶液中的</a:t>
            </a:r>
            <a:r>
              <a:rPr lang="en-US" altLang="zh-CN" sz="2600" kern="100" dirty="0">
                <a:latin typeface="Times New Roman"/>
                <a:ea typeface="华文细黑"/>
                <a:cs typeface="Courier New"/>
              </a:rPr>
              <a:t>Na</a:t>
            </a:r>
            <a:r>
              <a:rPr lang="en-US" altLang="zh-CN" sz="2600" kern="100" baseline="-25000" dirty="0">
                <a:latin typeface="Times New Roman"/>
                <a:ea typeface="华文细黑"/>
                <a:cs typeface="Courier New"/>
              </a:rPr>
              <a:t>2</a:t>
            </a:r>
            <a:r>
              <a:rPr lang="en-US" altLang="zh-CN" sz="2600" kern="100" dirty="0">
                <a:latin typeface="Times New Roman"/>
                <a:ea typeface="华文细黑"/>
                <a:cs typeface="Courier New"/>
              </a:rPr>
              <a:t>S</a:t>
            </a:r>
            <a:r>
              <a:rPr lang="zh-CN" altLang="zh-CN" sz="2600" kern="100" dirty="0" smtClean="0">
                <a:latin typeface="Times New Roman"/>
                <a:ea typeface="华文细黑"/>
                <a:cs typeface="Times New Roman"/>
              </a:rPr>
              <a:t>；</a:t>
            </a:r>
            <a:endParaRPr lang="en-US" altLang="zh-CN" sz="2600" kern="100" dirty="0" smtClean="0">
              <a:latin typeface="Times New Roman"/>
              <a:ea typeface="华文细黑"/>
              <a:cs typeface="Times New Roman"/>
            </a:endParaRPr>
          </a:p>
          <a:p>
            <a:pPr algn="just">
              <a:lnSpc>
                <a:spcPct val="130000"/>
              </a:lnSpc>
              <a:spcAft>
                <a:spcPts val="0"/>
              </a:spcAft>
              <a:tabLst>
                <a:tab pos="1890395" algn="l"/>
              </a:tabLst>
            </a:pPr>
            <a:r>
              <a:rPr lang="en-US" altLang="zh-CN" sz="2600" kern="100" dirty="0" smtClean="0">
                <a:latin typeface="Times New Roman"/>
                <a:ea typeface="华文细黑"/>
                <a:cs typeface="Courier New"/>
              </a:rPr>
              <a:t>C</a:t>
            </a:r>
            <a:r>
              <a:rPr lang="zh-CN" altLang="zh-CN" sz="2600" kern="100" dirty="0">
                <a:latin typeface="Times New Roman"/>
                <a:ea typeface="华文细黑"/>
                <a:cs typeface="Times New Roman"/>
              </a:rPr>
              <a:t>项，碳酸钙能够溶解于稀盐酸生成可溶的</a:t>
            </a:r>
            <a:r>
              <a:rPr lang="en-US" altLang="zh-CN" sz="2600" kern="100" dirty="0">
                <a:latin typeface="Times New Roman"/>
                <a:ea typeface="华文细黑"/>
                <a:cs typeface="Courier New"/>
              </a:rPr>
              <a:t>CaCl</a:t>
            </a:r>
            <a:r>
              <a:rPr lang="en-US" altLang="zh-CN" sz="2600" kern="100" baseline="-25000" dirty="0">
                <a:latin typeface="Times New Roman"/>
                <a:ea typeface="华文细黑"/>
                <a:cs typeface="Courier New"/>
              </a:rPr>
              <a:t>2</a:t>
            </a:r>
            <a:r>
              <a:rPr lang="zh-CN" altLang="zh-CN" sz="2600" kern="100" dirty="0">
                <a:latin typeface="Times New Roman"/>
                <a:ea typeface="华文细黑"/>
                <a:cs typeface="Times New Roman"/>
              </a:rPr>
              <a:t>，通过过滤可得到纯净的石英</a:t>
            </a:r>
            <a:r>
              <a:rPr lang="zh-CN" altLang="zh-CN" sz="2600" kern="100" dirty="0" smtClean="0">
                <a:latin typeface="Times New Roman"/>
                <a:ea typeface="华文细黑"/>
                <a:cs typeface="Times New Roman"/>
              </a:rPr>
              <a:t>；</a:t>
            </a:r>
            <a:endParaRPr lang="en-US" altLang="zh-CN" sz="2600" kern="100" dirty="0" smtClean="0">
              <a:latin typeface="Times New Roman"/>
              <a:ea typeface="华文细黑"/>
              <a:cs typeface="Times New Roman"/>
            </a:endParaRPr>
          </a:p>
          <a:p>
            <a:pPr algn="just">
              <a:lnSpc>
                <a:spcPct val="130000"/>
              </a:lnSpc>
              <a:spcAft>
                <a:spcPts val="0"/>
              </a:spcAft>
              <a:tabLst>
                <a:tab pos="1890395" algn="l"/>
              </a:tabLst>
            </a:pPr>
            <a:r>
              <a:rPr lang="en-US" altLang="zh-CN" sz="2600" kern="100" dirty="0" smtClean="0">
                <a:latin typeface="Times New Roman"/>
                <a:ea typeface="华文细黑"/>
                <a:cs typeface="Courier New"/>
              </a:rPr>
              <a:t>D</a:t>
            </a:r>
            <a:r>
              <a:rPr lang="zh-CN" altLang="zh-CN" sz="2600" kern="100" dirty="0">
                <a:latin typeface="Times New Roman"/>
                <a:ea typeface="华文细黑"/>
                <a:cs typeface="Times New Roman"/>
              </a:rPr>
              <a:t>项，能除去杂质纯碱，但又引入了新的杂质</a:t>
            </a:r>
            <a:r>
              <a:rPr lang="en-US" altLang="zh-CN" sz="2600" kern="100" dirty="0">
                <a:latin typeface="Times New Roman"/>
                <a:ea typeface="华文细黑"/>
                <a:cs typeface="Courier New"/>
              </a:rPr>
              <a:t>CaCl</a:t>
            </a:r>
            <a:r>
              <a:rPr lang="en-US" altLang="zh-CN" sz="2600" kern="100" baseline="-25000" dirty="0">
                <a:latin typeface="Times New Roman"/>
                <a:ea typeface="华文细黑"/>
                <a:cs typeface="Courier New"/>
              </a:rPr>
              <a:t>2</a:t>
            </a:r>
            <a:r>
              <a:rPr lang="zh-CN" altLang="zh-CN" sz="2600" kern="100" dirty="0" smtClean="0">
                <a:latin typeface="Times New Roman"/>
                <a:ea typeface="华文细黑"/>
                <a:cs typeface="Times New Roman"/>
              </a:rPr>
              <a:t>。</a:t>
            </a:r>
            <a:endParaRPr lang="zh-CN" altLang="zh-CN" sz="2600" kern="100" dirty="0">
              <a:latin typeface="宋体"/>
              <a:cs typeface="Courier New"/>
            </a:endParaRPr>
          </a:p>
        </p:txBody>
      </p:sp>
      <p:sp>
        <p:nvSpPr>
          <p:cNvPr id="4" name="矩形 3"/>
          <p:cNvSpPr/>
          <p:nvPr/>
        </p:nvSpPr>
        <p:spPr>
          <a:xfrm>
            <a:off x="5976590" y="574671"/>
            <a:ext cx="481222" cy="584775"/>
          </a:xfrm>
          <a:prstGeom prst="rect">
            <a:avLst/>
          </a:prstGeom>
        </p:spPr>
        <p:txBody>
          <a:bodyPr wrap="none">
            <a:spAutoFit/>
          </a:bodyPr>
          <a:lstStyle/>
          <a:p>
            <a:r>
              <a:rPr lang="en-US" altLang="zh-CN" sz="3200" b="1" kern="100" dirty="0" smtClean="0">
                <a:solidFill>
                  <a:srgbClr val="FF0000"/>
                </a:solidFill>
                <a:latin typeface="Times New Roman"/>
                <a:ea typeface="华文细黑"/>
                <a:cs typeface="Courier New"/>
              </a:rPr>
              <a:t>D</a:t>
            </a:r>
            <a:endParaRPr lang="zh-CN" altLang="zh-CN" sz="3200" b="1" kern="100" dirty="0">
              <a:solidFill>
                <a:srgbClr val="FF0000"/>
              </a:solidFill>
              <a:latin typeface="Times New Roman"/>
              <a:ea typeface="华文细黑"/>
              <a:cs typeface="Courier New"/>
            </a:endParaRPr>
          </a:p>
        </p:txBody>
      </p:sp>
      <p:sp>
        <p:nvSpPr>
          <p:cNvPr id="14" name="Rectangle 21">
            <a:hlinkClick r:id="rId2" action="ppaction://hlinksldjump"/>
          </p:cNvPr>
          <p:cNvSpPr>
            <a:spLocks noChangeArrowheads="1"/>
          </p:cNvSpPr>
          <p:nvPr/>
        </p:nvSpPr>
        <p:spPr bwMode="auto">
          <a:xfrm>
            <a:off x="9257887" y="11575"/>
            <a:ext cx="397262" cy="575670"/>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defPPr>
              <a:defRPr lang="zh-CN"/>
            </a:defPPr>
            <a:lvl1pPr marL="0" algn="l" defTabSz="1219140" rtl="0" eaLnBrk="1" latinLnBrk="0" hangingPunct="1">
              <a:defRPr sz="2400" kern="1200">
                <a:solidFill>
                  <a:schemeClr val="tx1"/>
                </a:solidFill>
                <a:latin typeface="+mn-lt"/>
                <a:ea typeface="+mn-ea"/>
                <a:cs typeface="+mn-cs"/>
              </a:defRPr>
            </a:lvl1pPr>
            <a:lvl2pPr marL="609570" algn="l" defTabSz="1219140" rtl="0" eaLnBrk="1" latinLnBrk="0" hangingPunct="1">
              <a:defRPr sz="2400" kern="1200">
                <a:solidFill>
                  <a:schemeClr val="tx1"/>
                </a:solidFill>
                <a:latin typeface="+mn-lt"/>
                <a:ea typeface="+mn-ea"/>
                <a:cs typeface="+mn-cs"/>
              </a:defRPr>
            </a:lvl2pPr>
            <a:lvl3pPr marL="1219140" algn="l" defTabSz="1219140" rtl="0" eaLnBrk="1" latinLnBrk="0" hangingPunct="1">
              <a:defRPr sz="2400" kern="1200">
                <a:solidFill>
                  <a:schemeClr val="tx1"/>
                </a:solidFill>
                <a:latin typeface="+mn-lt"/>
                <a:ea typeface="+mn-ea"/>
                <a:cs typeface="+mn-cs"/>
              </a:defRPr>
            </a:lvl3pPr>
            <a:lvl4pPr marL="1828709" algn="l" defTabSz="1219140" rtl="0" eaLnBrk="1" latinLnBrk="0" hangingPunct="1">
              <a:defRPr sz="2400" kern="1200">
                <a:solidFill>
                  <a:schemeClr val="tx1"/>
                </a:solidFill>
                <a:latin typeface="+mn-lt"/>
                <a:ea typeface="+mn-ea"/>
                <a:cs typeface="+mn-cs"/>
              </a:defRPr>
            </a:lvl4pPr>
            <a:lvl5pPr marL="2438278" algn="l" defTabSz="1219140" rtl="0" eaLnBrk="1" latinLnBrk="0" hangingPunct="1">
              <a:defRPr sz="2400" kern="1200">
                <a:solidFill>
                  <a:schemeClr val="tx1"/>
                </a:solidFill>
                <a:latin typeface="+mn-lt"/>
                <a:ea typeface="+mn-ea"/>
                <a:cs typeface="+mn-cs"/>
              </a:defRPr>
            </a:lvl5pPr>
            <a:lvl6pPr marL="3047848" algn="l" defTabSz="1219140" rtl="0" eaLnBrk="1" latinLnBrk="0" hangingPunct="1">
              <a:defRPr sz="2400" kern="1200">
                <a:solidFill>
                  <a:schemeClr val="tx1"/>
                </a:solidFill>
                <a:latin typeface="+mn-lt"/>
                <a:ea typeface="+mn-ea"/>
                <a:cs typeface="+mn-cs"/>
              </a:defRPr>
            </a:lvl6pPr>
            <a:lvl7pPr marL="3657418" algn="l" defTabSz="1219140" rtl="0" eaLnBrk="1" latinLnBrk="0" hangingPunct="1">
              <a:defRPr sz="2400" kern="1200">
                <a:solidFill>
                  <a:schemeClr val="tx1"/>
                </a:solidFill>
                <a:latin typeface="+mn-lt"/>
                <a:ea typeface="+mn-ea"/>
                <a:cs typeface="+mn-cs"/>
              </a:defRPr>
            </a:lvl7pPr>
            <a:lvl8pPr marL="4266987" algn="l" defTabSz="1219140" rtl="0" eaLnBrk="1" latinLnBrk="0" hangingPunct="1">
              <a:defRPr sz="2400" kern="1200">
                <a:solidFill>
                  <a:schemeClr val="tx1"/>
                </a:solidFill>
                <a:latin typeface="+mn-lt"/>
                <a:ea typeface="+mn-ea"/>
                <a:cs typeface="+mn-cs"/>
              </a:defRPr>
            </a:lvl8pPr>
            <a:lvl9pPr marL="4876557" algn="l" defTabSz="1219140" rtl="0" eaLnBrk="1" latinLnBrk="0" hangingPunct="1">
              <a:defRPr sz="2400" kern="1200">
                <a:solidFill>
                  <a:schemeClr val="tx1"/>
                </a:solidFill>
                <a:latin typeface="+mn-lt"/>
                <a:ea typeface="+mn-ea"/>
                <a:cs typeface="+mn-cs"/>
              </a:defRPr>
            </a:lvl9pP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5" name="Rectangle 21">
            <a:hlinkClick r:id="rId3" action="ppaction://hlinksldjump"/>
          </p:cNvPr>
          <p:cNvSpPr>
            <a:spLocks noChangeArrowheads="1"/>
          </p:cNvSpPr>
          <p:nvPr/>
        </p:nvSpPr>
        <p:spPr bwMode="auto">
          <a:xfrm>
            <a:off x="9760065" y="11575"/>
            <a:ext cx="373120" cy="575670"/>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defPPr>
              <a:defRPr lang="zh-CN"/>
            </a:defPPr>
            <a:lvl1pPr marL="0" algn="l" defTabSz="1219140" rtl="0" eaLnBrk="1" latinLnBrk="0" hangingPunct="1">
              <a:defRPr sz="2400" kern="1200">
                <a:solidFill>
                  <a:schemeClr val="tx1"/>
                </a:solidFill>
                <a:latin typeface="+mn-lt"/>
                <a:ea typeface="+mn-ea"/>
                <a:cs typeface="+mn-cs"/>
              </a:defRPr>
            </a:lvl1pPr>
            <a:lvl2pPr marL="609570" algn="l" defTabSz="1219140" rtl="0" eaLnBrk="1" latinLnBrk="0" hangingPunct="1">
              <a:defRPr sz="2400" kern="1200">
                <a:solidFill>
                  <a:schemeClr val="tx1"/>
                </a:solidFill>
                <a:latin typeface="+mn-lt"/>
                <a:ea typeface="+mn-ea"/>
                <a:cs typeface="+mn-cs"/>
              </a:defRPr>
            </a:lvl2pPr>
            <a:lvl3pPr marL="1219140" algn="l" defTabSz="1219140" rtl="0" eaLnBrk="1" latinLnBrk="0" hangingPunct="1">
              <a:defRPr sz="2400" kern="1200">
                <a:solidFill>
                  <a:schemeClr val="tx1"/>
                </a:solidFill>
                <a:latin typeface="+mn-lt"/>
                <a:ea typeface="+mn-ea"/>
                <a:cs typeface="+mn-cs"/>
              </a:defRPr>
            </a:lvl3pPr>
            <a:lvl4pPr marL="1828709" algn="l" defTabSz="1219140" rtl="0" eaLnBrk="1" latinLnBrk="0" hangingPunct="1">
              <a:defRPr sz="2400" kern="1200">
                <a:solidFill>
                  <a:schemeClr val="tx1"/>
                </a:solidFill>
                <a:latin typeface="+mn-lt"/>
                <a:ea typeface="+mn-ea"/>
                <a:cs typeface="+mn-cs"/>
              </a:defRPr>
            </a:lvl4pPr>
            <a:lvl5pPr marL="2438278" algn="l" defTabSz="1219140" rtl="0" eaLnBrk="1" latinLnBrk="0" hangingPunct="1">
              <a:defRPr sz="2400" kern="1200">
                <a:solidFill>
                  <a:schemeClr val="tx1"/>
                </a:solidFill>
                <a:latin typeface="+mn-lt"/>
                <a:ea typeface="+mn-ea"/>
                <a:cs typeface="+mn-cs"/>
              </a:defRPr>
            </a:lvl5pPr>
            <a:lvl6pPr marL="3047848" algn="l" defTabSz="1219140" rtl="0" eaLnBrk="1" latinLnBrk="0" hangingPunct="1">
              <a:defRPr sz="2400" kern="1200">
                <a:solidFill>
                  <a:schemeClr val="tx1"/>
                </a:solidFill>
                <a:latin typeface="+mn-lt"/>
                <a:ea typeface="+mn-ea"/>
                <a:cs typeface="+mn-cs"/>
              </a:defRPr>
            </a:lvl6pPr>
            <a:lvl7pPr marL="3657418" algn="l" defTabSz="1219140" rtl="0" eaLnBrk="1" latinLnBrk="0" hangingPunct="1">
              <a:defRPr sz="2400" kern="1200">
                <a:solidFill>
                  <a:schemeClr val="tx1"/>
                </a:solidFill>
                <a:latin typeface="+mn-lt"/>
                <a:ea typeface="+mn-ea"/>
                <a:cs typeface="+mn-cs"/>
              </a:defRPr>
            </a:lvl7pPr>
            <a:lvl8pPr marL="4266987" algn="l" defTabSz="1219140" rtl="0" eaLnBrk="1" latinLnBrk="0" hangingPunct="1">
              <a:defRPr sz="2400" kern="1200">
                <a:solidFill>
                  <a:schemeClr val="tx1"/>
                </a:solidFill>
                <a:latin typeface="+mn-lt"/>
                <a:ea typeface="+mn-ea"/>
                <a:cs typeface="+mn-cs"/>
              </a:defRPr>
            </a:lvl8pPr>
            <a:lvl9pPr marL="4876557" algn="l" defTabSz="1219140" rtl="0" eaLnBrk="1" latinLnBrk="0" hangingPunct="1">
              <a:defRPr sz="2400" kern="1200">
                <a:solidFill>
                  <a:schemeClr val="tx1"/>
                </a:solidFill>
                <a:latin typeface="+mn-lt"/>
                <a:ea typeface="+mn-ea"/>
                <a:cs typeface="+mn-cs"/>
              </a:defRPr>
            </a:lvl9pP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6" name="Rectangle 21">
            <a:hlinkClick r:id="rId4" action="ppaction://hlinksldjump"/>
          </p:cNvPr>
          <p:cNvSpPr>
            <a:spLocks noChangeArrowheads="1"/>
          </p:cNvSpPr>
          <p:nvPr/>
        </p:nvSpPr>
        <p:spPr bwMode="auto">
          <a:xfrm>
            <a:off x="10238101" y="11575"/>
            <a:ext cx="348978" cy="575670"/>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defPPr>
              <a:defRPr lang="zh-CN"/>
            </a:defPPr>
            <a:lvl1pPr marL="0" algn="l" defTabSz="1219140" rtl="0" eaLnBrk="1" latinLnBrk="0" hangingPunct="1">
              <a:defRPr sz="2400" kern="1200">
                <a:solidFill>
                  <a:schemeClr val="tx1"/>
                </a:solidFill>
                <a:latin typeface="+mn-lt"/>
                <a:ea typeface="+mn-ea"/>
                <a:cs typeface="+mn-cs"/>
              </a:defRPr>
            </a:lvl1pPr>
            <a:lvl2pPr marL="609570" algn="l" defTabSz="1219140" rtl="0" eaLnBrk="1" latinLnBrk="0" hangingPunct="1">
              <a:defRPr sz="2400" kern="1200">
                <a:solidFill>
                  <a:schemeClr val="tx1"/>
                </a:solidFill>
                <a:latin typeface="+mn-lt"/>
                <a:ea typeface="+mn-ea"/>
                <a:cs typeface="+mn-cs"/>
              </a:defRPr>
            </a:lvl2pPr>
            <a:lvl3pPr marL="1219140" algn="l" defTabSz="1219140" rtl="0" eaLnBrk="1" latinLnBrk="0" hangingPunct="1">
              <a:defRPr sz="2400" kern="1200">
                <a:solidFill>
                  <a:schemeClr val="tx1"/>
                </a:solidFill>
                <a:latin typeface="+mn-lt"/>
                <a:ea typeface="+mn-ea"/>
                <a:cs typeface="+mn-cs"/>
              </a:defRPr>
            </a:lvl3pPr>
            <a:lvl4pPr marL="1828709" algn="l" defTabSz="1219140" rtl="0" eaLnBrk="1" latinLnBrk="0" hangingPunct="1">
              <a:defRPr sz="2400" kern="1200">
                <a:solidFill>
                  <a:schemeClr val="tx1"/>
                </a:solidFill>
                <a:latin typeface="+mn-lt"/>
                <a:ea typeface="+mn-ea"/>
                <a:cs typeface="+mn-cs"/>
              </a:defRPr>
            </a:lvl4pPr>
            <a:lvl5pPr marL="2438278" algn="l" defTabSz="1219140" rtl="0" eaLnBrk="1" latinLnBrk="0" hangingPunct="1">
              <a:defRPr sz="2400" kern="1200">
                <a:solidFill>
                  <a:schemeClr val="tx1"/>
                </a:solidFill>
                <a:latin typeface="+mn-lt"/>
                <a:ea typeface="+mn-ea"/>
                <a:cs typeface="+mn-cs"/>
              </a:defRPr>
            </a:lvl5pPr>
            <a:lvl6pPr marL="3047848" algn="l" defTabSz="1219140" rtl="0" eaLnBrk="1" latinLnBrk="0" hangingPunct="1">
              <a:defRPr sz="2400" kern="1200">
                <a:solidFill>
                  <a:schemeClr val="tx1"/>
                </a:solidFill>
                <a:latin typeface="+mn-lt"/>
                <a:ea typeface="+mn-ea"/>
                <a:cs typeface="+mn-cs"/>
              </a:defRPr>
            </a:lvl6pPr>
            <a:lvl7pPr marL="3657418" algn="l" defTabSz="1219140" rtl="0" eaLnBrk="1" latinLnBrk="0" hangingPunct="1">
              <a:defRPr sz="2400" kern="1200">
                <a:solidFill>
                  <a:schemeClr val="tx1"/>
                </a:solidFill>
                <a:latin typeface="+mn-lt"/>
                <a:ea typeface="+mn-ea"/>
                <a:cs typeface="+mn-cs"/>
              </a:defRPr>
            </a:lvl7pPr>
            <a:lvl8pPr marL="4266987" algn="l" defTabSz="1219140" rtl="0" eaLnBrk="1" latinLnBrk="0" hangingPunct="1">
              <a:defRPr sz="2400" kern="1200">
                <a:solidFill>
                  <a:schemeClr val="tx1"/>
                </a:solidFill>
                <a:latin typeface="+mn-lt"/>
                <a:ea typeface="+mn-ea"/>
                <a:cs typeface="+mn-cs"/>
              </a:defRPr>
            </a:lvl8pPr>
            <a:lvl9pPr marL="4876557" algn="l" defTabSz="1219140" rtl="0" eaLnBrk="1" latinLnBrk="0" hangingPunct="1">
              <a:defRPr sz="2400" kern="1200">
                <a:solidFill>
                  <a:schemeClr val="tx1"/>
                </a:solidFill>
                <a:latin typeface="+mn-lt"/>
                <a:ea typeface="+mn-ea"/>
                <a:cs typeface="+mn-cs"/>
              </a:defRPr>
            </a:lvl9pP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7" name="Rectangle 21">
            <a:hlinkClick r:id="rId5" action="ppaction://hlinksldjump"/>
          </p:cNvPr>
          <p:cNvSpPr>
            <a:spLocks noChangeArrowheads="1"/>
          </p:cNvSpPr>
          <p:nvPr/>
        </p:nvSpPr>
        <p:spPr bwMode="auto">
          <a:xfrm>
            <a:off x="10691995" y="11575"/>
            <a:ext cx="396844" cy="575670"/>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defPPr>
              <a:defRPr lang="zh-CN"/>
            </a:defPPr>
            <a:lvl1pPr marL="0" algn="l" defTabSz="1219140" rtl="0" eaLnBrk="1" latinLnBrk="0" hangingPunct="1">
              <a:defRPr sz="2400" kern="1200">
                <a:solidFill>
                  <a:schemeClr val="tx1"/>
                </a:solidFill>
                <a:latin typeface="+mn-lt"/>
                <a:ea typeface="+mn-ea"/>
                <a:cs typeface="+mn-cs"/>
              </a:defRPr>
            </a:lvl1pPr>
            <a:lvl2pPr marL="609570" algn="l" defTabSz="1219140" rtl="0" eaLnBrk="1" latinLnBrk="0" hangingPunct="1">
              <a:defRPr sz="2400" kern="1200">
                <a:solidFill>
                  <a:schemeClr val="tx1"/>
                </a:solidFill>
                <a:latin typeface="+mn-lt"/>
                <a:ea typeface="+mn-ea"/>
                <a:cs typeface="+mn-cs"/>
              </a:defRPr>
            </a:lvl2pPr>
            <a:lvl3pPr marL="1219140" algn="l" defTabSz="1219140" rtl="0" eaLnBrk="1" latinLnBrk="0" hangingPunct="1">
              <a:defRPr sz="2400" kern="1200">
                <a:solidFill>
                  <a:schemeClr val="tx1"/>
                </a:solidFill>
                <a:latin typeface="+mn-lt"/>
                <a:ea typeface="+mn-ea"/>
                <a:cs typeface="+mn-cs"/>
              </a:defRPr>
            </a:lvl3pPr>
            <a:lvl4pPr marL="1828709" algn="l" defTabSz="1219140" rtl="0" eaLnBrk="1" latinLnBrk="0" hangingPunct="1">
              <a:defRPr sz="2400" kern="1200">
                <a:solidFill>
                  <a:schemeClr val="tx1"/>
                </a:solidFill>
                <a:latin typeface="+mn-lt"/>
                <a:ea typeface="+mn-ea"/>
                <a:cs typeface="+mn-cs"/>
              </a:defRPr>
            </a:lvl4pPr>
            <a:lvl5pPr marL="2438278" algn="l" defTabSz="1219140" rtl="0" eaLnBrk="1" latinLnBrk="0" hangingPunct="1">
              <a:defRPr sz="2400" kern="1200">
                <a:solidFill>
                  <a:schemeClr val="tx1"/>
                </a:solidFill>
                <a:latin typeface="+mn-lt"/>
                <a:ea typeface="+mn-ea"/>
                <a:cs typeface="+mn-cs"/>
              </a:defRPr>
            </a:lvl5pPr>
            <a:lvl6pPr marL="3047848" algn="l" defTabSz="1219140" rtl="0" eaLnBrk="1" latinLnBrk="0" hangingPunct="1">
              <a:defRPr sz="2400" kern="1200">
                <a:solidFill>
                  <a:schemeClr val="tx1"/>
                </a:solidFill>
                <a:latin typeface="+mn-lt"/>
                <a:ea typeface="+mn-ea"/>
                <a:cs typeface="+mn-cs"/>
              </a:defRPr>
            </a:lvl6pPr>
            <a:lvl7pPr marL="3657418" algn="l" defTabSz="1219140" rtl="0" eaLnBrk="1" latinLnBrk="0" hangingPunct="1">
              <a:defRPr sz="2400" kern="1200">
                <a:solidFill>
                  <a:schemeClr val="tx1"/>
                </a:solidFill>
                <a:latin typeface="+mn-lt"/>
                <a:ea typeface="+mn-ea"/>
                <a:cs typeface="+mn-cs"/>
              </a:defRPr>
            </a:lvl7pPr>
            <a:lvl8pPr marL="4266987" algn="l" defTabSz="1219140" rtl="0" eaLnBrk="1" latinLnBrk="0" hangingPunct="1">
              <a:defRPr sz="2400" kern="1200">
                <a:solidFill>
                  <a:schemeClr val="tx1"/>
                </a:solidFill>
                <a:latin typeface="+mn-lt"/>
                <a:ea typeface="+mn-ea"/>
                <a:cs typeface="+mn-cs"/>
              </a:defRPr>
            </a:lvl8pPr>
            <a:lvl9pPr marL="4876557" algn="l" defTabSz="1219140" rtl="0" eaLnBrk="1" latinLnBrk="0" hangingPunct="1">
              <a:defRPr sz="2400" kern="1200">
                <a:solidFill>
                  <a:schemeClr val="tx1"/>
                </a:solidFill>
                <a:latin typeface="+mn-lt"/>
                <a:ea typeface="+mn-ea"/>
                <a:cs typeface="+mn-cs"/>
              </a:defRPr>
            </a:lvl9pP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8" name="Rectangle 21">
            <a:hlinkClick r:id="rId6" action="ppaction://hlinksldjump"/>
          </p:cNvPr>
          <p:cNvSpPr>
            <a:spLocks noChangeArrowheads="1"/>
          </p:cNvSpPr>
          <p:nvPr/>
        </p:nvSpPr>
        <p:spPr bwMode="auto">
          <a:xfrm>
            <a:off x="11160847" y="11378"/>
            <a:ext cx="396844" cy="575670"/>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defPPr>
              <a:defRPr lang="zh-CN"/>
            </a:defPPr>
            <a:lvl1pPr marL="0" algn="l" defTabSz="1219140" rtl="0" eaLnBrk="1" latinLnBrk="0" hangingPunct="1">
              <a:defRPr sz="2400" kern="1200">
                <a:solidFill>
                  <a:schemeClr val="tx1"/>
                </a:solidFill>
                <a:latin typeface="+mn-lt"/>
                <a:ea typeface="+mn-ea"/>
                <a:cs typeface="+mn-cs"/>
              </a:defRPr>
            </a:lvl1pPr>
            <a:lvl2pPr marL="609570" algn="l" defTabSz="1219140" rtl="0" eaLnBrk="1" latinLnBrk="0" hangingPunct="1">
              <a:defRPr sz="2400" kern="1200">
                <a:solidFill>
                  <a:schemeClr val="tx1"/>
                </a:solidFill>
                <a:latin typeface="+mn-lt"/>
                <a:ea typeface="+mn-ea"/>
                <a:cs typeface="+mn-cs"/>
              </a:defRPr>
            </a:lvl2pPr>
            <a:lvl3pPr marL="1219140" algn="l" defTabSz="1219140" rtl="0" eaLnBrk="1" latinLnBrk="0" hangingPunct="1">
              <a:defRPr sz="2400" kern="1200">
                <a:solidFill>
                  <a:schemeClr val="tx1"/>
                </a:solidFill>
                <a:latin typeface="+mn-lt"/>
                <a:ea typeface="+mn-ea"/>
                <a:cs typeface="+mn-cs"/>
              </a:defRPr>
            </a:lvl3pPr>
            <a:lvl4pPr marL="1828709" algn="l" defTabSz="1219140" rtl="0" eaLnBrk="1" latinLnBrk="0" hangingPunct="1">
              <a:defRPr sz="2400" kern="1200">
                <a:solidFill>
                  <a:schemeClr val="tx1"/>
                </a:solidFill>
                <a:latin typeface="+mn-lt"/>
                <a:ea typeface="+mn-ea"/>
                <a:cs typeface="+mn-cs"/>
              </a:defRPr>
            </a:lvl4pPr>
            <a:lvl5pPr marL="2438278" algn="l" defTabSz="1219140" rtl="0" eaLnBrk="1" latinLnBrk="0" hangingPunct="1">
              <a:defRPr sz="2400" kern="1200">
                <a:solidFill>
                  <a:schemeClr val="tx1"/>
                </a:solidFill>
                <a:latin typeface="+mn-lt"/>
                <a:ea typeface="+mn-ea"/>
                <a:cs typeface="+mn-cs"/>
              </a:defRPr>
            </a:lvl5pPr>
            <a:lvl6pPr marL="3047848" algn="l" defTabSz="1219140" rtl="0" eaLnBrk="1" latinLnBrk="0" hangingPunct="1">
              <a:defRPr sz="2400" kern="1200">
                <a:solidFill>
                  <a:schemeClr val="tx1"/>
                </a:solidFill>
                <a:latin typeface="+mn-lt"/>
                <a:ea typeface="+mn-ea"/>
                <a:cs typeface="+mn-cs"/>
              </a:defRPr>
            </a:lvl6pPr>
            <a:lvl7pPr marL="3657418" algn="l" defTabSz="1219140" rtl="0" eaLnBrk="1" latinLnBrk="0" hangingPunct="1">
              <a:defRPr sz="2400" kern="1200">
                <a:solidFill>
                  <a:schemeClr val="tx1"/>
                </a:solidFill>
                <a:latin typeface="+mn-lt"/>
                <a:ea typeface="+mn-ea"/>
                <a:cs typeface="+mn-cs"/>
              </a:defRPr>
            </a:lvl7pPr>
            <a:lvl8pPr marL="4266987" algn="l" defTabSz="1219140" rtl="0" eaLnBrk="1" latinLnBrk="0" hangingPunct="1">
              <a:defRPr sz="2400" kern="1200">
                <a:solidFill>
                  <a:schemeClr val="tx1"/>
                </a:solidFill>
                <a:latin typeface="+mn-lt"/>
                <a:ea typeface="+mn-ea"/>
                <a:cs typeface="+mn-cs"/>
              </a:defRPr>
            </a:lvl8pPr>
            <a:lvl9pPr marL="4876557" algn="l" defTabSz="1219140" rtl="0" eaLnBrk="1" latinLnBrk="0" hangingPunct="1">
              <a:defRPr sz="2400" kern="1200">
                <a:solidFill>
                  <a:schemeClr val="tx1"/>
                </a:solidFill>
                <a:latin typeface="+mn-lt"/>
                <a:ea typeface="+mn-ea"/>
                <a:cs typeface="+mn-cs"/>
              </a:defRPr>
            </a:lvl9pP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5</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20" name="矩形 19"/>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2" name="Rectangle 21">
            <a:hlinkClick r:id="rId7" action="ppaction://hlinksldjump"/>
          </p:cNvPr>
          <p:cNvSpPr>
            <a:spLocks noChangeArrowheads="1"/>
          </p:cNvSpPr>
          <p:nvPr/>
        </p:nvSpPr>
        <p:spPr bwMode="auto">
          <a:xfrm>
            <a:off x="11664903" y="11378"/>
            <a:ext cx="396844" cy="575670"/>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defPPr>
              <a:defRPr lang="zh-CN"/>
            </a:defPPr>
            <a:lvl1pPr marL="0" algn="l" defTabSz="1219140" rtl="0" eaLnBrk="1" latinLnBrk="0" hangingPunct="1">
              <a:defRPr sz="2400" kern="1200">
                <a:solidFill>
                  <a:schemeClr val="tx1"/>
                </a:solidFill>
                <a:latin typeface="+mn-lt"/>
                <a:ea typeface="+mn-ea"/>
                <a:cs typeface="+mn-cs"/>
              </a:defRPr>
            </a:lvl1pPr>
            <a:lvl2pPr marL="609570" algn="l" defTabSz="1219140" rtl="0" eaLnBrk="1" latinLnBrk="0" hangingPunct="1">
              <a:defRPr sz="2400" kern="1200">
                <a:solidFill>
                  <a:schemeClr val="tx1"/>
                </a:solidFill>
                <a:latin typeface="+mn-lt"/>
                <a:ea typeface="+mn-ea"/>
                <a:cs typeface="+mn-cs"/>
              </a:defRPr>
            </a:lvl2pPr>
            <a:lvl3pPr marL="1219140" algn="l" defTabSz="1219140" rtl="0" eaLnBrk="1" latinLnBrk="0" hangingPunct="1">
              <a:defRPr sz="2400" kern="1200">
                <a:solidFill>
                  <a:schemeClr val="tx1"/>
                </a:solidFill>
                <a:latin typeface="+mn-lt"/>
                <a:ea typeface="+mn-ea"/>
                <a:cs typeface="+mn-cs"/>
              </a:defRPr>
            </a:lvl3pPr>
            <a:lvl4pPr marL="1828709" algn="l" defTabSz="1219140" rtl="0" eaLnBrk="1" latinLnBrk="0" hangingPunct="1">
              <a:defRPr sz="2400" kern="1200">
                <a:solidFill>
                  <a:schemeClr val="tx1"/>
                </a:solidFill>
                <a:latin typeface="+mn-lt"/>
                <a:ea typeface="+mn-ea"/>
                <a:cs typeface="+mn-cs"/>
              </a:defRPr>
            </a:lvl4pPr>
            <a:lvl5pPr marL="2438278" algn="l" defTabSz="1219140" rtl="0" eaLnBrk="1" latinLnBrk="0" hangingPunct="1">
              <a:defRPr sz="2400" kern="1200">
                <a:solidFill>
                  <a:schemeClr val="tx1"/>
                </a:solidFill>
                <a:latin typeface="+mn-lt"/>
                <a:ea typeface="+mn-ea"/>
                <a:cs typeface="+mn-cs"/>
              </a:defRPr>
            </a:lvl5pPr>
            <a:lvl6pPr marL="3047848" algn="l" defTabSz="1219140" rtl="0" eaLnBrk="1" latinLnBrk="0" hangingPunct="1">
              <a:defRPr sz="2400" kern="1200">
                <a:solidFill>
                  <a:schemeClr val="tx1"/>
                </a:solidFill>
                <a:latin typeface="+mn-lt"/>
                <a:ea typeface="+mn-ea"/>
                <a:cs typeface="+mn-cs"/>
              </a:defRPr>
            </a:lvl6pPr>
            <a:lvl7pPr marL="3657418" algn="l" defTabSz="1219140" rtl="0" eaLnBrk="1" latinLnBrk="0" hangingPunct="1">
              <a:defRPr sz="2400" kern="1200">
                <a:solidFill>
                  <a:schemeClr val="tx1"/>
                </a:solidFill>
                <a:latin typeface="+mn-lt"/>
                <a:ea typeface="+mn-ea"/>
                <a:cs typeface="+mn-cs"/>
              </a:defRPr>
            </a:lvl7pPr>
            <a:lvl8pPr marL="4266987" algn="l" defTabSz="1219140" rtl="0" eaLnBrk="1" latinLnBrk="0" hangingPunct="1">
              <a:defRPr sz="2400" kern="1200">
                <a:solidFill>
                  <a:schemeClr val="tx1"/>
                </a:solidFill>
                <a:latin typeface="+mn-lt"/>
                <a:ea typeface="+mn-ea"/>
                <a:cs typeface="+mn-cs"/>
              </a:defRPr>
            </a:lvl8pPr>
            <a:lvl9pPr marL="4876557" algn="l" defTabSz="1219140" rtl="0" eaLnBrk="1" latinLnBrk="0" hangingPunct="1">
              <a:defRPr sz="2400" kern="1200">
                <a:solidFill>
                  <a:schemeClr val="tx1"/>
                </a:solidFill>
                <a:latin typeface="+mn-lt"/>
                <a:ea typeface="+mn-ea"/>
                <a:cs typeface="+mn-cs"/>
              </a:defRPr>
            </a:lvl9pP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6</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Tree>
    <p:extLst>
      <p:ext uri="{BB962C8B-B14F-4D97-AF65-F5344CB8AC3E}">
        <p14:creationId xmlns:p14="http://schemas.microsoft.com/office/powerpoint/2010/main" val="1770599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8">
                                            <p:txEl>
                                              <p:pRg st="5" end="5"/>
                                            </p:txEl>
                                          </p:spTgt>
                                        </p:tgtEl>
                                        <p:attrNameLst>
                                          <p:attrName>style.visibility</p:attrName>
                                        </p:attrNameLst>
                                      </p:cBhvr>
                                      <p:to>
                                        <p:strVal val="visible"/>
                                      </p:to>
                                    </p:set>
                                    <p:animEffect transition="in" filter="blinds(horizontal)">
                                      <p:cBhvr>
                                        <p:cTn id="7" dur="500"/>
                                        <p:tgtEl>
                                          <p:spTgt spid="8">
                                            <p:txEl>
                                              <p:pRg st="5" end="5"/>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8">
                                            <p:txEl>
                                              <p:pRg st="6" end="6"/>
                                            </p:txEl>
                                          </p:spTgt>
                                        </p:tgtEl>
                                        <p:attrNameLst>
                                          <p:attrName>style.visibility</p:attrName>
                                        </p:attrNameLst>
                                      </p:cBhvr>
                                      <p:to>
                                        <p:strVal val="visible"/>
                                      </p:to>
                                    </p:set>
                                    <p:animEffect transition="in" filter="blinds(horizontal)">
                                      <p:cBhvr>
                                        <p:cTn id="12" dur="500"/>
                                        <p:tgtEl>
                                          <p:spTgt spid="8">
                                            <p:txEl>
                                              <p:pRg st="6" end="6"/>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8">
                                            <p:txEl>
                                              <p:pRg st="7" end="7"/>
                                            </p:txEl>
                                          </p:spTgt>
                                        </p:tgtEl>
                                        <p:attrNameLst>
                                          <p:attrName>style.visibility</p:attrName>
                                        </p:attrNameLst>
                                      </p:cBhvr>
                                      <p:to>
                                        <p:strVal val="visible"/>
                                      </p:to>
                                    </p:set>
                                    <p:animEffect transition="in" filter="blinds(horizontal)">
                                      <p:cBhvr>
                                        <p:cTn id="15" dur="500"/>
                                        <p:tgtEl>
                                          <p:spTgt spid="8">
                                            <p:txEl>
                                              <p:pRg st="7" end="7"/>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8">
                                            <p:txEl>
                                              <p:pRg st="8" end="8"/>
                                            </p:txEl>
                                          </p:spTgt>
                                        </p:tgtEl>
                                        <p:attrNameLst>
                                          <p:attrName>style.visibility</p:attrName>
                                        </p:attrNameLst>
                                      </p:cBhvr>
                                      <p:to>
                                        <p:strVal val="visible"/>
                                      </p:to>
                                    </p:set>
                                    <p:animEffect transition="in" filter="blinds(horizontal)">
                                      <p:cBhvr>
                                        <p:cTn id="20" dur="500"/>
                                        <p:tgtEl>
                                          <p:spTgt spid="8">
                                            <p:txEl>
                                              <p:pRg st="8" end="8"/>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nodeType="clickEffect">
                                  <p:stCondLst>
                                    <p:cond delay="0"/>
                                  </p:stCondLst>
                                  <p:childTnLst>
                                    <p:set>
                                      <p:cBhvr>
                                        <p:cTn id="24" dur="1" fill="hold">
                                          <p:stCondLst>
                                            <p:cond delay="0"/>
                                          </p:stCondLst>
                                        </p:cTn>
                                        <p:tgtEl>
                                          <p:spTgt spid="8">
                                            <p:txEl>
                                              <p:pRg st="9" end="9"/>
                                            </p:txEl>
                                          </p:spTgt>
                                        </p:tgtEl>
                                        <p:attrNameLst>
                                          <p:attrName>style.visibility</p:attrName>
                                        </p:attrNameLst>
                                      </p:cBhvr>
                                      <p:to>
                                        <p:strVal val="visible"/>
                                      </p:to>
                                    </p:set>
                                    <p:animEffect transition="in" filter="blinds(horizontal)">
                                      <p:cBhvr>
                                        <p:cTn id="25" dur="500"/>
                                        <p:tgtEl>
                                          <p:spTgt spid="8">
                                            <p:txEl>
                                              <p:pRg st="9" end="9"/>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grpId="0" nodeType="click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blinds(horizontal)">
                                      <p:cBhvr>
                                        <p:cTn id="3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45515" y="477466"/>
            <a:ext cx="11849255" cy="6048811"/>
          </a:xfrm>
          <a:prstGeom prst="rect">
            <a:avLst/>
          </a:prstGeom>
        </p:spPr>
        <p:txBody>
          <a:bodyPr wrap="square" lIns="121898" tIns="60948" rIns="121898" bIns="60948">
            <a:spAutoFit/>
          </a:bodyPr>
          <a:lstStyle/>
          <a:p>
            <a:pPr algn="just">
              <a:lnSpc>
                <a:spcPct val="150000"/>
              </a:lnSpc>
              <a:tabLst>
                <a:tab pos="1890395" algn="l"/>
              </a:tabLst>
            </a:pPr>
            <a:r>
              <a:rPr lang="zh-CN" altLang="zh-CN" sz="2600" b="1" kern="100" dirty="0">
                <a:solidFill>
                  <a:srgbClr val="0000FF"/>
                </a:solidFill>
                <a:latin typeface="Times New Roman"/>
                <a:cs typeface="Times New Roman"/>
              </a:rPr>
              <a:t>题组二　物质分离、提纯的实验方案及流程分析</a:t>
            </a:r>
          </a:p>
          <a:p>
            <a:pPr algn="just">
              <a:lnSpc>
                <a:spcPct val="150000"/>
              </a:lnSpc>
              <a:spcAft>
                <a:spcPts val="0"/>
              </a:spcAft>
              <a:tabLst>
                <a:tab pos="1890395" algn="l"/>
              </a:tabLst>
            </a:pPr>
            <a:r>
              <a:rPr lang="en-US" altLang="zh-CN" sz="2600" kern="100" dirty="0">
                <a:latin typeface="Times New Roman"/>
                <a:ea typeface="华文细黑"/>
                <a:cs typeface="Courier New"/>
              </a:rPr>
              <a:t>5.</a:t>
            </a:r>
            <a:r>
              <a:rPr lang="zh-CN" altLang="zh-CN" sz="2600" kern="100" dirty="0">
                <a:latin typeface="Times New Roman"/>
                <a:ea typeface="华文细黑"/>
                <a:cs typeface="Times New Roman"/>
              </a:rPr>
              <a:t>如图所示为从固体混合物中分离</a:t>
            </a:r>
            <a:r>
              <a:rPr lang="en-US" altLang="zh-CN" sz="2600" kern="100" dirty="0">
                <a:latin typeface="Times New Roman"/>
                <a:ea typeface="华文细黑"/>
                <a:cs typeface="Courier New"/>
              </a:rPr>
              <a:t>X</a:t>
            </a:r>
            <a:r>
              <a:rPr lang="zh-CN" altLang="zh-CN" sz="2600" kern="100" dirty="0">
                <a:latin typeface="Times New Roman"/>
                <a:ea typeface="华文细黑"/>
                <a:cs typeface="Times New Roman"/>
              </a:rPr>
              <a:t>的两种方案，请根据方案</a:t>
            </a:r>
            <a:r>
              <a:rPr lang="en-US" altLang="zh-CN" sz="2600" kern="100" dirty="0">
                <a:latin typeface="Times New Roman"/>
                <a:ea typeface="华文细黑"/>
                <a:cs typeface="Courier New"/>
              </a:rPr>
              <a:t>1</a:t>
            </a:r>
            <a:r>
              <a:rPr lang="zh-CN" altLang="zh-CN" sz="2600" kern="100" dirty="0">
                <a:latin typeface="Times New Roman"/>
                <a:ea typeface="华文细黑"/>
                <a:cs typeface="Times New Roman"/>
              </a:rPr>
              <a:t>和方案</a:t>
            </a:r>
            <a:r>
              <a:rPr lang="en-US" altLang="zh-CN" sz="2600" kern="100" dirty="0">
                <a:latin typeface="Times New Roman"/>
                <a:ea typeface="华文细黑"/>
                <a:cs typeface="Courier New"/>
              </a:rPr>
              <a:t>2</a:t>
            </a:r>
            <a:r>
              <a:rPr lang="zh-CN" altLang="zh-CN" sz="2600" kern="100" dirty="0">
                <a:latin typeface="Times New Roman"/>
                <a:ea typeface="华文细黑"/>
                <a:cs typeface="Times New Roman"/>
              </a:rPr>
              <a:t>指出下列说法中合理的是</a:t>
            </a:r>
            <a:r>
              <a:rPr lang="en-US" altLang="zh-CN" sz="2600" kern="100" dirty="0">
                <a:latin typeface="Times New Roman"/>
                <a:ea typeface="华文细黑"/>
                <a:cs typeface="Courier New"/>
              </a:rPr>
              <a:t>(</a:t>
            </a:r>
            <a:r>
              <a:rPr lang="zh-CN" altLang="zh-CN" sz="2600" kern="100" dirty="0">
                <a:latin typeface="Times New Roman"/>
                <a:ea typeface="华文细黑"/>
                <a:cs typeface="Times New Roman"/>
              </a:rPr>
              <a:t>　　</a:t>
            </a:r>
            <a:r>
              <a:rPr lang="en-US" altLang="zh-CN" sz="2600" kern="100" dirty="0" smtClean="0">
                <a:latin typeface="Times New Roman"/>
                <a:ea typeface="华文细黑"/>
                <a:cs typeface="Courier New"/>
              </a:rPr>
              <a:t>)</a:t>
            </a:r>
            <a:endParaRPr lang="en-US" altLang="zh-CN" sz="2600" kern="100" dirty="0" smtClean="0">
              <a:latin typeface="宋体"/>
              <a:cs typeface="Courier New"/>
            </a:endParaRPr>
          </a:p>
          <a:p>
            <a:pPr algn="just">
              <a:lnSpc>
                <a:spcPct val="150000"/>
              </a:lnSpc>
              <a:spcAft>
                <a:spcPts val="0"/>
              </a:spcAft>
              <a:tabLst>
                <a:tab pos="1890395" algn="l"/>
              </a:tabLst>
            </a:pPr>
            <a:endParaRPr lang="en-US" altLang="zh-CN" sz="2600" kern="100" dirty="0" smtClean="0">
              <a:latin typeface="Times New Roman"/>
              <a:ea typeface="华文细黑"/>
              <a:cs typeface="Courier New"/>
            </a:endParaRPr>
          </a:p>
          <a:p>
            <a:pPr algn="just">
              <a:lnSpc>
                <a:spcPct val="150000"/>
              </a:lnSpc>
              <a:spcAft>
                <a:spcPts val="0"/>
              </a:spcAft>
              <a:tabLst>
                <a:tab pos="1890395" algn="l"/>
              </a:tabLst>
            </a:pPr>
            <a:endParaRPr lang="en-US" altLang="zh-CN" sz="2600" kern="100" dirty="0">
              <a:latin typeface="Times New Roman"/>
              <a:ea typeface="华文细黑"/>
              <a:cs typeface="Courier New"/>
            </a:endParaRPr>
          </a:p>
          <a:p>
            <a:pPr algn="just">
              <a:lnSpc>
                <a:spcPct val="150000"/>
              </a:lnSpc>
              <a:spcAft>
                <a:spcPts val="0"/>
              </a:spcAft>
              <a:tabLst>
                <a:tab pos="1890395" algn="l"/>
              </a:tabLst>
            </a:pPr>
            <a:endParaRPr lang="en-US" altLang="zh-CN" sz="2600" kern="100" dirty="0" smtClean="0">
              <a:latin typeface="Times New Roman"/>
              <a:ea typeface="华文细黑"/>
              <a:cs typeface="Courier New"/>
            </a:endParaRPr>
          </a:p>
          <a:p>
            <a:pPr algn="just">
              <a:lnSpc>
                <a:spcPct val="150000"/>
              </a:lnSpc>
              <a:spcAft>
                <a:spcPts val="0"/>
              </a:spcAft>
              <a:tabLst>
                <a:tab pos="1890395" algn="l"/>
              </a:tabLst>
            </a:pPr>
            <a:r>
              <a:rPr lang="en-US" altLang="zh-CN" sz="2600" kern="100" dirty="0" smtClean="0">
                <a:latin typeface="Times New Roman"/>
                <a:ea typeface="华文细黑"/>
                <a:cs typeface="Courier New"/>
              </a:rPr>
              <a:t>A</a:t>
            </a:r>
            <a:r>
              <a:rPr lang="en-US" altLang="zh-CN" sz="2600" kern="100" dirty="0">
                <a:latin typeface="Times New Roman"/>
                <a:ea typeface="华文细黑"/>
                <a:cs typeface="Courier New"/>
              </a:rPr>
              <a:t>.</a:t>
            </a:r>
            <a:r>
              <a:rPr lang="zh-CN" altLang="zh-CN" sz="2600" kern="100" dirty="0">
                <a:latin typeface="Times New Roman"/>
                <a:ea typeface="华文细黑"/>
                <a:cs typeface="Times New Roman"/>
              </a:rPr>
              <a:t>可以选用方案</a:t>
            </a:r>
            <a:r>
              <a:rPr lang="en-US" altLang="zh-CN" sz="2600" kern="100" dirty="0">
                <a:latin typeface="Times New Roman"/>
                <a:ea typeface="华文细黑"/>
                <a:cs typeface="Courier New"/>
              </a:rPr>
              <a:t>1</a:t>
            </a:r>
            <a:r>
              <a:rPr lang="zh-CN" altLang="zh-CN" sz="2600" kern="100" dirty="0">
                <a:latin typeface="Times New Roman"/>
                <a:ea typeface="华文细黑"/>
                <a:cs typeface="Times New Roman"/>
              </a:rPr>
              <a:t>分离碳酸氢钠中含有的氯化铵</a:t>
            </a:r>
            <a:endParaRPr lang="zh-CN" altLang="zh-CN" sz="2600" kern="100" dirty="0">
              <a:latin typeface="宋体"/>
              <a:cs typeface="Courier New"/>
            </a:endParaRPr>
          </a:p>
          <a:p>
            <a:pPr algn="just">
              <a:lnSpc>
                <a:spcPct val="150000"/>
              </a:lnSpc>
              <a:spcAft>
                <a:spcPts val="0"/>
              </a:spcAft>
              <a:tabLst>
                <a:tab pos="1890395" algn="l"/>
              </a:tabLst>
            </a:pPr>
            <a:r>
              <a:rPr lang="en-US" altLang="zh-CN" sz="2600" kern="100" dirty="0">
                <a:latin typeface="Times New Roman"/>
                <a:ea typeface="华文细黑"/>
                <a:cs typeface="Courier New"/>
              </a:rPr>
              <a:t>B.</a:t>
            </a:r>
            <a:r>
              <a:rPr lang="zh-CN" altLang="zh-CN" sz="2600" kern="100" dirty="0">
                <a:latin typeface="Times New Roman"/>
                <a:ea typeface="华文细黑"/>
                <a:cs typeface="Times New Roman"/>
              </a:rPr>
              <a:t>方案</a:t>
            </a:r>
            <a:r>
              <a:rPr lang="en-US" altLang="zh-CN" sz="2600" kern="100" dirty="0">
                <a:latin typeface="Times New Roman"/>
                <a:ea typeface="华文细黑"/>
                <a:cs typeface="Courier New"/>
              </a:rPr>
              <a:t>1</a:t>
            </a:r>
            <a:r>
              <a:rPr lang="zh-CN" altLang="zh-CN" sz="2600" kern="100" dirty="0">
                <a:latin typeface="Times New Roman"/>
                <a:ea typeface="华文细黑"/>
                <a:cs typeface="Times New Roman"/>
              </a:rPr>
              <a:t>中的残留物应该具有的性质是受热易挥发</a:t>
            </a:r>
            <a:endParaRPr lang="zh-CN" altLang="zh-CN" sz="2600" kern="100" dirty="0">
              <a:latin typeface="宋体"/>
              <a:cs typeface="Courier New"/>
            </a:endParaRPr>
          </a:p>
          <a:p>
            <a:pPr algn="just">
              <a:lnSpc>
                <a:spcPct val="150000"/>
              </a:lnSpc>
              <a:spcAft>
                <a:spcPts val="0"/>
              </a:spcAft>
              <a:tabLst>
                <a:tab pos="1890395" algn="l"/>
              </a:tabLst>
            </a:pPr>
            <a:r>
              <a:rPr lang="en-US" altLang="zh-CN" sz="2600" kern="100" dirty="0">
                <a:latin typeface="Times New Roman"/>
                <a:ea typeface="华文细黑"/>
                <a:cs typeface="Courier New"/>
              </a:rPr>
              <a:t>C.</a:t>
            </a:r>
            <a:r>
              <a:rPr lang="zh-CN" altLang="zh-CN" sz="2600" kern="100" dirty="0">
                <a:latin typeface="Times New Roman"/>
                <a:ea typeface="华文细黑"/>
                <a:cs typeface="Times New Roman"/>
              </a:rPr>
              <a:t>方案</a:t>
            </a:r>
            <a:r>
              <a:rPr lang="en-US" altLang="zh-CN" sz="2600" kern="100" dirty="0">
                <a:latin typeface="Times New Roman"/>
                <a:ea typeface="华文细黑"/>
                <a:cs typeface="Courier New"/>
              </a:rPr>
              <a:t>2</a:t>
            </a:r>
            <a:r>
              <a:rPr lang="zh-CN" altLang="zh-CN" sz="2600" kern="100" dirty="0">
                <a:latin typeface="Times New Roman"/>
                <a:ea typeface="华文细黑"/>
                <a:cs typeface="Times New Roman"/>
              </a:rPr>
              <a:t>中加入的试剂一定能够与除</a:t>
            </a:r>
            <a:r>
              <a:rPr lang="en-US" altLang="zh-CN" sz="2600" kern="100" dirty="0">
                <a:latin typeface="Times New Roman"/>
                <a:ea typeface="华文细黑"/>
                <a:cs typeface="Courier New"/>
              </a:rPr>
              <a:t>X</a:t>
            </a:r>
            <a:r>
              <a:rPr lang="zh-CN" altLang="zh-CN" sz="2600" kern="100" dirty="0">
                <a:latin typeface="Times New Roman"/>
                <a:ea typeface="华文细黑"/>
                <a:cs typeface="Times New Roman"/>
              </a:rPr>
              <a:t>外的物质发生化学反应</a:t>
            </a:r>
            <a:endParaRPr lang="zh-CN" altLang="zh-CN" sz="2600" kern="100" dirty="0">
              <a:latin typeface="宋体"/>
              <a:cs typeface="Courier New"/>
            </a:endParaRPr>
          </a:p>
          <a:p>
            <a:pPr algn="just">
              <a:lnSpc>
                <a:spcPct val="150000"/>
              </a:lnSpc>
              <a:spcAft>
                <a:spcPts val="0"/>
              </a:spcAft>
              <a:tabLst>
                <a:tab pos="1890395" algn="l"/>
              </a:tabLst>
            </a:pPr>
            <a:r>
              <a:rPr lang="en-US" altLang="zh-CN" sz="2600" kern="100" dirty="0">
                <a:latin typeface="Times New Roman"/>
                <a:ea typeface="华文细黑"/>
                <a:cs typeface="Courier New"/>
              </a:rPr>
              <a:t>D.</a:t>
            </a:r>
            <a:r>
              <a:rPr lang="zh-CN" altLang="zh-CN" sz="2600" kern="100" dirty="0">
                <a:latin typeface="Times New Roman"/>
                <a:ea typeface="华文细黑"/>
                <a:cs typeface="Times New Roman"/>
              </a:rPr>
              <a:t>方案</a:t>
            </a:r>
            <a:r>
              <a:rPr lang="en-US" altLang="zh-CN" sz="2600" kern="100" dirty="0">
                <a:latin typeface="Times New Roman"/>
                <a:ea typeface="华文细黑"/>
                <a:cs typeface="Courier New"/>
              </a:rPr>
              <a:t>2</a:t>
            </a:r>
            <a:r>
              <a:rPr lang="zh-CN" altLang="zh-CN" sz="2600" kern="100" dirty="0">
                <a:latin typeface="Times New Roman"/>
                <a:ea typeface="华文细黑"/>
                <a:cs typeface="Times New Roman"/>
              </a:rPr>
              <a:t>中加入</a:t>
            </a:r>
            <a:r>
              <a:rPr lang="en-US" altLang="zh-CN" sz="2600" kern="100" dirty="0" err="1">
                <a:latin typeface="Times New Roman"/>
                <a:ea typeface="华文细黑"/>
                <a:cs typeface="Courier New"/>
              </a:rPr>
              <a:t>NaOH</a:t>
            </a:r>
            <a:r>
              <a:rPr lang="zh-CN" altLang="zh-CN" sz="2600" kern="100" dirty="0">
                <a:latin typeface="Times New Roman"/>
                <a:ea typeface="华文细黑"/>
                <a:cs typeface="Times New Roman"/>
              </a:rPr>
              <a:t>溶液可以分离出</a:t>
            </a:r>
            <a:r>
              <a:rPr lang="en-US" altLang="zh-CN" sz="2600" kern="100" dirty="0">
                <a:latin typeface="Times New Roman"/>
                <a:ea typeface="华文细黑"/>
                <a:cs typeface="Courier New"/>
              </a:rPr>
              <a:t>SiO</a:t>
            </a:r>
            <a:r>
              <a:rPr lang="en-US" altLang="zh-CN" sz="2600" kern="100" baseline="-25000" dirty="0">
                <a:latin typeface="Times New Roman"/>
                <a:ea typeface="华文细黑"/>
                <a:cs typeface="Courier New"/>
              </a:rPr>
              <a:t>2</a:t>
            </a:r>
            <a:r>
              <a:rPr lang="zh-CN" altLang="zh-CN" sz="2600" kern="100" dirty="0">
                <a:latin typeface="Times New Roman"/>
                <a:ea typeface="华文细黑"/>
                <a:cs typeface="Times New Roman"/>
              </a:rPr>
              <a:t>和</a:t>
            </a:r>
            <a:r>
              <a:rPr lang="en-US" altLang="zh-CN" sz="2600" kern="100" dirty="0">
                <a:latin typeface="Times New Roman"/>
                <a:ea typeface="华文细黑"/>
                <a:cs typeface="Courier New"/>
              </a:rPr>
              <a:t>Fe</a:t>
            </a:r>
            <a:r>
              <a:rPr lang="en-US" altLang="zh-CN" sz="2600" kern="100" baseline="-25000" dirty="0">
                <a:latin typeface="Times New Roman"/>
                <a:ea typeface="华文细黑"/>
                <a:cs typeface="Courier New"/>
              </a:rPr>
              <a:t>2</a:t>
            </a:r>
            <a:r>
              <a:rPr lang="en-US" altLang="zh-CN" sz="2600" kern="100" dirty="0">
                <a:latin typeface="Times New Roman"/>
                <a:ea typeface="华文细黑"/>
                <a:cs typeface="Courier New"/>
              </a:rPr>
              <a:t>O</a:t>
            </a:r>
            <a:r>
              <a:rPr lang="en-US" altLang="zh-CN" sz="2600" kern="100" baseline="-25000" dirty="0">
                <a:latin typeface="Times New Roman"/>
                <a:ea typeface="华文细黑"/>
                <a:cs typeface="Courier New"/>
              </a:rPr>
              <a:t>3</a:t>
            </a:r>
            <a:r>
              <a:rPr lang="zh-CN" altLang="zh-CN" sz="2600" kern="100" dirty="0">
                <a:latin typeface="Times New Roman"/>
                <a:ea typeface="华文细黑"/>
                <a:cs typeface="Times New Roman"/>
              </a:rPr>
              <a:t>混合物中的</a:t>
            </a:r>
            <a:r>
              <a:rPr lang="en-US" altLang="zh-CN" sz="2600" kern="100" dirty="0" smtClean="0">
                <a:latin typeface="Times New Roman"/>
                <a:ea typeface="华文细黑"/>
                <a:cs typeface="Courier New"/>
              </a:rPr>
              <a:t>Fe</a:t>
            </a:r>
            <a:r>
              <a:rPr lang="en-US" altLang="zh-CN" sz="2600" kern="100" baseline="-25000" dirty="0" smtClean="0">
                <a:latin typeface="Times New Roman"/>
                <a:ea typeface="华文细黑"/>
                <a:cs typeface="Courier New"/>
              </a:rPr>
              <a:t>2</a:t>
            </a:r>
            <a:r>
              <a:rPr lang="en-US" altLang="zh-CN" sz="2600" kern="100" dirty="0" smtClean="0">
                <a:latin typeface="Times New Roman"/>
                <a:ea typeface="华文细黑"/>
                <a:cs typeface="Courier New"/>
              </a:rPr>
              <a:t>O</a:t>
            </a:r>
            <a:r>
              <a:rPr lang="en-US" altLang="zh-CN" sz="2600" kern="100" baseline="-25000" dirty="0" smtClean="0">
                <a:latin typeface="Times New Roman"/>
                <a:ea typeface="华文细黑"/>
                <a:cs typeface="Courier New"/>
              </a:rPr>
              <a:t>3</a:t>
            </a:r>
            <a:endParaRPr lang="zh-CN" altLang="zh-CN" sz="2600" kern="100" dirty="0">
              <a:latin typeface="宋体"/>
              <a:cs typeface="Courier New"/>
            </a:endParaRPr>
          </a:p>
        </p:txBody>
      </p:sp>
      <p:pic>
        <p:nvPicPr>
          <p:cNvPr id="189442" name="Picture 2" descr="19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65834" y="2262302"/>
            <a:ext cx="7749177" cy="19597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Rectangle 21">
            <a:hlinkClick r:id="rId3" action="ppaction://hlinksldjump"/>
          </p:cNvPr>
          <p:cNvSpPr>
            <a:spLocks noChangeArrowheads="1"/>
          </p:cNvSpPr>
          <p:nvPr/>
        </p:nvSpPr>
        <p:spPr bwMode="auto">
          <a:xfrm>
            <a:off x="9257887" y="11575"/>
            <a:ext cx="397262" cy="575670"/>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defPPr>
              <a:defRPr lang="zh-CN"/>
            </a:defPPr>
            <a:lvl1pPr marL="0" algn="l" defTabSz="1219140" rtl="0" eaLnBrk="1" latinLnBrk="0" hangingPunct="1">
              <a:defRPr sz="2400" kern="1200">
                <a:solidFill>
                  <a:schemeClr val="tx1"/>
                </a:solidFill>
                <a:latin typeface="+mn-lt"/>
                <a:ea typeface="+mn-ea"/>
                <a:cs typeface="+mn-cs"/>
              </a:defRPr>
            </a:lvl1pPr>
            <a:lvl2pPr marL="609570" algn="l" defTabSz="1219140" rtl="0" eaLnBrk="1" latinLnBrk="0" hangingPunct="1">
              <a:defRPr sz="2400" kern="1200">
                <a:solidFill>
                  <a:schemeClr val="tx1"/>
                </a:solidFill>
                <a:latin typeface="+mn-lt"/>
                <a:ea typeface="+mn-ea"/>
                <a:cs typeface="+mn-cs"/>
              </a:defRPr>
            </a:lvl2pPr>
            <a:lvl3pPr marL="1219140" algn="l" defTabSz="1219140" rtl="0" eaLnBrk="1" latinLnBrk="0" hangingPunct="1">
              <a:defRPr sz="2400" kern="1200">
                <a:solidFill>
                  <a:schemeClr val="tx1"/>
                </a:solidFill>
                <a:latin typeface="+mn-lt"/>
                <a:ea typeface="+mn-ea"/>
                <a:cs typeface="+mn-cs"/>
              </a:defRPr>
            </a:lvl3pPr>
            <a:lvl4pPr marL="1828709" algn="l" defTabSz="1219140" rtl="0" eaLnBrk="1" latinLnBrk="0" hangingPunct="1">
              <a:defRPr sz="2400" kern="1200">
                <a:solidFill>
                  <a:schemeClr val="tx1"/>
                </a:solidFill>
                <a:latin typeface="+mn-lt"/>
                <a:ea typeface="+mn-ea"/>
                <a:cs typeface="+mn-cs"/>
              </a:defRPr>
            </a:lvl4pPr>
            <a:lvl5pPr marL="2438278" algn="l" defTabSz="1219140" rtl="0" eaLnBrk="1" latinLnBrk="0" hangingPunct="1">
              <a:defRPr sz="2400" kern="1200">
                <a:solidFill>
                  <a:schemeClr val="tx1"/>
                </a:solidFill>
                <a:latin typeface="+mn-lt"/>
                <a:ea typeface="+mn-ea"/>
                <a:cs typeface="+mn-cs"/>
              </a:defRPr>
            </a:lvl5pPr>
            <a:lvl6pPr marL="3047848" algn="l" defTabSz="1219140" rtl="0" eaLnBrk="1" latinLnBrk="0" hangingPunct="1">
              <a:defRPr sz="2400" kern="1200">
                <a:solidFill>
                  <a:schemeClr val="tx1"/>
                </a:solidFill>
                <a:latin typeface="+mn-lt"/>
                <a:ea typeface="+mn-ea"/>
                <a:cs typeface="+mn-cs"/>
              </a:defRPr>
            </a:lvl6pPr>
            <a:lvl7pPr marL="3657418" algn="l" defTabSz="1219140" rtl="0" eaLnBrk="1" latinLnBrk="0" hangingPunct="1">
              <a:defRPr sz="2400" kern="1200">
                <a:solidFill>
                  <a:schemeClr val="tx1"/>
                </a:solidFill>
                <a:latin typeface="+mn-lt"/>
                <a:ea typeface="+mn-ea"/>
                <a:cs typeface="+mn-cs"/>
              </a:defRPr>
            </a:lvl7pPr>
            <a:lvl8pPr marL="4266987" algn="l" defTabSz="1219140" rtl="0" eaLnBrk="1" latinLnBrk="0" hangingPunct="1">
              <a:defRPr sz="2400" kern="1200">
                <a:solidFill>
                  <a:schemeClr val="tx1"/>
                </a:solidFill>
                <a:latin typeface="+mn-lt"/>
                <a:ea typeface="+mn-ea"/>
                <a:cs typeface="+mn-cs"/>
              </a:defRPr>
            </a:lvl8pPr>
            <a:lvl9pPr marL="4876557" algn="l" defTabSz="1219140" rtl="0" eaLnBrk="1" latinLnBrk="0" hangingPunct="1">
              <a:defRPr sz="2400" kern="1200">
                <a:solidFill>
                  <a:schemeClr val="tx1"/>
                </a:solidFill>
                <a:latin typeface="+mn-lt"/>
                <a:ea typeface="+mn-ea"/>
                <a:cs typeface="+mn-cs"/>
              </a:defRPr>
            </a:lvl9pP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4" name="Rectangle 21">
            <a:hlinkClick r:id="rId4" action="ppaction://hlinksldjump"/>
          </p:cNvPr>
          <p:cNvSpPr>
            <a:spLocks noChangeArrowheads="1"/>
          </p:cNvSpPr>
          <p:nvPr/>
        </p:nvSpPr>
        <p:spPr bwMode="auto">
          <a:xfrm>
            <a:off x="9760065" y="11575"/>
            <a:ext cx="373120" cy="575670"/>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defPPr>
              <a:defRPr lang="zh-CN"/>
            </a:defPPr>
            <a:lvl1pPr marL="0" algn="l" defTabSz="1219140" rtl="0" eaLnBrk="1" latinLnBrk="0" hangingPunct="1">
              <a:defRPr sz="2400" kern="1200">
                <a:solidFill>
                  <a:schemeClr val="tx1"/>
                </a:solidFill>
                <a:latin typeface="+mn-lt"/>
                <a:ea typeface="+mn-ea"/>
                <a:cs typeface="+mn-cs"/>
              </a:defRPr>
            </a:lvl1pPr>
            <a:lvl2pPr marL="609570" algn="l" defTabSz="1219140" rtl="0" eaLnBrk="1" latinLnBrk="0" hangingPunct="1">
              <a:defRPr sz="2400" kern="1200">
                <a:solidFill>
                  <a:schemeClr val="tx1"/>
                </a:solidFill>
                <a:latin typeface="+mn-lt"/>
                <a:ea typeface="+mn-ea"/>
                <a:cs typeface="+mn-cs"/>
              </a:defRPr>
            </a:lvl2pPr>
            <a:lvl3pPr marL="1219140" algn="l" defTabSz="1219140" rtl="0" eaLnBrk="1" latinLnBrk="0" hangingPunct="1">
              <a:defRPr sz="2400" kern="1200">
                <a:solidFill>
                  <a:schemeClr val="tx1"/>
                </a:solidFill>
                <a:latin typeface="+mn-lt"/>
                <a:ea typeface="+mn-ea"/>
                <a:cs typeface="+mn-cs"/>
              </a:defRPr>
            </a:lvl3pPr>
            <a:lvl4pPr marL="1828709" algn="l" defTabSz="1219140" rtl="0" eaLnBrk="1" latinLnBrk="0" hangingPunct="1">
              <a:defRPr sz="2400" kern="1200">
                <a:solidFill>
                  <a:schemeClr val="tx1"/>
                </a:solidFill>
                <a:latin typeface="+mn-lt"/>
                <a:ea typeface="+mn-ea"/>
                <a:cs typeface="+mn-cs"/>
              </a:defRPr>
            </a:lvl4pPr>
            <a:lvl5pPr marL="2438278" algn="l" defTabSz="1219140" rtl="0" eaLnBrk="1" latinLnBrk="0" hangingPunct="1">
              <a:defRPr sz="2400" kern="1200">
                <a:solidFill>
                  <a:schemeClr val="tx1"/>
                </a:solidFill>
                <a:latin typeface="+mn-lt"/>
                <a:ea typeface="+mn-ea"/>
                <a:cs typeface="+mn-cs"/>
              </a:defRPr>
            </a:lvl5pPr>
            <a:lvl6pPr marL="3047848" algn="l" defTabSz="1219140" rtl="0" eaLnBrk="1" latinLnBrk="0" hangingPunct="1">
              <a:defRPr sz="2400" kern="1200">
                <a:solidFill>
                  <a:schemeClr val="tx1"/>
                </a:solidFill>
                <a:latin typeface="+mn-lt"/>
                <a:ea typeface="+mn-ea"/>
                <a:cs typeface="+mn-cs"/>
              </a:defRPr>
            </a:lvl6pPr>
            <a:lvl7pPr marL="3657418" algn="l" defTabSz="1219140" rtl="0" eaLnBrk="1" latinLnBrk="0" hangingPunct="1">
              <a:defRPr sz="2400" kern="1200">
                <a:solidFill>
                  <a:schemeClr val="tx1"/>
                </a:solidFill>
                <a:latin typeface="+mn-lt"/>
                <a:ea typeface="+mn-ea"/>
                <a:cs typeface="+mn-cs"/>
              </a:defRPr>
            </a:lvl7pPr>
            <a:lvl8pPr marL="4266987" algn="l" defTabSz="1219140" rtl="0" eaLnBrk="1" latinLnBrk="0" hangingPunct="1">
              <a:defRPr sz="2400" kern="1200">
                <a:solidFill>
                  <a:schemeClr val="tx1"/>
                </a:solidFill>
                <a:latin typeface="+mn-lt"/>
                <a:ea typeface="+mn-ea"/>
                <a:cs typeface="+mn-cs"/>
              </a:defRPr>
            </a:lvl8pPr>
            <a:lvl9pPr marL="4876557" algn="l" defTabSz="1219140" rtl="0" eaLnBrk="1" latinLnBrk="0" hangingPunct="1">
              <a:defRPr sz="2400" kern="1200">
                <a:solidFill>
                  <a:schemeClr val="tx1"/>
                </a:solidFill>
                <a:latin typeface="+mn-lt"/>
                <a:ea typeface="+mn-ea"/>
                <a:cs typeface="+mn-cs"/>
              </a:defRPr>
            </a:lvl9pP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5" name="Rectangle 21">
            <a:hlinkClick r:id="rId5" action="ppaction://hlinksldjump"/>
          </p:cNvPr>
          <p:cNvSpPr>
            <a:spLocks noChangeArrowheads="1"/>
          </p:cNvSpPr>
          <p:nvPr/>
        </p:nvSpPr>
        <p:spPr bwMode="auto">
          <a:xfrm>
            <a:off x="10238101" y="11575"/>
            <a:ext cx="348978" cy="575670"/>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defPPr>
              <a:defRPr lang="zh-CN"/>
            </a:defPPr>
            <a:lvl1pPr marL="0" algn="l" defTabSz="1219140" rtl="0" eaLnBrk="1" latinLnBrk="0" hangingPunct="1">
              <a:defRPr sz="2400" kern="1200">
                <a:solidFill>
                  <a:schemeClr val="tx1"/>
                </a:solidFill>
                <a:latin typeface="+mn-lt"/>
                <a:ea typeface="+mn-ea"/>
                <a:cs typeface="+mn-cs"/>
              </a:defRPr>
            </a:lvl1pPr>
            <a:lvl2pPr marL="609570" algn="l" defTabSz="1219140" rtl="0" eaLnBrk="1" latinLnBrk="0" hangingPunct="1">
              <a:defRPr sz="2400" kern="1200">
                <a:solidFill>
                  <a:schemeClr val="tx1"/>
                </a:solidFill>
                <a:latin typeface="+mn-lt"/>
                <a:ea typeface="+mn-ea"/>
                <a:cs typeface="+mn-cs"/>
              </a:defRPr>
            </a:lvl2pPr>
            <a:lvl3pPr marL="1219140" algn="l" defTabSz="1219140" rtl="0" eaLnBrk="1" latinLnBrk="0" hangingPunct="1">
              <a:defRPr sz="2400" kern="1200">
                <a:solidFill>
                  <a:schemeClr val="tx1"/>
                </a:solidFill>
                <a:latin typeface="+mn-lt"/>
                <a:ea typeface="+mn-ea"/>
                <a:cs typeface="+mn-cs"/>
              </a:defRPr>
            </a:lvl3pPr>
            <a:lvl4pPr marL="1828709" algn="l" defTabSz="1219140" rtl="0" eaLnBrk="1" latinLnBrk="0" hangingPunct="1">
              <a:defRPr sz="2400" kern="1200">
                <a:solidFill>
                  <a:schemeClr val="tx1"/>
                </a:solidFill>
                <a:latin typeface="+mn-lt"/>
                <a:ea typeface="+mn-ea"/>
                <a:cs typeface="+mn-cs"/>
              </a:defRPr>
            </a:lvl4pPr>
            <a:lvl5pPr marL="2438278" algn="l" defTabSz="1219140" rtl="0" eaLnBrk="1" latinLnBrk="0" hangingPunct="1">
              <a:defRPr sz="2400" kern="1200">
                <a:solidFill>
                  <a:schemeClr val="tx1"/>
                </a:solidFill>
                <a:latin typeface="+mn-lt"/>
                <a:ea typeface="+mn-ea"/>
                <a:cs typeface="+mn-cs"/>
              </a:defRPr>
            </a:lvl5pPr>
            <a:lvl6pPr marL="3047848" algn="l" defTabSz="1219140" rtl="0" eaLnBrk="1" latinLnBrk="0" hangingPunct="1">
              <a:defRPr sz="2400" kern="1200">
                <a:solidFill>
                  <a:schemeClr val="tx1"/>
                </a:solidFill>
                <a:latin typeface="+mn-lt"/>
                <a:ea typeface="+mn-ea"/>
                <a:cs typeface="+mn-cs"/>
              </a:defRPr>
            </a:lvl6pPr>
            <a:lvl7pPr marL="3657418" algn="l" defTabSz="1219140" rtl="0" eaLnBrk="1" latinLnBrk="0" hangingPunct="1">
              <a:defRPr sz="2400" kern="1200">
                <a:solidFill>
                  <a:schemeClr val="tx1"/>
                </a:solidFill>
                <a:latin typeface="+mn-lt"/>
                <a:ea typeface="+mn-ea"/>
                <a:cs typeface="+mn-cs"/>
              </a:defRPr>
            </a:lvl7pPr>
            <a:lvl8pPr marL="4266987" algn="l" defTabSz="1219140" rtl="0" eaLnBrk="1" latinLnBrk="0" hangingPunct="1">
              <a:defRPr sz="2400" kern="1200">
                <a:solidFill>
                  <a:schemeClr val="tx1"/>
                </a:solidFill>
                <a:latin typeface="+mn-lt"/>
                <a:ea typeface="+mn-ea"/>
                <a:cs typeface="+mn-cs"/>
              </a:defRPr>
            </a:lvl8pPr>
            <a:lvl9pPr marL="4876557" algn="l" defTabSz="1219140" rtl="0" eaLnBrk="1" latinLnBrk="0" hangingPunct="1">
              <a:defRPr sz="2400" kern="1200">
                <a:solidFill>
                  <a:schemeClr val="tx1"/>
                </a:solidFill>
                <a:latin typeface="+mn-lt"/>
                <a:ea typeface="+mn-ea"/>
                <a:cs typeface="+mn-cs"/>
              </a:defRPr>
            </a:lvl9pP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6" name="Rectangle 21">
            <a:hlinkClick r:id="rId6" action="ppaction://hlinksldjump"/>
          </p:cNvPr>
          <p:cNvSpPr>
            <a:spLocks noChangeArrowheads="1"/>
          </p:cNvSpPr>
          <p:nvPr/>
        </p:nvSpPr>
        <p:spPr bwMode="auto">
          <a:xfrm>
            <a:off x="10691995" y="11575"/>
            <a:ext cx="396844" cy="575670"/>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defPPr>
              <a:defRPr lang="zh-CN"/>
            </a:defPPr>
            <a:lvl1pPr marL="0" algn="l" defTabSz="1219140" rtl="0" eaLnBrk="1" latinLnBrk="0" hangingPunct="1">
              <a:defRPr sz="2400" kern="1200">
                <a:solidFill>
                  <a:schemeClr val="tx1"/>
                </a:solidFill>
                <a:latin typeface="+mn-lt"/>
                <a:ea typeface="+mn-ea"/>
                <a:cs typeface="+mn-cs"/>
              </a:defRPr>
            </a:lvl1pPr>
            <a:lvl2pPr marL="609570" algn="l" defTabSz="1219140" rtl="0" eaLnBrk="1" latinLnBrk="0" hangingPunct="1">
              <a:defRPr sz="2400" kern="1200">
                <a:solidFill>
                  <a:schemeClr val="tx1"/>
                </a:solidFill>
                <a:latin typeface="+mn-lt"/>
                <a:ea typeface="+mn-ea"/>
                <a:cs typeface="+mn-cs"/>
              </a:defRPr>
            </a:lvl2pPr>
            <a:lvl3pPr marL="1219140" algn="l" defTabSz="1219140" rtl="0" eaLnBrk="1" latinLnBrk="0" hangingPunct="1">
              <a:defRPr sz="2400" kern="1200">
                <a:solidFill>
                  <a:schemeClr val="tx1"/>
                </a:solidFill>
                <a:latin typeface="+mn-lt"/>
                <a:ea typeface="+mn-ea"/>
                <a:cs typeface="+mn-cs"/>
              </a:defRPr>
            </a:lvl3pPr>
            <a:lvl4pPr marL="1828709" algn="l" defTabSz="1219140" rtl="0" eaLnBrk="1" latinLnBrk="0" hangingPunct="1">
              <a:defRPr sz="2400" kern="1200">
                <a:solidFill>
                  <a:schemeClr val="tx1"/>
                </a:solidFill>
                <a:latin typeface="+mn-lt"/>
                <a:ea typeface="+mn-ea"/>
                <a:cs typeface="+mn-cs"/>
              </a:defRPr>
            </a:lvl4pPr>
            <a:lvl5pPr marL="2438278" algn="l" defTabSz="1219140" rtl="0" eaLnBrk="1" latinLnBrk="0" hangingPunct="1">
              <a:defRPr sz="2400" kern="1200">
                <a:solidFill>
                  <a:schemeClr val="tx1"/>
                </a:solidFill>
                <a:latin typeface="+mn-lt"/>
                <a:ea typeface="+mn-ea"/>
                <a:cs typeface="+mn-cs"/>
              </a:defRPr>
            </a:lvl5pPr>
            <a:lvl6pPr marL="3047848" algn="l" defTabSz="1219140" rtl="0" eaLnBrk="1" latinLnBrk="0" hangingPunct="1">
              <a:defRPr sz="2400" kern="1200">
                <a:solidFill>
                  <a:schemeClr val="tx1"/>
                </a:solidFill>
                <a:latin typeface="+mn-lt"/>
                <a:ea typeface="+mn-ea"/>
                <a:cs typeface="+mn-cs"/>
              </a:defRPr>
            </a:lvl6pPr>
            <a:lvl7pPr marL="3657418" algn="l" defTabSz="1219140" rtl="0" eaLnBrk="1" latinLnBrk="0" hangingPunct="1">
              <a:defRPr sz="2400" kern="1200">
                <a:solidFill>
                  <a:schemeClr val="tx1"/>
                </a:solidFill>
                <a:latin typeface="+mn-lt"/>
                <a:ea typeface="+mn-ea"/>
                <a:cs typeface="+mn-cs"/>
              </a:defRPr>
            </a:lvl7pPr>
            <a:lvl8pPr marL="4266987" algn="l" defTabSz="1219140" rtl="0" eaLnBrk="1" latinLnBrk="0" hangingPunct="1">
              <a:defRPr sz="2400" kern="1200">
                <a:solidFill>
                  <a:schemeClr val="tx1"/>
                </a:solidFill>
                <a:latin typeface="+mn-lt"/>
                <a:ea typeface="+mn-ea"/>
                <a:cs typeface="+mn-cs"/>
              </a:defRPr>
            </a:lvl8pPr>
            <a:lvl9pPr marL="4876557" algn="l" defTabSz="1219140" rtl="0" eaLnBrk="1" latinLnBrk="0" hangingPunct="1">
              <a:defRPr sz="2400" kern="1200">
                <a:solidFill>
                  <a:schemeClr val="tx1"/>
                </a:solidFill>
                <a:latin typeface="+mn-lt"/>
                <a:ea typeface="+mn-ea"/>
                <a:cs typeface="+mn-cs"/>
              </a:defRPr>
            </a:lvl9pP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7" name="Rectangle 21">
            <a:hlinkClick r:id="rId7" action="ppaction://hlinksldjump"/>
          </p:cNvPr>
          <p:cNvSpPr>
            <a:spLocks noChangeArrowheads="1"/>
          </p:cNvSpPr>
          <p:nvPr/>
        </p:nvSpPr>
        <p:spPr bwMode="auto">
          <a:xfrm>
            <a:off x="11160847" y="11378"/>
            <a:ext cx="396844" cy="575670"/>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defPPr>
              <a:defRPr lang="zh-CN"/>
            </a:defPPr>
            <a:lvl1pPr marL="0" algn="l" defTabSz="1219140" rtl="0" eaLnBrk="1" latinLnBrk="0" hangingPunct="1">
              <a:defRPr sz="2400" kern="1200">
                <a:solidFill>
                  <a:schemeClr val="tx1"/>
                </a:solidFill>
                <a:latin typeface="+mn-lt"/>
                <a:ea typeface="+mn-ea"/>
                <a:cs typeface="+mn-cs"/>
              </a:defRPr>
            </a:lvl1pPr>
            <a:lvl2pPr marL="609570" algn="l" defTabSz="1219140" rtl="0" eaLnBrk="1" latinLnBrk="0" hangingPunct="1">
              <a:defRPr sz="2400" kern="1200">
                <a:solidFill>
                  <a:schemeClr val="tx1"/>
                </a:solidFill>
                <a:latin typeface="+mn-lt"/>
                <a:ea typeface="+mn-ea"/>
                <a:cs typeface="+mn-cs"/>
              </a:defRPr>
            </a:lvl2pPr>
            <a:lvl3pPr marL="1219140" algn="l" defTabSz="1219140" rtl="0" eaLnBrk="1" latinLnBrk="0" hangingPunct="1">
              <a:defRPr sz="2400" kern="1200">
                <a:solidFill>
                  <a:schemeClr val="tx1"/>
                </a:solidFill>
                <a:latin typeface="+mn-lt"/>
                <a:ea typeface="+mn-ea"/>
                <a:cs typeface="+mn-cs"/>
              </a:defRPr>
            </a:lvl3pPr>
            <a:lvl4pPr marL="1828709" algn="l" defTabSz="1219140" rtl="0" eaLnBrk="1" latinLnBrk="0" hangingPunct="1">
              <a:defRPr sz="2400" kern="1200">
                <a:solidFill>
                  <a:schemeClr val="tx1"/>
                </a:solidFill>
                <a:latin typeface="+mn-lt"/>
                <a:ea typeface="+mn-ea"/>
                <a:cs typeface="+mn-cs"/>
              </a:defRPr>
            </a:lvl4pPr>
            <a:lvl5pPr marL="2438278" algn="l" defTabSz="1219140" rtl="0" eaLnBrk="1" latinLnBrk="0" hangingPunct="1">
              <a:defRPr sz="2400" kern="1200">
                <a:solidFill>
                  <a:schemeClr val="tx1"/>
                </a:solidFill>
                <a:latin typeface="+mn-lt"/>
                <a:ea typeface="+mn-ea"/>
                <a:cs typeface="+mn-cs"/>
              </a:defRPr>
            </a:lvl5pPr>
            <a:lvl6pPr marL="3047848" algn="l" defTabSz="1219140" rtl="0" eaLnBrk="1" latinLnBrk="0" hangingPunct="1">
              <a:defRPr sz="2400" kern="1200">
                <a:solidFill>
                  <a:schemeClr val="tx1"/>
                </a:solidFill>
                <a:latin typeface="+mn-lt"/>
                <a:ea typeface="+mn-ea"/>
                <a:cs typeface="+mn-cs"/>
              </a:defRPr>
            </a:lvl6pPr>
            <a:lvl7pPr marL="3657418" algn="l" defTabSz="1219140" rtl="0" eaLnBrk="1" latinLnBrk="0" hangingPunct="1">
              <a:defRPr sz="2400" kern="1200">
                <a:solidFill>
                  <a:schemeClr val="tx1"/>
                </a:solidFill>
                <a:latin typeface="+mn-lt"/>
                <a:ea typeface="+mn-ea"/>
                <a:cs typeface="+mn-cs"/>
              </a:defRPr>
            </a:lvl7pPr>
            <a:lvl8pPr marL="4266987" algn="l" defTabSz="1219140" rtl="0" eaLnBrk="1" latinLnBrk="0" hangingPunct="1">
              <a:defRPr sz="2400" kern="1200">
                <a:solidFill>
                  <a:schemeClr val="tx1"/>
                </a:solidFill>
                <a:latin typeface="+mn-lt"/>
                <a:ea typeface="+mn-ea"/>
                <a:cs typeface="+mn-cs"/>
              </a:defRPr>
            </a:lvl8pPr>
            <a:lvl9pPr marL="4876557" algn="l" defTabSz="1219140" rtl="0" eaLnBrk="1" latinLnBrk="0" hangingPunct="1">
              <a:defRPr sz="2400" kern="1200">
                <a:solidFill>
                  <a:schemeClr val="tx1"/>
                </a:solidFill>
                <a:latin typeface="+mn-lt"/>
                <a:ea typeface="+mn-ea"/>
                <a:cs typeface="+mn-cs"/>
              </a:defRPr>
            </a:lvl9pP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19" name="矩形 18"/>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2" name="Rectangle 21">
            <a:hlinkClick r:id="rId8" action="ppaction://hlinksldjump"/>
          </p:cNvPr>
          <p:cNvSpPr>
            <a:spLocks noChangeArrowheads="1"/>
          </p:cNvSpPr>
          <p:nvPr/>
        </p:nvSpPr>
        <p:spPr bwMode="auto">
          <a:xfrm>
            <a:off x="11664903" y="11378"/>
            <a:ext cx="396844" cy="575670"/>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defPPr>
              <a:defRPr lang="zh-CN"/>
            </a:defPPr>
            <a:lvl1pPr marL="0" algn="l" defTabSz="1219140" rtl="0" eaLnBrk="1" latinLnBrk="0" hangingPunct="1">
              <a:defRPr sz="2400" kern="1200">
                <a:solidFill>
                  <a:schemeClr val="tx1"/>
                </a:solidFill>
                <a:latin typeface="+mn-lt"/>
                <a:ea typeface="+mn-ea"/>
                <a:cs typeface="+mn-cs"/>
              </a:defRPr>
            </a:lvl1pPr>
            <a:lvl2pPr marL="609570" algn="l" defTabSz="1219140" rtl="0" eaLnBrk="1" latinLnBrk="0" hangingPunct="1">
              <a:defRPr sz="2400" kern="1200">
                <a:solidFill>
                  <a:schemeClr val="tx1"/>
                </a:solidFill>
                <a:latin typeface="+mn-lt"/>
                <a:ea typeface="+mn-ea"/>
                <a:cs typeface="+mn-cs"/>
              </a:defRPr>
            </a:lvl2pPr>
            <a:lvl3pPr marL="1219140" algn="l" defTabSz="1219140" rtl="0" eaLnBrk="1" latinLnBrk="0" hangingPunct="1">
              <a:defRPr sz="2400" kern="1200">
                <a:solidFill>
                  <a:schemeClr val="tx1"/>
                </a:solidFill>
                <a:latin typeface="+mn-lt"/>
                <a:ea typeface="+mn-ea"/>
                <a:cs typeface="+mn-cs"/>
              </a:defRPr>
            </a:lvl3pPr>
            <a:lvl4pPr marL="1828709" algn="l" defTabSz="1219140" rtl="0" eaLnBrk="1" latinLnBrk="0" hangingPunct="1">
              <a:defRPr sz="2400" kern="1200">
                <a:solidFill>
                  <a:schemeClr val="tx1"/>
                </a:solidFill>
                <a:latin typeface="+mn-lt"/>
                <a:ea typeface="+mn-ea"/>
                <a:cs typeface="+mn-cs"/>
              </a:defRPr>
            </a:lvl4pPr>
            <a:lvl5pPr marL="2438278" algn="l" defTabSz="1219140" rtl="0" eaLnBrk="1" latinLnBrk="0" hangingPunct="1">
              <a:defRPr sz="2400" kern="1200">
                <a:solidFill>
                  <a:schemeClr val="tx1"/>
                </a:solidFill>
                <a:latin typeface="+mn-lt"/>
                <a:ea typeface="+mn-ea"/>
                <a:cs typeface="+mn-cs"/>
              </a:defRPr>
            </a:lvl5pPr>
            <a:lvl6pPr marL="3047848" algn="l" defTabSz="1219140" rtl="0" eaLnBrk="1" latinLnBrk="0" hangingPunct="1">
              <a:defRPr sz="2400" kern="1200">
                <a:solidFill>
                  <a:schemeClr val="tx1"/>
                </a:solidFill>
                <a:latin typeface="+mn-lt"/>
                <a:ea typeface="+mn-ea"/>
                <a:cs typeface="+mn-cs"/>
              </a:defRPr>
            </a:lvl6pPr>
            <a:lvl7pPr marL="3657418" algn="l" defTabSz="1219140" rtl="0" eaLnBrk="1" latinLnBrk="0" hangingPunct="1">
              <a:defRPr sz="2400" kern="1200">
                <a:solidFill>
                  <a:schemeClr val="tx1"/>
                </a:solidFill>
                <a:latin typeface="+mn-lt"/>
                <a:ea typeface="+mn-ea"/>
                <a:cs typeface="+mn-cs"/>
              </a:defRPr>
            </a:lvl7pPr>
            <a:lvl8pPr marL="4266987" algn="l" defTabSz="1219140" rtl="0" eaLnBrk="1" latinLnBrk="0" hangingPunct="1">
              <a:defRPr sz="2400" kern="1200">
                <a:solidFill>
                  <a:schemeClr val="tx1"/>
                </a:solidFill>
                <a:latin typeface="+mn-lt"/>
                <a:ea typeface="+mn-ea"/>
                <a:cs typeface="+mn-cs"/>
              </a:defRPr>
            </a:lvl8pPr>
            <a:lvl9pPr marL="4876557" algn="l" defTabSz="1219140" rtl="0" eaLnBrk="1" latinLnBrk="0" hangingPunct="1">
              <a:defRPr sz="2400" kern="1200">
                <a:solidFill>
                  <a:schemeClr val="tx1"/>
                </a:solidFill>
                <a:latin typeface="+mn-lt"/>
                <a:ea typeface="+mn-ea"/>
                <a:cs typeface="+mn-cs"/>
              </a:defRPr>
            </a:lvl9pP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6</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Tree>
    <p:extLst>
      <p:ext uri="{BB962C8B-B14F-4D97-AF65-F5344CB8AC3E}">
        <p14:creationId xmlns:p14="http://schemas.microsoft.com/office/powerpoint/2010/main" val="33123541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矩形 5"/>
          <p:cNvSpPr/>
          <p:nvPr/>
        </p:nvSpPr>
        <p:spPr>
          <a:xfrm>
            <a:off x="281804" y="621482"/>
            <a:ext cx="11502034" cy="6124729"/>
          </a:xfrm>
          <a:prstGeom prst="rect">
            <a:avLst/>
          </a:prstGeom>
        </p:spPr>
        <p:txBody>
          <a:bodyPr wrap="square" lIns="121898" tIns="60948" rIns="121898" bIns="60948">
            <a:spAutoFit/>
          </a:bodyPr>
          <a:lstStyle/>
          <a:p>
            <a:pPr algn="just">
              <a:lnSpc>
                <a:spcPct val="150000"/>
              </a:lnSpc>
              <a:spcAft>
                <a:spcPts val="0"/>
              </a:spcAft>
              <a:tabLst>
                <a:tab pos="1890395" algn="l"/>
              </a:tabLst>
            </a:pPr>
            <a:r>
              <a:rPr lang="zh-CN" altLang="zh-CN" sz="2600" b="1" kern="100" dirty="0" smtClean="0">
                <a:solidFill>
                  <a:srgbClr val="0000FF"/>
                </a:solidFill>
                <a:latin typeface="Times New Roman"/>
                <a:cs typeface="Times New Roman"/>
              </a:rPr>
              <a:t>解析</a:t>
            </a:r>
            <a:r>
              <a:rPr lang="zh-CN" altLang="zh-CN" sz="2600" b="1" kern="100" dirty="0">
                <a:solidFill>
                  <a:srgbClr val="0000FF"/>
                </a:solidFill>
                <a:latin typeface="Times New Roman"/>
                <a:cs typeface="Times New Roman"/>
              </a:rPr>
              <a:t>　</a:t>
            </a:r>
            <a:r>
              <a:rPr lang="en-US" altLang="zh-CN" sz="2600" kern="100" dirty="0">
                <a:latin typeface="宋体"/>
                <a:ea typeface="华文细黑"/>
                <a:cs typeface="Times New Roman"/>
              </a:rPr>
              <a:t>①</a:t>
            </a:r>
            <a:r>
              <a:rPr lang="zh-CN" altLang="zh-CN" sz="2600" kern="100" dirty="0">
                <a:latin typeface="Times New Roman"/>
                <a:ea typeface="华文细黑"/>
                <a:cs typeface="Times New Roman"/>
              </a:rPr>
              <a:t>加热法分离提纯固体混合物应满足的条件：一种物质受热易挥发或分解，另一物质受热不挥发或难分解。</a:t>
            </a:r>
            <a:r>
              <a:rPr lang="en-US" altLang="zh-CN" sz="2600" kern="100" dirty="0">
                <a:latin typeface="宋体"/>
                <a:ea typeface="华文细黑"/>
                <a:cs typeface="Times New Roman"/>
              </a:rPr>
              <a:t>②</a:t>
            </a:r>
            <a:r>
              <a:rPr lang="zh-CN" altLang="zh-CN" sz="2600" kern="100" dirty="0">
                <a:latin typeface="Times New Roman"/>
                <a:ea typeface="华文细黑"/>
                <a:cs typeface="Times New Roman"/>
              </a:rPr>
              <a:t>加试剂法分离</a:t>
            </a:r>
            <a:r>
              <a:rPr lang="en-US" altLang="zh-CN" sz="2600" kern="100" dirty="0">
                <a:latin typeface="Times New Roman"/>
                <a:ea typeface="华文细黑"/>
                <a:cs typeface="Courier New"/>
              </a:rPr>
              <a:t>(</a:t>
            </a:r>
            <a:r>
              <a:rPr lang="zh-CN" altLang="zh-CN" sz="2600" kern="100" dirty="0">
                <a:latin typeface="Times New Roman"/>
                <a:ea typeface="华文细黑"/>
                <a:cs typeface="Times New Roman"/>
              </a:rPr>
              <a:t>过滤</a:t>
            </a:r>
            <a:r>
              <a:rPr lang="en-US" altLang="zh-CN" sz="2600" kern="100" dirty="0">
                <a:latin typeface="Times New Roman"/>
                <a:ea typeface="华文细黑"/>
                <a:cs typeface="Courier New"/>
              </a:rPr>
              <a:t>)</a:t>
            </a:r>
            <a:r>
              <a:rPr lang="zh-CN" altLang="zh-CN" sz="2600" kern="100" dirty="0">
                <a:latin typeface="Times New Roman"/>
                <a:ea typeface="华文细黑"/>
                <a:cs typeface="Times New Roman"/>
              </a:rPr>
              <a:t>提纯固体混合物应满足的条件：所加试剂能达到让一种物质形成溶液，而另一物质形成难溶物的状态。</a:t>
            </a:r>
            <a:r>
              <a:rPr lang="en-US" altLang="zh-CN" sz="2600" kern="100" dirty="0">
                <a:latin typeface="Times New Roman"/>
                <a:ea typeface="华文细黑"/>
                <a:cs typeface="Courier New"/>
              </a:rPr>
              <a:t>A</a:t>
            </a:r>
            <a:r>
              <a:rPr lang="zh-CN" altLang="zh-CN" sz="2600" kern="100" dirty="0">
                <a:latin typeface="Times New Roman"/>
                <a:ea typeface="华文细黑"/>
                <a:cs typeface="Times New Roman"/>
              </a:rPr>
              <a:t>项中碳酸氢钠、氯化铵受热均易分解，故用方案</a:t>
            </a:r>
            <a:r>
              <a:rPr lang="en-US" altLang="zh-CN" sz="2600" kern="100" dirty="0">
                <a:latin typeface="Times New Roman"/>
                <a:ea typeface="华文细黑"/>
                <a:cs typeface="Courier New"/>
              </a:rPr>
              <a:t>1</a:t>
            </a:r>
            <a:r>
              <a:rPr lang="zh-CN" altLang="zh-CN" sz="2600" kern="100" dirty="0">
                <a:latin typeface="Times New Roman"/>
                <a:ea typeface="华文细黑"/>
                <a:cs typeface="Times New Roman"/>
              </a:rPr>
              <a:t>不能将两物质分离开，错误</a:t>
            </a:r>
            <a:r>
              <a:rPr lang="zh-CN" altLang="zh-CN" sz="2600" kern="100" dirty="0" smtClean="0">
                <a:latin typeface="Times New Roman"/>
                <a:ea typeface="华文细黑"/>
                <a:cs typeface="Times New Roman"/>
              </a:rPr>
              <a:t>；</a:t>
            </a:r>
            <a:endParaRPr lang="en-US" altLang="zh-CN" sz="2600" kern="100" dirty="0" smtClean="0">
              <a:latin typeface="Times New Roman"/>
              <a:ea typeface="华文细黑"/>
              <a:cs typeface="Times New Roman"/>
            </a:endParaRPr>
          </a:p>
          <a:p>
            <a:pPr algn="just">
              <a:lnSpc>
                <a:spcPct val="150000"/>
              </a:lnSpc>
              <a:spcAft>
                <a:spcPts val="0"/>
              </a:spcAft>
              <a:tabLst>
                <a:tab pos="1890395" algn="l"/>
              </a:tabLst>
            </a:pPr>
            <a:r>
              <a:rPr lang="en-US" altLang="zh-CN" sz="2600" kern="100" dirty="0" smtClean="0">
                <a:latin typeface="Times New Roman"/>
                <a:ea typeface="华文细黑"/>
                <a:cs typeface="Courier New"/>
              </a:rPr>
              <a:t>B</a:t>
            </a:r>
            <a:r>
              <a:rPr lang="zh-CN" altLang="zh-CN" sz="2600" kern="100" dirty="0">
                <a:latin typeface="Times New Roman"/>
                <a:ea typeface="华文细黑"/>
                <a:cs typeface="Times New Roman"/>
              </a:rPr>
              <a:t>项方案</a:t>
            </a:r>
            <a:r>
              <a:rPr lang="en-US" altLang="zh-CN" sz="2600" kern="100" dirty="0">
                <a:latin typeface="Times New Roman"/>
                <a:ea typeface="华文细黑"/>
                <a:cs typeface="Courier New"/>
              </a:rPr>
              <a:t>1</a:t>
            </a:r>
            <a:r>
              <a:rPr lang="zh-CN" altLang="zh-CN" sz="2600" kern="100" dirty="0">
                <a:latin typeface="Times New Roman"/>
                <a:ea typeface="华文细黑"/>
                <a:cs typeface="Times New Roman"/>
              </a:rPr>
              <a:t>中的残留物应该具有受热时不挥发或难分解的性质，错误</a:t>
            </a:r>
            <a:r>
              <a:rPr lang="zh-CN" altLang="zh-CN" sz="2600" kern="100" dirty="0" smtClean="0">
                <a:latin typeface="Times New Roman"/>
                <a:ea typeface="华文细黑"/>
                <a:cs typeface="Times New Roman"/>
              </a:rPr>
              <a:t>；</a:t>
            </a:r>
            <a:endParaRPr lang="en-US" altLang="zh-CN" sz="2600" kern="100" dirty="0" smtClean="0">
              <a:latin typeface="Times New Roman"/>
              <a:ea typeface="华文细黑"/>
              <a:cs typeface="Times New Roman"/>
            </a:endParaRPr>
          </a:p>
          <a:p>
            <a:pPr algn="just">
              <a:lnSpc>
                <a:spcPct val="150000"/>
              </a:lnSpc>
              <a:spcAft>
                <a:spcPts val="0"/>
              </a:spcAft>
              <a:tabLst>
                <a:tab pos="1890395" algn="l"/>
              </a:tabLst>
            </a:pPr>
            <a:r>
              <a:rPr lang="en-US" altLang="zh-CN" sz="2600" kern="100" dirty="0" smtClean="0">
                <a:latin typeface="Times New Roman"/>
                <a:ea typeface="华文细黑"/>
                <a:cs typeface="Courier New"/>
              </a:rPr>
              <a:t>C</a:t>
            </a:r>
            <a:r>
              <a:rPr lang="zh-CN" altLang="zh-CN" sz="2600" kern="100" dirty="0">
                <a:latin typeface="Times New Roman"/>
                <a:ea typeface="华文细黑"/>
                <a:cs typeface="Times New Roman"/>
              </a:rPr>
              <a:t>项方案</a:t>
            </a:r>
            <a:r>
              <a:rPr lang="en-US" altLang="zh-CN" sz="2600" kern="100" dirty="0">
                <a:latin typeface="Times New Roman"/>
                <a:ea typeface="华文细黑"/>
                <a:cs typeface="Courier New"/>
              </a:rPr>
              <a:t>2</a:t>
            </a:r>
            <a:r>
              <a:rPr lang="zh-CN" altLang="zh-CN" sz="2600" kern="100" dirty="0">
                <a:latin typeface="Times New Roman"/>
                <a:ea typeface="华文细黑"/>
                <a:cs typeface="Times New Roman"/>
              </a:rPr>
              <a:t>中加入的试剂可能不与除</a:t>
            </a:r>
            <a:r>
              <a:rPr lang="en-US" altLang="zh-CN" sz="2600" kern="100" dirty="0">
                <a:latin typeface="Times New Roman"/>
                <a:ea typeface="华文细黑"/>
                <a:cs typeface="Courier New"/>
              </a:rPr>
              <a:t>X</a:t>
            </a:r>
            <a:r>
              <a:rPr lang="zh-CN" altLang="zh-CN" sz="2600" kern="100" dirty="0">
                <a:latin typeface="Times New Roman"/>
                <a:ea typeface="华文细黑"/>
                <a:cs typeface="Times New Roman"/>
              </a:rPr>
              <a:t>外的物质发生化学反应</a:t>
            </a:r>
            <a:r>
              <a:rPr lang="zh-CN" altLang="zh-CN" sz="2600" kern="100" dirty="0">
                <a:latin typeface="宋体"/>
                <a:ea typeface="Times New Roman"/>
                <a:cs typeface="Courier New"/>
              </a:rPr>
              <a:t> </a:t>
            </a:r>
            <a:r>
              <a:rPr lang="zh-CN" altLang="zh-CN" sz="2600" kern="100" dirty="0">
                <a:latin typeface="Times New Roman"/>
                <a:ea typeface="华文细黑"/>
                <a:cs typeface="Times New Roman"/>
              </a:rPr>
              <a:t>，如加水进行溶解分离，错误</a:t>
            </a:r>
            <a:r>
              <a:rPr lang="zh-CN" altLang="zh-CN" sz="2600" kern="100" dirty="0" smtClean="0">
                <a:latin typeface="Times New Roman"/>
                <a:ea typeface="华文细黑"/>
                <a:cs typeface="Times New Roman"/>
              </a:rPr>
              <a:t>；</a:t>
            </a:r>
            <a:endParaRPr lang="en-US" altLang="zh-CN" sz="2600" kern="100" dirty="0" smtClean="0">
              <a:latin typeface="Times New Roman"/>
              <a:ea typeface="华文细黑"/>
              <a:cs typeface="Times New Roman"/>
            </a:endParaRPr>
          </a:p>
          <a:p>
            <a:pPr algn="just">
              <a:lnSpc>
                <a:spcPct val="150000"/>
              </a:lnSpc>
              <a:spcAft>
                <a:spcPts val="0"/>
              </a:spcAft>
              <a:tabLst>
                <a:tab pos="1890395" algn="l"/>
              </a:tabLst>
            </a:pPr>
            <a:r>
              <a:rPr lang="en-US" altLang="zh-CN" sz="2600" kern="100" dirty="0" smtClean="0">
                <a:latin typeface="Times New Roman"/>
                <a:ea typeface="华文细黑"/>
                <a:cs typeface="Courier New"/>
              </a:rPr>
              <a:t>D</a:t>
            </a:r>
            <a:r>
              <a:rPr lang="zh-CN" altLang="zh-CN" sz="2600" kern="100" dirty="0">
                <a:latin typeface="Times New Roman"/>
                <a:ea typeface="华文细黑"/>
                <a:cs typeface="Times New Roman"/>
              </a:rPr>
              <a:t>项中</a:t>
            </a:r>
            <a:r>
              <a:rPr lang="en-US" altLang="zh-CN" sz="2600" kern="100" dirty="0">
                <a:latin typeface="Times New Roman"/>
                <a:ea typeface="华文细黑"/>
                <a:cs typeface="Courier New"/>
              </a:rPr>
              <a:t>SiO</a:t>
            </a:r>
            <a:r>
              <a:rPr lang="en-US" altLang="zh-CN" sz="2600" kern="100" baseline="-25000" dirty="0">
                <a:latin typeface="Times New Roman"/>
                <a:ea typeface="华文细黑"/>
                <a:cs typeface="Courier New"/>
              </a:rPr>
              <a:t>2</a:t>
            </a:r>
            <a:r>
              <a:rPr lang="zh-CN" altLang="zh-CN" sz="2600" kern="100" dirty="0">
                <a:latin typeface="Times New Roman"/>
                <a:ea typeface="华文细黑"/>
                <a:cs typeface="Times New Roman"/>
              </a:rPr>
              <a:t>与</a:t>
            </a:r>
            <a:r>
              <a:rPr lang="en-US" altLang="zh-CN" sz="2600" kern="100" dirty="0" err="1">
                <a:latin typeface="Times New Roman"/>
                <a:ea typeface="华文细黑"/>
                <a:cs typeface="Courier New"/>
              </a:rPr>
              <a:t>NaOH</a:t>
            </a:r>
            <a:r>
              <a:rPr lang="zh-CN" altLang="zh-CN" sz="2600" kern="100" dirty="0">
                <a:latin typeface="Times New Roman"/>
                <a:ea typeface="华文细黑"/>
                <a:cs typeface="Times New Roman"/>
              </a:rPr>
              <a:t>溶液反应生成</a:t>
            </a:r>
            <a:r>
              <a:rPr lang="en-US" altLang="zh-CN" sz="2600" kern="100" dirty="0">
                <a:latin typeface="Times New Roman"/>
                <a:ea typeface="华文细黑"/>
                <a:cs typeface="Courier New"/>
              </a:rPr>
              <a:t>Na</a:t>
            </a:r>
            <a:r>
              <a:rPr lang="en-US" altLang="zh-CN" sz="2600" kern="100" baseline="-25000" dirty="0">
                <a:latin typeface="Times New Roman"/>
                <a:ea typeface="华文细黑"/>
                <a:cs typeface="Courier New"/>
              </a:rPr>
              <a:t>2</a:t>
            </a:r>
            <a:r>
              <a:rPr lang="en-US" altLang="zh-CN" sz="2600" kern="100" dirty="0">
                <a:latin typeface="Times New Roman"/>
                <a:ea typeface="华文细黑"/>
                <a:cs typeface="Courier New"/>
              </a:rPr>
              <a:t>SiO</a:t>
            </a:r>
            <a:r>
              <a:rPr lang="en-US" altLang="zh-CN" sz="2600" kern="100" baseline="-25000" dirty="0">
                <a:latin typeface="Times New Roman"/>
                <a:ea typeface="华文细黑"/>
                <a:cs typeface="Courier New"/>
              </a:rPr>
              <a:t>3</a:t>
            </a:r>
            <a:r>
              <a:rPr lang="zh-CN" altLang="zh-CN" sz="2600" kern="100" dirty="0">
                <a:latin typeface="Times New Roman"/>
                <a:ea typeface="华文细黑"/>
                <a:cs typeface="Times New Roman"/>
              </a:rPr>
              <a:t>溶解而分离，正确</a:t>
            </a:r>
            <a:r>
              <a:rPr lang="zh-CN" altLang="zh-CN" sz="2600" kern="100" dirty="0" smtClean="0">
                <a:latin typeface="Times New Roman"/>
                <a:ea typeface="华文细黑"/>
                <a:cs typeface="Times New Roman"/>
              </a:rPr>
              <a:t>。</a:t>
            </a:r>
            <a:endParaRPr lang="en-US" altLang="zh-CN" sz="2600" kern="100" dirty="0" smtClean="0">
              <a:latin typeface="宋体"/>
              <a:cs typeface="Courier New"/>
            </a:endParaRPr>
          </a:p>
          <a:p>
            <a:pPr lvl="0" algn="just">
              <a:lnSpc>
                <a:spcPct val="150000"/>
              </a:lnSpc>
              <a:tabLst>
                <a:tab pos="1890395" algn="l"/>
              </a:tabLst>
            </a:pPr>
            <a:r>
              <a:rPr lang="zh-CN" altLang="zh-CN" sz="2600" b="1" kern="100" dirty="0">
                <a:solidFill>
                  <a:srgbClr val="0000FF"/>
                </a:solidFill>
                <a:latin typeface="Times New Roman"/>
                <a:cs typeface="Times New Roman"/>
              </a:rPr>
              <a:t>答案　</a:t>
            </a:r>
            <a:r>
              <a:rPr lang="en-US" altLang="zh-CN" sz="2600" b="1" kern="100" dirty="0" smtClean="0">
                <a:solidFill>
                  <a:srgbClr val="FF0000"/>
                </a:solidFill>
                <a:latin typeface="Times New Roman"/>
                <a:ea typeface="华文细黑"/>
                <a:cs typeface="Courier New"/>
              </a:rPr>
              <a:t>D</a:t>
            </a:r>
            <a:endParaRPr lang="zh-CN" altLang="zh-CN" sz="2600" b="1" kern="100" dirty="0">
              <a:solidFill>
                <a:srgbClr val="FF0000"/>
              </a:solidFill>
              <a:latin typeface="宋体"/>
              <a:cs typeface="Courier New"/>
            </a:endParaRPr>
          </a:p>
        </p:txBody>
      </p:sp>
      <p:sp>
        <p:nvSpPr>
          <p:cNvPr id="11" name="Rectangle 21">
            <a:hlinkClick r:id="rId2" action="ppaction://hlinksldjump"/>
          </p:cNvPr>
          <p:cNvSpPr>
            <a:spLocks noChangeArrowheads="1"/>
          </p:cNvSpPr>
          <p:nvPr/>
        </p:nvSpPr>
        <p:spPr bwMode="auto">
          <a:xfrm>
            <a:off x="9257887" y="11575"/>
            <a:ext cx="397262" cy="575670"/>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defPPr>
              <a:defRPr lang="zh-CN"/>
            </a:defPPr>
            <a:lvl1pPr marL="0" algn="l" defTabSz="1219140" rtl="0" eaLnBrk="1" latinLnBrk="0" hangingPunct="1">
              <a:defRPr sz="2400" kern="1200">
                <a:solidFill>
                  <a:schemeClr val="tx1"/>
                </a:solidFill>
                <a:latin typeface="+mn-lt"/>
                <a:ea typeface="+mn-ea"/>
                <a:cs typeface="+mn-cs"/>
              </a:defRPr>
            </a:lvl1pPr>
            <a:lvl2pPr marL="609570" algn="l" defTabSz="1219140" rtl="0" eaLnBrk="1" latinLnBrk="0" hangingPunct="1">
              <a:defRPr sz="2400" kern="1200">
                <a:solidFill>
                  <a:schemeClr val="tx1"/>
                </a:solidFill>
                <a:latin typeface="+mn-lt"/>
                <a:ea typeface="+mn-ea"/>
                <a:cs typeface="+mn-cs"/>
              </a:defRPr>
            </a:lvl2pPr>
            <a:lvl3pPr marL="1219140" algn="l" defTabSz="1219140" rtl="0" eaLnBrk="1" latinLnBrk="0" hangingPunct="1">
              <a:defRPr sz="2400" kern="1200">
                <a:solidFill>
                  <a:schemeClr val="tx1"/>
                </a:solidFill>
                <a:latin typeface="+mn-lt"/>
                <a:ea typeface="+mn-ea"/>
                <a:cs typeface="+mn-cs"/>
              </a:defRPr>
            </a:lvl3pPr>
            <a:lvl4pPr marL="1828709" algn="l" defTabSz="1219140" rtl="0" eaLnBrk="1" latinLnBrk="0" hangingPunct="1">
              <a:defRPr sz="2400" kern="1200">
                <a:solidFill>
                  <a:schemeClr val="tx1"/>
                </a:solidFill>
                <a:latin typeface="+mn-lt"/>
                <a:ea typeface="+mn-ea"/>
                <a:cs typeface="+mn-cs"/>
              </a:defRPr>
            </a:lvl4pPr>
            <a:lvl5pPr marL="2438278" algn="l" defTabSz="1219140" rtl="0" eaLnBrk="1" latinLnBrk="0" hangingPunct="1">
              <a:defRPr sz="2400" kern="1200">
                <a:solidFill>
                  <a:schemeClr val="tx1"/>
                </a:solidFill>
                <a:latin typeface="+mn-lt"/>
                <a:ea typeface="+mn-ea"/>
                <a:cs typeface="+mn-cs"/>
              </a:defRPr>
            </a:lvl5pPr>
            <a:lvl6pPr marL="3047848" algn="l" defTabSz="1219140" rtl="0" eaLnBrk="1" latinLnBrk="0" hangingPunct="1">
              <a:defRPr sz="2400" kern="1200">
                <a:solidFill>
                  <a:schemeClr val="tx1"/>
                </a:solidFill>
                <a:latin typeface="+mn-lt"/>
                <a:ea typeface="+mn-ea"/>
                <a:cs typeface="+mn-cs"/>
              </a:defRPr>
            </a:lvl6pPr>
            <a:lvl7pPr marL="3657418" algn="l" defTabSz="1219140" rtl="0" eaLnBrk="1" latinLnBrk="0" hangingPunct="1">
              <a:defRPr sz="2400" kern="1200">
                <a:solidFill>
                  <a:schemeClr val="tx1"/>
                </a:solidFill>
                <a:latin typeface="+mn-lt"/>
                <a:ea typeface="+mn-ea"/>
                <a:cs typeface="+mn-cs"/>
              </a:defRPr>
            </a:lvl7pPr>
            <a:lvl8pPr marL="4266987" algn="l" defTabSz="1219140" rtl="0" eaLnBrk="1" latinLnBrk="0" hangingPunct="1">
              <a:defRPr sz="2400" kern="1200">
                <a:solidFill>
                  <a:schemeClr val="tx1"/>
                </a:solidFill>
                <a:latin typeface="+mn-lt"/>
                <a:ea typeface="+mn-ea"/>
                <a:cs typeface="+mn-cs"/>
              </a:defRPr>
            </a:lvl8pPr>
            <a:lvl9pPr marL="4876557" algn="l" defTabSz="1219140" rtl="0" eaLnBrk="1" latinLnBrk="0" hangingPunct="1">
              <a:defRPr sz="2400" kern="1200">
                <a:solidFill>
                  <a:schemeClr val="tx1"/>
                </a:solidFill>
                <a:latin typeface="+mn-lt"/>
                <a:ea typeface="+mn-ea"/>
                <a:cs typeface="+mn-cs"/>
              </a:defRPr>
            </a:lvl9pP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2" name="Rectangle 21">
            <a:hlinkClick r:id="rId3" action="ppaction://hlinksldjump"/>
          </p:cNvPr>
          <p:cNvSpPr>
            <a:spLocks noChangeArrowheads="1"/>
          </p:cNvSpPr>
          <p:nvPr/>
        </p:nvSpPr>
        <p:spPr bwMode="auto">
          <a:xfrm>
            <a:off x="9760065" y="11575"/>
            <a:ext cx="373120" cy="575670"/>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defPPr>
              <a:defRPr lang="zh-CN"/>
            </a:defPPr>
            <a:lvl1pPr marL="0" algn="l" defTabSz="1219140" rtl="0" eaLnBrk="1" latinLnBrk="0" hangingPunct="1">
              <a:defRPr sz="2400" kern="1200">
                <a:solidFill>
                  <a:schemeClr val="tx1"/>
                </a:solidFill>
                <a:latin typeface="+mn-lt"/>
                <a:ea typeface="+mn-ea"/>
                <a:cs typeface="+mn-cs"/>
              </a:defRPr>
            </a:lvl1pPr>
            <a:lvl2pPr marL="609570" algn="l" defTabSz="1219140" rtl="0" eaLnBrk="1" latinLnBrk="0" hangingPunct="1">
              <a:defRPr sz="2400" kern="1200">
                <a:solidFill>
                  <a:schemeClr val="tx1"/>
                </a:solidFill>
                <a:latin typeface="+mn-lt"/>
                <a:ea typeface="+mn-ea"/>
                <a:cs typeface="+mn-cs"/>
              </a:defRPr>
            </a:lvl2pPr>
            <a:lvl3pPr marL="1219140" algn="l" defTabSz="1219140" rtl="0" eaLnBrk="1" latinLnBrk="0" hangingPunct="1">
              <a:defRPr sz="2400" kern="1200">
                <a:solidFill>
                  <a:schemeClr val="tx1"/>
                </a:solidFill>
                <a:latin typeface="+mn-lt"/>
                <a:ea typeface="+mn-ea"/>
                <a:cs typeface="+mn-cs"/>
              </a:defRPr>
            </a:lvl3pPr>
            <a:lvl4pPr marL="1828709" algn="l" defTabSz="1219140" rtl="0" eaLnBrk="1" latinLnBrk="0" hangingPunct="1">
              <a:defRPr sz="2400" kern="1200">
                <a:solidFill>
                  <a:schemeClr val="tx1"/>
                </a:solidFill>
                <a:latin typeface="+mn-lt"/>
                <a:ea typeface="+mn-ea"/>
                <a:cs typeface="+mn-cs"/>
              </a:defRPr>
            </a:lvl4pPr>
            <a:lvl5pPr marL="2438278" algn="l" defTabSz="1219140" rtl="0" eaLnBrk="1" latinLnBrk="0" hangingPunct="1">
              <a:defRPr sz="2400" kern="1200">
                <a:solidFill>
                  <a:schemeClr val="tx1"/>
                </a:solidFill>
                <a:latin typeface="+mn-lt"/>
                <a:ea typeface="+mn-ea"/>
                <a:cs typeface="+mn-cs"/>
              </a:defRPr>
            </a:lvl5pPr>
            <a:lvl6pPr marL="3047848" algn="l" defTabSz="1219140" rtl="0" eaLnBrk="1" latinLnBrk="0" hangingPunct="1">
              <a:defRPr sz="2400" kern="1200">
                <a:solidFill>
                  <a:schemeClr val="tx1"/>
                </a:solidFill>
                <a:latin typeface="+mn-lt"/>
                <a:ea typeface="+mn-ea"/>
                <a:cs typeface="+mn-cs"/>
              </a:defRPr>
            </a:lvl6pPr>
            <a:lvl7pPr marL="3657418" algn="l" defTabSz="1219140" rtl="0" eaLnBrk="1" latinLnBrk="0" hangingPunct="1">
              <a:defRPr sz="2400" kern="1200">
                <a:solidFill>
                  <a:schemeClr val="tx1"/>
                </a:solidFill>
                <a:latin typeface="+mn-lt"/>
                <a:ea typeface="+mn-ea"/>
                <a:cs typeface="+mn-cs"/>
              </a:defRPr>
            </a:lvl7pPr>
            <a:lvl8pPr marL="4266987" algn="l" defTabSz="1219140" rtl="0" eaLnBrk="1" latinLnBrk="0" hangingPunct="1">
              <a:defRPr sz="2400" kern="1200">
                <a:solidFill>
                  <a:schemeClr val="tx1"/>
                </a:solidFill>
                <a:latin typeface="+mn-lt"/>
                <a:ea typeface="+mn-ea"/>
                <a:cs typeface="+mn-cs"/>
              </a:defRPr>
            </a:lvl8pPr>
            <a:lvl9pPr marL="4876557" algn="l" defTabSz="1219140" rtl="0" eaLnBrk="1" latinLnBrk="0" hangingPunct="1">
              <a:defRPr sz="2400" kern="1200">
                <a:solidFill>
                  <a:schemeClr val="tx1"/>
                </a:solidFill>
                <a:latin typeface="+mn-lt"/>
                <a:ea typeface="+mn-ea"/>
                <a:cs typeface="+mn-cs"/>
              </a:defRPr>
            </a:lvl9pP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3" name="Rectangle 21">
            <a:hlinkClick r:id="rId4" action="ppaction://hlinksldjump"/>
          </p:cNvPr>
          <p:cNvSpPr>
            <a:spLocks noChangeArrowheads="1"/>
          </p:cNvSpPr>
          <p:nvPr/>
        </p:nvSpPr>
        <p:spPr bwMode="auto">
          <a:xfrm>
            <a:off x="10238101" y="11575"/>
            <a:ext cx="348978" cy="575670"/>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defPPr>
              <a:defRPr lang="zh-CN"/>
            </a:defPPr>
            <a:lvl1pPr marL="0" algn="l" defTabSz="1219140" rtl="0" eaLnBrk="1" latinLnBrk="0" hangingPunct="1">
              <a:defRPr sz="2400" kern="1200">
                <a:solidFill>
                  <a:schemeClr val="tx1"/>
                </a:solidFill>
                <a:latin typeface="+mn-lt"/>
                <a:ea typeface="+mn-ea"/>
                <a:cs typeface="+mn-cs"/>
              </a:defRPr>
            </a:lvl1pPr>
            <a:lvl2pPr marL="609570" algn="l" defTabSz="1219140" rtl="0" eaLnBrk="1" latinLnBrk="0" hangingPunct="1">
              <a:defRPr sz="2400" kern="1200">
                <a:solidFill>
                  <a:schemeClr val="tx1"/>
                </a:solidFill>
                <a:latin typeface="+mn-lt"/>
                <a:ea typeface="+mn-ea"/>
                <a:cs typeface="+mn-cs"/>
              </a:defRPr>
            </a:lvl2pPr>
            <a:lvl3pPr marL="1219140" algn="l" defTabSz="1219140" rtl="0" eaLnBrk="1" latinLnBrk="0" hangingPunct="1">
              <a:defRPr sz="2400" kern="1200">
                <a:solidFill>
                  <a:schemeClr val="tx1"/>
                </a:solidFill>
                <a:latin typeface="+mn-lt"/>
                <a:ea typeface="+mn-ea"/>
                <a:cs typeface="+mn-cs"/>
              </a:defRPr>
            </a:lvl3pPr>
            <a:lvl4pPr marL="1828709" algn="l" defTabSz="1219140" rtl="0" eaLnBrk="1" latinLnBrk="0" hangingPunct="1">
              <a:defRPr sz="2400" kern="1200">
                <a:solidFill>
                  <a:schemeClr val="tx1"/>
                </a:solidFill>
                <a:latin typeface="+mn-lt"/>
                <a:ea typeface="+mn-ea"/>
                <a:cs typeface="+mn-cs"/>
              </a:defRPr>
            </a:lvl4pPr>
            <a:lvl5pPr marL="2438278" algn="l" defTabSz="1219140" rtl="0" eaLnBrk="1" latinLnBrk="0" hangingPunct="1">
              <a:defRPr sz="2400" kern="1200">
                <a:solidFill>
                  <a:schemeClr val="tx1"/>
                </a:solidFill>
                <a:latin typeface="+mn-lt"/>
                <a:ea typeface="+mn-ea"/>
                <a:cs typeface="+mn-cs"/>
              </a:defRPr>
            </a:lvl5pPr>
            <a:lvl6pPr marL="3047848" algn="l" defTabSz="1219140" rtl="0" eaLnBrk="1" latinLnBrk="0" hangingPunct="1">
              <a:defRPr sz="2400" kern="1200">
                <a:solidFill>
                  <a:schemeClr val="tx1"/>
                </a:solidFill>
                <a:latin typeface="+mn-lt"/>
                <a:ea typeface="+mn-ea"/>
                <a:cs typeface="+mn-cs"/>
              </a:defRPr>
            </a:lvl6pPr>
            <a:lvl7pPr marL="3657418" algn="l" defTabSz="1219140" rtl="0" eaLnBrk="1" latinLnBrk="0" hangingPunct="1">
              <a:defRPr sz="2400" kern="1200">
                <a:solidFill>
                  <a:schemeClr val="tx1"/>
                </a:solidFill>
                <a:latin typeface="+mn-lt"/>
                <a:ea typeface="+mn-ea"/>
                <a:cs typeface="+mn-cs"/>
              </a:defRPr>
            </a:lvl7pPr>
            <a:lvl8pPr marL="4266987" algn="l" defTabSz="1219140" rtl="0" eaLnBrk="1" latinLnBrk="0" hangingPunct="1">
              <a:defRPr sz="2400" kern="1200">
                <a:solidFill>
                  <a:schemeClr val="tx1"/>
                </a:solidFill>
                <a:latin typeface="+mn-lt"/>
                <a:ea typeface="+mn-ea"/>
                <a:cs typeface="+mn-cs"/>
              </a:defRPr>
            </a:lvl8pPr>
            <a:lvl9pPr marL="4876557" algn="l" defTabSz="1219140" rtl="0" eaLnBrk="1" latinLnBrk="0" hangingPunct="1">
              <a:defRPr sz="2400" kern="1200">
                <a:solidFill>
                  <a:schemeClr val="tx1"/>
                </a:solidFill>
                <a:latin typeface="+mn-lt"/>
                <a:ea typeface="+mn-ea"/>
                <a:cs typeface="+mn-cs"/>
              </a:defRPr>
            </a:lvl9pP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4" name="Rectangle 21">
            <a:hlinkClick r:id="rId5" action="ppaction://hlinksldjump"/>
          </p:cNvPr>
          <p:cNvSpPr>
            <a:spLocks noChangeArrowheads="1"/>
          </p:cNvSpPr>
          <p:nvPr/>
        </p:nvSpPr>
        <p:spPr bwMode="auto">
          <a:xfrm>
            <a:off x="10691995" y="11575"/>
            <a:ext cx="396844" cy="575670"/>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defPPr>
              <a:defRPr lang="zh-CN"/>
            </a:defPPr>
            <a:lvl1pPr marL="0" algn="l" defTabSz="1219140" rtl="0" eaLnBrk="1" latinLnBrk="0" hangingPunct="1">
              <a:defRPr sz="2400" kern="1200">
                <a:solidFill>
                  <a:schemeClr val="tx1"/>
                </a:solidFill>
                <a:latin typeface="+mn-lt"/>
                <a:ea typeface="+mn-ea"/>
                <a:cs typeface="+mn-cs"/>
              </a:defRPr>
            </a:lvl1pPr>
            <a:lvl2pPr marL="609570" algn="l" defTabSz="1219140" rtl="0" eaLnBrk="1" latinLnBrk="0" hangingPunct="1">
              <a:defRPr sz="2400" kern="1200">
                <a:solidFill>
                  <a:schemeClr val="tx1"/>
                </a:solidFill>
                <a:latin typeface="+mn-lt"/>
                <a:ea typeface="+mn-ea"/>
                <a:cs typeface="+mn-cs"/>
              </a:defRPr>
            </a:lvl2pPr>
            <a:lvl3pPr marL="1219140" algn="l" defTabSz="1219140" rtl="0" eaLnBrk="1" latinLnBrk="0" hangingPunct="1">
              <a:defRPr sz="2400" kern="1200">
                <a:solidFill>
                  <a:schemeClr val="tx1"/>
                </a:solidFill>
                <a:latin typeface="+mn-lt"/>
                <a:ea typeface="+mn-ea"/>
                <a:cs typeface="+mn-cs"/>
              </a:defRPr>
            </a:lvl3pPr>
            <a:lvl4pPr marL="1828709" algn="l" defTabSz="1219140" rtl="0" eaLnBrk="1" latinLnBrk="0" hangingPunct="1">
              <a:defRPr sz="2400" kern="1200">
                <a:solidFill>
                  <a:schemeClr val="tx1"/>
                </a:solidFill>
                <a:latin typeface="+mn-lt"/>
                <a:ea typeface="+mn-ea"/>
                <a:cs typeface="+mn-cs"/>
              </a:defRPr>
            </a:lvl4pPr>
            <a:lvl5pPr marL="2438278" algn="l" defTabSz="1219140" rtl="0" eaLnBrk="1" latinLnBrk="0" hangingPunct="1">
              <a:defRPr sz="2400" kern="1200">
                <a:solidFill>
                  <a:schemeClr val="tx1"/>
                </a:solidFill>
                <a:latin typeface="+mn-lt"/>
                <a:ea typeface="+mn-ea"/>
                <a:cs typeface="+mn-cs"/>
              </a:defRPr>
            </a:lvl5pPr>
            <a:lvl6pPr marL="3047848" algn="l" defTabSz="1219140" rtl="0" eaLnBrk="1" latinLnBrk="0" hangingPunct="1">
              <a:defRPr sz="2400" kern="1200">
                <a:solidFill>
                  <a:schemeClr val="tx1"/>
                </a:solidFill>
                <a:latin typeface="+mn-lt"/>
                <a:ea typeface="+mn-ea"/>
                <a:cs typeface="+mn-cs"/>
              </a:defRPr>
            </a:lvl6pPr>
            <a:lvl7pPr marL="3657418" algn="l" defTabSz="1219140" rtl="0" eaLnBrk="1" latinLnBrk="0" hangingPunct="1">
              <a:defRPr sz="2400" kern="1200">
                <a:solidFill>
                  <a:schemeClr val="tx1"/>
                </a:solidFill>
                <a:latin typeface="+mn-lt"/>
                <a:ea typeface="+mn-ea"/>
                <a:cs typeface="+mn-cs"/>
              </a:defRPr>
            </a:lvl7pPr>
            <a:lvl8pPr marL="4266987" algn="l" defTabSz="1219140" rtl="0" eaLnBrk="1" latinLnBrk="0" hangingPunct="1">
              <a:defRPr sz="2400" kern="1200">
                <a:solidFill>
                  <a:schemeClr val="tx1"/>
                </a:solidFill>
                <a:latin typeface="+mn-lt"/>
                <a:ea typeface="+mn-ea"/>
                <a:cs typeface="+mn-cs"/>
              </a:defRPr>
            </a:lvl8pPr>
            <a:lvl9pPr marL="4876557" algn="l" defTabSz="1219140" rtl="0" eaLnBrk="1" latinLnBrk="0" hangingPunct="1">
              <a:defRPr sz="2400" kern="1200">
                <a:solidFill>
                  <a:schemeClr val="tx1"/>
                </a:solidFill>
                <a:latin typeface="+mn-lt"/>
                <a:ea typeface="+mn-ea"/>
                <a:cs typeface="+mn-cs"/>
              </a:defRPr>
            </a:lvl9pP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5" name="Rectangle 21">
            <a:hlinkClick r:id="rId6" action="ppaction://hlinksldjump"/>
          </p:cNvPr>
          <p:cNvSpPr>
            <a:spLocks noChangeArrowheads="1"/>
          </p:cNvSpPr>
          <p:nvPr/>
        </p:nvSpPr>
        <p:spPr bwMode="auto">
          <a:xfrm>
            <a:off x="11160847" y="11378"/>
            <a:ext cx="396844" cy="575670"/>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defPPr>
              <a:defRPr lang="zh-CN"/>
            </a:defPPr>
            <a:lvl1pPr marL="0" algn="l" defTabSz="1219140" rtl="0" eaLnBrk="1" latinLnBrk="0" hangingPunct="1">
              <a:defRPr sz="2400" kern="1200">
                <a:solidFill>
                  <a:schemeClr val="tx1"/>
                </a:solidFill>
                <a:latin typeface="+mn-lt"/>
                <a:ea typeface="+mn-ea"/>
                <a:cs typeface="+mn-cs"/>
              </a:defRPr>
            </a:lvl1pPr>
            <a:lvl2pPr marL="609570" algn="l" defTabSz="1219140" rtl="0" eaLnBrk="1" latinLnBrk="0" hangingPunct="1">
              <a:defRPr sz="2400" kern="1200">
                <a:solidFill>
                  <a:schemeClr val="tx1"/>
                </a:solidFill>
                <a:latin typeface="+mn-lt"/>
                <a:ea typeface="+mn-ea"/>
                <a:cs typeface="+mn-cs"/>
              </a:defRPr>
            </a:lvl2pPr>
            <a:lvl3pPr marL="1219140" algn="l" defTabSz="1219140" rtl="0" eaLnBrk="1" latinLnBrk="0" hangingPunct="1">
              <a:defRPr sz="2400" kern="1200">
                <a:solidFill>
                  <a:schemeClr val="tx1"/>
                </a:solidFill>
                <a:latin typeface="+mn-lt"/>
                <a:ea typeface="+mn-ea"/>
                <a:cs typeface="+mn-cs"/>
              </a:defRPr>
            </a:lvl3pPr>
            <a:lvl4pPr marL="1828709" algn="l" defTabSz="1219140" rtl="0" eaLnBrk="1" latinLnBrk="0" hangingPunct="1">
              <a:defRPr sz="2400" kern="1200">
                <a:solidFill>
                  <a:schemeClr val="tx1"/>
                </a:solidFill>
                <a:latin typeface="+mn-lt"/>
                <a:ea typeface="+mn-ea"/>
                <a:cs typeface="+mn-cs"/>
              </a:defRPr>
            </a:lvl4pPr>
            <a:lvl5pPr marL="2438278" algn="l" defTabSz="1219140" rtl="0" eaLnBrk="1" latinLnBrk="0" hangingPunct="1">
              <a:defRPr sz="2400" kern="1200">
                <a:solidFill>
                  <a:schemeClr val="tx1"/>
                </a:solidFill>
                <a:latin typeface="+mn-lt"/>
                <a:ea typeface="+mn-ea"/>
                <a:cs typeface="+mn-cs"/>
              </a:defRPr>
            </a:lvl5pPr>
            <a:lvl6pPr marL="3047848" algn="l" defTabSz="1219140" rtl="0" eaLnBrk="1" latinLnBrk="0" hangingPunct="1">
              <a:defRPr sz="2400" kern="1200">
                <a:solidFill>
                  <a:schemeClr val="tx1"/>
                </a:solidFill>
                <a:latin typeface="+mn-lt"/>
                <a:ea typeface="+mn-ea"/>
                <a:cs typeface="+mn-cs"/>
              </a:defRPr>
            </a:lvl6pPr>
            <a:lvl7pPr marL="3657418" algn="l" defTabSz="1219140" rtl="0" eaLnBrk="1" latinLnBrk="0" hangingPunct="1">
              <a:defRPr sz="2400" kern="1200">
                <a:solidFill>
                  <a:schemeClr val="tx1"/>
                </a:solidFill>
                <a:latin typeface="+mn-lt"/>
                <a:ea typeface="+mn-ea"/>
                <a:cs typeface="+mn-cs"/>
              </a:defRPr>
            </a:lvl7pPr>
            <a:lvl8pPr marL="4266987" algn="l" defTabSz="1219140" rtl="0" eaLnBrk="1" latinLnBrk="0" hangingPunct="1">
              <a:defRPr sz="2400" kern="1200">
                <a:solidFill>
                  <a:schemeClr val="tx1"/>
                </a:solidFill>
                <a:latin typeface="+mn-lt"/>
                <a:ea typeface="+mn-ea"/>
                <a:cs typeface="+mn-cs"/>
              </a:defRPr>
            </a:lvl8pPr>
            <a:lvl9pPr marL="4876557" algn="l" defTabSz="1219140" rtl="0" eaLnBrk="1" latinLnBrk="0" hangingPunct="1">
              <a:defRPr sz="2400" kern="1200">
                <a:solidFill>
                  <a:schemeClr val="tx1"/>
                </a:solidFill>
                <a:latin typeface="+mn-lt"/>
                <a:ea typeface="+mn-ea"/>
                <a:cs typeface="+mn-cs"/>
              </a:defRPr>
            </a:lvl9pP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9" name="Rectangle 21">
            <a:hlinkClick r:id="rId7" action="ppaction://hlinksldjump"/>
          </p:cNvPr>
          <p:cNvSpPr>
            <a:spLocks noChangeArrowheads="1"/>
          </p:cNvSpPr>
          <p:nvPr/>
        </p:nvSpPr>
        <p:spPr bwMode="auto">
          <a:xfrm>
            <a:off x="11664903" y="11378"/>
            <a:ext cx="396844" cy="575670"/>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defPPr>
              <a:defRPr lang="zh-CN"/>
            </a:defPPr>
            <a:lvl1pPr marL="0" algn="l" defTabSz="1219140" rtl="0" eaLnBrk="1" latinLnBrk="0" hangingPunct="1">
              <a:defRPr sz="2400" kern="1200">
                <a:solidFill>
                  <a:schemeClr val="tx1"/>
                </a:solidFill>
                <a:latin typeface="+mn-lt"/>
                <a:ea typeface="+mn-ea"/>
                <a:cs typeface="+mn-cs"/>
              </a:defRPr>
            </a:lvl1pPr>
            <a:lvl2pPr marL="609570" algn="l" defTabSz="1219140" rtl="0" eaLnBrk="1" latinLnBrk="0" hangingPunct="1">
              <a:defRPr sz="2400" kern="1200">
                <a:solidFill>
                  <a:schemeClr val="tx1"/>
                </a:solidFill>
                <a:latin typeface="+mn-lt"/>
                <a:ea typeface="+mn-ea"/>
                <a:cs typeface="+mn-cs"/>
              </a:defRPr>
            </a:lvl2pPr>
            <a:lvl3pPr marL="1219140" algn="l" defTabSz="1219140" rtl="0" eaLnBrk="1" latinLnBrk="0" hangingPunct="1">
              <a:defRPr sz="2400" kern="1200">
                <a:solidFill>
                  <a:schemeClr val="tx1"/>
                </a:solidFill>
                <a:latin typeface="+mn-lt"/>
                <a:ea typeface="+mn-ea"/>
                <a:cs typeface="+mn-cs"/>
              </a:defRPr>
            </a:lvl3pPr>
            <a:lvl4pPr marL="1828709" algn="l" defTabSz="1219140" rtl="0" eaLnBrk="1" latinLnBrk="0" hangingPunct="1">
              <a:defRPr sz="2400" kern="1200">
                <a:solidFill>
                  <a:schemeClr val="tx1"/>
                </a:solidFill>
                <a:latin typeface="+mn-lt"/>
                <a:ea typeface="+mn-ea"/>
                <a:cs typeface="+mn-cs"/>
              </a:defRPr>
            </a:lvl4pPr>
            <a:lvl5pPr marL="2438278" algn="l" defTabSz="1219140" rtl="0" eaLnBrk="1" latinLnBrk="0" hangingPunct="1">
              <a:defRPr sz="2400" kern="1200">
                <a:solidFill>
                  <a:schemeClr val="tx1"/>
                </a:solidFill>
                <a:latin typeface="+mn-lt"/>
                <a:ea typeface="+mn-ea"/>
                <a:cs typeface="+mn-cs"/>
              </a:defRPr>
            </a:lvl5pPr>
            <a:lvl6pPr marL="3047848" algn="l" defTabSz="1219140" rtl="0" eaLnBrk="1" latinLnBrk="0" hangingPunct="1">
              <a:defRPr sz="2400" kern="1200">
                <a:solidFill>
                  <a:schemeClr val="tx1"/>
                </a:solidFill>
                <a:latin typeface="+mn-lt"/>
                <a:ea typeface="+mn-ea"/>
                <a:cs typeface="+mn-cs"/>
              </a:defRPr>
            </a:lvl6pPr>
            <a:lvl7pPr marL="3657418" algn="l" defTabSz="1219140" rtl="0" eaLnBrk="1" latinLnBrk="0" hangingPunct="1">
              <a:defRPr sz="2400" kern="1200">
                <a:solidFill>
                  <a:schemeClr val="tx1"/>
                </a:solidFill>
                <a:latin typeface="+mn-lt"/>
                <a:ea typeface="+mn-ea"/>
                <a:cs typeface="+mn-cs"/>
              </a:defRPr>
            </a:lvl7pPr>
            <a:lvl8pPr marL="4266987" algn="l" defTabSz="1219140" rtl="0" eaLnBrk="1" latinLnBrk="0" hangingPunct="1">
              <a:defRPr sz="2400" kern="1200">
                <a:solidFill>
                  <a:schemeClr val="tx1"/>
                </a:solidFill>
                <a:latin typeface="+mn-lt"/>
                <a:ea typeface="+mn-ea"/>
                <a:cs typeface="+mn-cs"/>
              </a:defRPr>
            </a:lvl8pPr>
            <a:lvl9pPr marL="4876557" algn="l" defTabSz="1219140" rtl="0" eaLnBrk="1" latinLnBrk="0" hangingPunct="1">
              <a:defRPr sz="2400" kern="1200">
                <a:solidFill>
                  <a:schemeClr val="tx1"/>
                </a:solidFill>
                <a:latin typeface="+mn-lt"/>
                <a:ea typeface="+mn-ea"/>
                <a:cs typeface="+mn-cs"/>
              </a:defRPr>
            </a:lvl9pP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6</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Tree>
    <p:extLst>
      <p:ext uri="{BB962C8B-B14F-4D97-AF65-F5344CB8AC3E}">
        <p14:creationId xmlns:p14="http://schemas.microsoft.com/office/powerpoint/2010/main" val="32000715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blinds(horizontal)">
                                      <p:cBhvr>
                                        <p:cTn id="7" dur="750"/>
                                        <p:tgtEl>
                                          <p:spTgt spid="6">
                                            <p:txEl>
                                              <p:pRg st="0" end="0"/>
                                            </p:txEl>
                                          </p:spTgt>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animEffect transition="in" filter="blinds(horizontal)">
                                      <p:cBhvr>
                                        <p:cTn id="11" dur="750"/>
                                        <p:tgtEl>
                                          <p:spTgt spid="6">
                                            <p:txEl>
                                              <p:pRg st="1" end="1"/>
                                            </p:txEl>
                                          </p:spTgt>
                                        </p:tgtEl>
                                      </p:cBhvr>
                                    </p:animEffect>
                                  </p:childTnLst>
                                </p:cTn>
                              </p:par>
                            </p:childTnLst>
                          </p:cTn>
                        </p:par>
                        <p:par>
                          <p:cTn id="12" fill="hold">
                            <p:stCondLst>
                              <p:cond delay="1500"/>
                            </p:stCondLst>
                            <p:childTnLst>
                              <p:par>
                                <p:cTn id="13" presetID="3" presetClass="entr" presetSubtype="10" fill="hold" nodeType="after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blinds(horizontal)">
                                      <p:cBhvr>
                                        <p:cTn id="15" dur="750"/>
                                        <p:tgtEl>
                                          <p:spTgt spid="6">
                                            <p:txEl>
                                              <p:pRg st="2" end="2"/>
                                            </p:txEl>
                                          </p:spTgt>
                                        </p:tgtEl>
                                      </p:cBhvr>
                                    </p:animEffect>
                                  </p:childTnLst>
                                </p:cTn>
                              </p:par>
                            </p:childTnLst>
                          </p:cTn>
                        </p:par>
                        <p:par>
                          <p:cTn id="16" fill="hold">
                            <p:stCondLst>
                              <p:cond delay="2250"/>
                            </p:stCondLst>
                            <p:childTnLst>
                              <p:par>
                                <p:cTn id="17" presetID="3" presetClass="entr" presetSubtype="10" fill="hold" nodeType="after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animEffect transition="in" filter="blinds(horizontal)">
                                      <p:cBhvr>
                                        <p:cTn id="19" dur="750"/>
                                        <p:tgtEl>
                                          <p:spTgt spid="6">
                                            <p:txEl>
                                              <p:pRg st="3" end="3"/>
                                            </p:txEl>
                                          </p:spTgt>
                                        </p:tgtEl>
                                      </p:cBhvr>
                                    </p:animEffect>
                                  </p:childTnLst>
                                </p:cTn>
                              </p:par>
                            </p:childTnLst>
                          </p:cTn>
                        </p:par>
                        <p:par>
                          <p:cTn id="20" fill="hold">
                            <p:stCondLst>
                              <p:cond delay="3000"/>
                            </p:stCondLst>
                            <p:childTnLst>
                              <p:par>
                                <p:cTn id="21" presetID="3" presetClass="entr" presetSubtype="10" fill="hold" nodeType="after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animEffect transition="in" filter="blinds(horizontal)">
                                      <p:cBhvr>
                                        <p:cTn id="23" dur="75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22621" y="621482"/>
            <a:ext cx="11733225" cy="5940063"/>
          </a:xfrm>
          <a:prstGeom prst="rect">
            <a:avLst/>
          </a:prstGeom>
        </p:spPr>
        <p:txBody>
          <a:bodyPr wrap="square" lIns="121898" tIns="60948" rIns="121898" bIns="60948">
            <a:spAutoFit/>
          </a:bodyPr>
          <a:lstStyle/>
          <a:p>
            <a:pPr algn="just">
              <a:lnSpc>
                <a:spcPct val="150000"/>
              </a:lnSpc>
              <a:spcAft>
                <a:spcPts val="0"/>
              </a:spcAft>
              <a:tabLst>
                <a:tab pos="1890395" algn="l"/>
              </a:tabLst>
            </a:pPr>
            <a:r>
              <a:rPr lang="en-US" altLang="zh-CN" sz="2800" kern="100" dirty="0" smtClean="0">
                <a:latin typeface="Times New Roman"/>
                <a:ea typeface="华文细黑"/>
              </a:rPr>
              <a:t>6.</a:t>
            </a:r>
            <a:r>
              <a:rPr lang="zh-CN" altLang="zh-CN" sz="2800" kern="100" dirty="0" smtClean="0">
                <a:latin typeface="Times New Roman"/>
                <a:ea typeface="华文细黑"/>
                <a:cs typeface="Times New Roman"/>
              </a:rPr>
              <a:t>食盐是日常生活的必需品，也是重要的化工原料。粗食盐常含有少量</a:t>
            </a:r>
            <a:r>
              <a:rPr lang="en-US" altLang="zh-CN" sz="2800" kern="100" dirty="0" smtClean="0">
                <a:latin typeface="Times New Roman"/>
                <a:ea typeface="华文细黑"/>
              </a:rPr>
              <a:t>K</a:t>
            </a:r>
            <a:r>
              <a:rPr lang="zh-CN" altLang="zh-CN" sz="2800" kern="100" baseline="30000" dirty="0" smtClean="0">
                <a:latin typeface="Times New Roman"/>
                <a:ea typeface="华文细黑"/>
                <a:cs typeface="Times New Roman"/>
              </a:rPr>
              <a:t>＋</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rPr>
              <a:t>Ca</a:t>
            </a:r>
            <a:r>
              <a:rPr lang="en-US" altLang="zh-CN" sz="2800" kern="100" baseline="30000" dirty="0" smtClean="0">
                <a:latin typeface="Times New Roman"/>
                <a:ea typeface="华文细黑"/>
              </a:rPr>
              <a:t>2</a:t>
            </a:r>
            <a:r>
              <a:rPr lang="zh-CN" altLang="zh-CN" sz="2800" kern="100" baseline="30000" dirty="0" smtClean="0">
                <a:latin typeface="Times New Roman"/>
                <a:ea typeface="华文细黑"/>
                <a:cs typeface="Times New Roman"/>
              </a:rPr>
              <a:t>＋</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rPr>
              <a:t>Mg</a:t>
            </a:r>
            <a:r>
              <a:rPr lang="en-US" altLang="zh-CN" sz="2800" kern="100" baseline="30000" dirty="0" smtClean="0">
                <a:latin typeface="Times New Roman"/>
                <a:ea typeface="华文细黑"/>
              </a:rPr>
              <a:t>2</a:t>
            </a:r>
            <a:r>
              <a:rPr lang="zh-CN" altLang="zh-CN" sz="2800" kern="100" baseline="30000" dirty="0" smtClean="0">
                <a:latin typeface="Times New Roman"/>
                <a:ea typeface="华文细黑"/>
                <a:cs typeface="Times New Roman"/>
              </a:rPr>
              <a:t>＋</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rPr>
              <a:t>Fe</a:t>
            </a:r>
            <a:r>
              <a:rPr lang="en-US" altLang="zh-CN" sz="2800" kern="100" baseline="30000" dirty="0" smtClean="0">
                <a:latin typeface="Times New Roman"/>
                <a:ea typeface="华文细黑"/>
              </a:rPr>
              <a:t>3</a:t>
            </a:r>
            <a:r>
              <a:rPr lang="zh-CN" altLang="zh-CN" sz="2800" kern="100" baseline="30000" dirty="0" smtClean="0">
                <a:latin typeface="Times New Roman"/>
                <a:ea typeface="华文细黑"/>
                <a:cs typeface="Times New Roman"/>
              </a:rPr>
              <a:t>＋</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cs typeface="Times New Roman"/>
              </a:rPr>
              <a:t>      </a:t>
            </a:r>
            <a:r>
              <a:rPr lang="zh-CN" altLang="zh-CN" sz="2800" kern="100" dirty="0" smtClean="0">
                <a:latin typeface="Times New Roman"/>
                <a:ea typeface="华文细黑"/>
                <a:cs typeface="Times New Roman"/>
              </a:rPr>
              <a:t>等</a:t>
            </a:r>
            <a:r>
              <a:rPr lang="zh-CN" altLang="zh-CN" sz="2800" kern="100" dirty="0">
                <a:latin typeface="Times New Roman"/>
                <a:ea typeface="华文细黑"/>
                <a:cs typeface="Times New Roman"/>
              </a:rPr>
              <a:t>杂质离子，实验室提纯</a:t>
            </a:r>
            <a:r>
              <a:rPr lang="en-US" altLang="zh-CN" sz="2800" kern="100" dirty="0" err="1">
                <a:latin typeface="Times New Roman"/>
                <a:ea typeface="华文细黑"/>
                <a:cs typeface="Courier New"/>
              </a:rPr>
              <a:t>NaCl</a:t>
            </a:r>
            <a:r>
              <a:rPr lang="zh-CN" altLang="zh-CN" sz="2800" kern="100" dirty="0">
                <a:latin typeface="Times New Roman"/>
                <a:ea typeface="华文细黑"/>
                <a:cs typeface="Times New Roman"/>
              </a:rPr>
              <a:t>的流程如下</a:t>
            </a:r>
            <a:r>
              <a:rPr lang="zh-CN" altLang="zh-CN" sz="2800" kern="100" dirty="0" smtClean="0">
                <a:latin typeface="Times New Roman"/>
                <a:ea typeface="华文细黑"/>
                <a:cs typeface="Times New Roman"/>
              </a:rPr>
              <a:t>：</a:t>
            </a:r>
            <a:endParaRPr lang="en-US" altLang="zh-CN" sz="2800" kern="100" dirty="0" smtClean="0">
              <a:latin typeface="宋体"/>
              <a:cs typeface="Courier New"/>
            </a:endParaRPr>
          </a:p>
          <a:p>
            <a:pPr algn="just">
              <a:lnSpc>
                <a:spcPct val="150000"/>
              </a:lnSpc>
              <a:spcAft>
                <a:spcPts val="0"/>
              </a:spcAft>
              <a:tabLst>
                <a:tab pos="1890395" algn="l"/>
              </a:tabLst>
            </a:pPr>
            <a:endParaRPr lang="en-US" altLang="zh-CN" sz="2800" kern="100" dirty="0">
              <a:latin typeface="宋体"/>
              <a:ea typeface="华文细黑"/>
              <a:cs typeface="Courier New"/>
            </a:endParaRPr>
          </a:p>
          <a:p>
            <a:pPr algn="just">
              <a:lnSpc>
                <a:spcPct val="150000"/>
              </a:lnSpc>
              <a:spcAft>
                <a:spcPts val="0"/>
              </a:spcAft>
              <a:tabLst>
                <a:tab pos="1890395" algn="l"/>
              </a:tabLst>
            </a:pPr>
            <a:endParaRPr lang="en-US" altLang="zh-CN" sz="2800" kern="100" dirty="0" smtClean="0">
              <a:latin typeface="宋体"/>
              <a:ea typeface="华文细黑"/>
              <a:cs typeface="Courier New"/>
            </a:endParaRPr>
          </a:p>
          <a:p>
            <a:pPr algn="just">
              <a:lnSpc>
                <a:spcPct val="150000"/>
              </a:lnSpc>
              <a:spcAft>
                <a:spcPts val="0"/>
              </a:spcAft>
              <a:tabLst>
                <a:tab pos="1890395" algn="l"/>
              </a:tabLst>
            </a:pPr>
            <a:endParaRPr lang="en-US" altLang="zh-CN" sz="2800" kern="100" dirty="0">
              <a:latin typeface="宋体"/>
              <a:ea typeface="华文细黑"/>
              <a:cs typeface="Courier New"/>
            </a:endParaRPr>
          </a:p>
          <a:p>
            <a:pPr algn="just">
              <a:lnSpc>
                <a:spcPct val="150000"/>
              </a:lnSpc>
              <a:spcAft>
                <a:spcPts val="0"/>
              </a:spcAft>
              <a:tabLst>
                <a:tab pos="1890395" algn="l"/>
              </a:tabLst>
            </a:pPr>
            <a:endParaRPr lang="en-US" altLang="zh-CN" sz="2800" kern="100" dirty="0" smtClean="0">
              <a:latin typeface="宋体"/>
              <a:ea typeface="华文细黑"/>
              <a:cs typeface="Courier New"/>
            </a:endParaRPr>
          </a:p>
          <a:p>
            <a:pPr algn="just">
              <a:lnSpc>
                <a:spcPct val="150000"/>
              </a:lnSpc>
              <a:spcAft>
                <a:spcPts val="0"/>
              </a:spcAft>
              <a:tabLst>
                <a:tab pos="1890395" algn="l"/>
              </a:tabLst>
            </a:pPr>
            <a:endParaRPr lang="en-US" altLang="zh-CN" sz="2800" kern="100" dirty="0">
              <a:latin typeface="宋体"/>
              <a:ea typeface="华文细黑"/>
              <a:cs typeface="Courier New"/>
            </a:endParaRPr>
          </a:p>
          <a:p>
            <a:pPr algn="just">
              <a:lnSpc>
                <a:spcPct val="150000"/>
              </a:lnSpc>
              <a:spcAft>
                <a:spcPts val="0"/>
              </a:spcAft>
              <a:tabLst>
                <a:tab pos="1890395" algn="l"/>
              </a:tabLst>
            </a:pPr>
            <a:r>
              <a:rPr lang="zh-CN" altLang="zh-CN" sz="2800" kern="100" dirty="0">
                <a:latin typeface="Times New Roman"/>
                <a:ea typeface="华文细黑"/>
                <a:cs typeface="Times New Roman"/>
              </a:rPr>
              <a:t>提供的试剂：饱和</a:t>
            </a:r>
            <a:r>
              <a:rPr lang="en-US" altLang="zh-CN" sz="2800" kern="100" dirty="0">
                <a:latin typeface="Times New Roman"/>
                <a:ea typeface="华文细黑"/>
                <a:cs typeface="Courier New"/>
              </a:rPr>
              <a:t>Na</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CO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溶液、饱和</a:t>
            </a:r>
            <a:r>
              <a:rPr lang="en-US" altLang="zh-CN" sz="2800" kern="100" dirty="0">
                <a:latin typeface="Times New Roman"/>
                <a:ea typeface="华文细黑"/>
                <a:cs typeface="Courier New"/>
              </a:rPr>
              <a:t>K</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CO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溶液、</a:t>
            </a:r>
            <a:r>
              <a:rPr lang="en-US" altLang="zh-CN" sz="2800" kern="100" dirty="0" err="1">
                <a:latin typeface="Times New Roman"/>
                <a:ea typeface="华文细黑"/>
                <a:cs typeface="Courier New"/>
              </a:rPr>
              <a:t>NaOH</a:t>
            </a:r>
            <a:r>
              <a:rPr lang="zh-CN" altLang="zh-CN" sz="2800" kern="100" dirty="0">
                <a:latin typeface="Times New Roman"/>
                <a:ea typeface="华文细黑"/>
                <a:cs typeface="Times New Roman"/>
              </a:rPr>
              <a:t>溶液、</a:t>
            </a:r>
            <a:r>
              <a:rPr lang="en-US" altLang="zh-CN" sz="2800" kern="100" dirty="0">
                <a:latin typeface="Times New Roman"/>
                <a:ea typeface="华文细黑"/>
                <a:cs typeface="Courier New"/>
              </a:rPr>
              <a:t>BaCl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溶液、</a:t>
            </a:r>
            <a:r>
              <a:rPr lang="en-US" altLang="zh-CN" sz="2800" kern="100" dirty="0">
                <a:latin typeface="Times New Roman"/>
                <a:ea typeface="华文细黑"/>
                <a:cs typeface="Courier New"/>
              </a:rPr>
              <a:t>Ba(NO</a:t>
            </a:r>
            <a:r>
              <a:rPr lang="en-US" altLang="zh-CN" sz="2800" kern="100" baseline="-25000" dirty="0">
                <a:latin typeface="Times New Roman"/>
                <a:ea typeface="华文细黑"/>
                <a:cs typeface="Courier New"/>
              </a:rPr>
              <a:t>3</a:t>
            </a:r>
            <a:r>
              <a:rPr lang="en-US" altLang="zh-CN" sz="2800" kern="100" dirty="0">
                <a:latin typeface="Times New Roman"/>
                <a:ea typeface="华文细黑"/>
                <a:cs typeface="Courier New"/>
              </a:rPr>
              <a:t>)</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溶液、</a:t>
            </a:r>
            <a:r>
              <a:rPr lang="en-US" altLang="zh-CN" sz="2800" kern="100" dirty="0">
                <a:latin typeface="Times New Roman"/>
                <a:ea typeface="华文细黑"/>
                <a:cs typeface="Courier New"/>
              </a:rPr>
              <a:t>75%</a:t>
            </a:r>
            <a:r>
              <a:rPr lang="zh-CN" altLang="zh-CN" sz="2800" kern="100" dirty="0">
                <a:latin typeface="Times New Roman"/>
                <a:ea typeface="华文细黑"/>
                <a:cs typeface="Times New Roman"/>
              </a:rPr>
              <a:t>乙醇、四氯化碳</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3528177678"/>
              </p:ext>
            </p:extLst>
          </p:nvPr>
        </p:nvGraphicFramePr>
        <p:xfrm>
          <a:off x="3436991" y="1376969"/>
          <a:ext cx="985838" cy="641350"/>
        </p:xfrm>
        <a:graphic>
          <a:graphicData uri="http://schemas.openxmlformats.org/presentationml/2006/ole">
            <mc:AlternateContent xmlns:mc="http://schemas.openxmlformats.org/markup-compatibility/2006">
              <mc:Choice xmlns:v="urn:schemas-microsoft-com:vml" Requires="v">
                <p:oleObj spid="_x0000_s190694" name="文档" r:id="rId4" imgW="986514" imgH="640740" progId="Word.Document.12">
                  <p:embed/>
                </p:oleObj>
              </mc:Choice>
              <mc:Fallback>
                <p:oleObj name="文档" r:id="rId4" imgW="986514" imgH="640740" progId="Word.Document.12">
                  <p:embed/>
                  <p:pic>
                    <p:nvPicPr>
                      <p:cNvPr id="0" name=""/>
                      <p:cNvPicPr/>
                      <p:nvPr/>
                    </p:nvPicPr>
                    <p:blipFill>
                      <a:blip r:embed="rId5"/>
                      <a:stretch>
                        <a:fillRect/>
                      </a:stretch>
                    </p:blipFill>
                    <p:spPr>
                      <a:xfrm>
                        <a:off x="3436991" y="1376969"/>
                        <a:ext cx="985838" cy="641350"/>
                      </a:xfrm>
                      <a:prstGeom prst="rect">
                        <a:avLst/>
                      </a:prstGeom>
                    </p:spPr>
                  </p:pic>
                </p:oleObj>
              </mc:Fallback>
            </mc:AlternateContent>
          </a:graphicData>
        </a:graphic>
      </p:graphicFrame>
      <p:pic>
        <p:nvPicPr>
          <p:cNvPr id="190467" name="Picture 3" descr="20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14686" y="2061642"/>
            <a:ext cx="8504712" cy="3029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21">
            <a:hlinkClick r:id="rId7" action="ppaction://hlinksldjump"/>
          </p:cNvPr>
          <p:cNvSpPr>
            <a:spLocks noChangeArrowheads="1"/>
          </p:cNvSpPr>
          <p:nvPr/>
        </p:nvSpPr>
        <p:spPr bwMode="auto">
          <a:xfrm>
            <a:off x="9257887" y="11575"/>
            <a:ext cx="397262" cy="575670"/>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defPPr>
              <a:defRPr lang="zh-CN"/>
            </a:defPPr>
            <a:lvl1pPr marL="0" algn="l" defTabSz="1219140" rtl="0" eaLnBrk="1" latinLnBrk="0" hangingPunct="1">
              <a:defRPr sz="2400" kern="1200">
                <a:solidFill>
                  <a:schemeClr val="tx1"/>
                </a:solidFill>
                <a:latin typeface="+mn-lt"/>
                <a:ea typeface="+mn-ea"/>
                <a:cs typeface="+mn-cs"/>
              </a:defRPr>
            </a:lvl1pPr>
            <a:lvl2pPr marL="609570" algn="l" defTabSz="1219140" rtl="0" eaLnBrk="1" latinLnBrk="0" hangingPunct="1">
              <a:defRPr sz="2400" kern="1200">
                <a:solidFill>
                  <a:schemeClr val="tx1"/>
                </a:solidFill>
                <a:latin typeface="+mn-lt"/>
                <a:ea typeface="+mn-ea"/>
                <a:cs typeface="+mn-cs"/>
              </a:defRPr>
            </a:lvl2pPr>
            <a:lvl3pPr marL="1219140" algn="l" defTabSz="1219140" rtl="0" eaLnBrk="1" latinLnBrk="0" hangingPunct="1">
              <a:defRPr sz="2400" kern="1200">
                <a:solidFill>
                  <a:schemeClr val="tx1"/>
                </a:solidFill>
                <a:latin typeface="+mn-lt"/>
                <a:ea typeface="+mn-ea"/>
                <a:cs typeface="+mn-cs"/>
              </a:defRPr>
            </a:lvl3pPr>
            <a:lvl4pPr marL="1828709" algn="l" defTabSz="1219140" rtl="0" eaLnBrk="1" latinLnBrk="0" hangingPunct="1">
              <a:defRPr sz="2400" kern="1200">
                <a:solidFill>
                  <a:schemeClr val="tx1"/>
                </a:solidFill>
                <a:latin typeface="+mn-lt"/>
                <a:ea typeface="+mn-ea"/>
                <a:cs typeface="+mn-cs"/>
              </a:defRPr>
            </a:lvl4pPr>
            <a:lvl5pPr marL="2438278" algn="l" defTabSz="1219140" rtl="0" eaLnBrk="1" latinLnBrk="0" hangingPunct="1">
              <a:defRPr sz="2400" kern="1200">
                <a:solidFill>
                  <a:schemeClr val="tx1"/>
                </a:solidFill>
                <a:latin typeface="+mn-lt"/>
                <a:ea typeface="+mn-ea"/>
                <a:cs typeface="+mn-cs"/>
              </a:defRPr>
            </a:lvl5pPr>
            <a:lvl6pPr marL="3047848" algn="l" defTabSz="1219140" rtl="0" eaLnBrk="1" latinLnBrk="0" hangingPunct="1">
              <a:defRPr sz="2400" kern="1200">
                <a:solidFill>
                  <a:schemeClr val="tx1"/>
                </a:solidFill>
                <a:latin typeface="+mn-lt"/>
                <a:ea typeface="+mn-ea"/>
                <a:cs typeface="+mn-cs"/>
              </a:defRPr>
            </a:lvl6pPr>
            <a:lvl7pPr marL="3657418" algn="l" defTabSz="1219140" rtl="0" eaLnBrk="1" latinLnBrk="0" hangingPunct="1">
              <a:defRPr sz="2400" kern="1200">
                <a:solidFill>
                  <a:schemeClr val="tx1"/>
                </a:solidFill>
                <a:latin typeface="+mn-lt"/>
                <a:ea typeface="+mn-ea"/>
                <a:cs typeface="+mn-cs"/>
              </a:defRPr>
            </a:lvl7pPr>
            <a:lvl8pPr marL="4266987" algn="l" defTabSz="1219140" rtl="0" eaLnBrk="1" latinLnBrk="0" hangingPunct="1">
              <a:defRPr sz="2400" kern="1200">
                <a:solidFill>
                  <a:schemeClr val="tx1"/>
                </a:solidFill>
                <a:latin typeface="+mn-lt"/>
                <a:ea typeface="+mn-ea"/>
                <a:cs typeface="+mn-cs"/>
              </a:defRPr>
            </a:lvl8pPr>
            <a:lvl9pPr marL="4876557" algn="l" defTabSz="1219140" rtl="0" eaLnBrk="1" latinLnBrk="0" hangingPunct="1">
              <a:defRPr sz="2400" kern="1200">
                <a:solidFill>
                  <a:schemeClr val="tx1"/>
                </a:solidFill>
                <a:latin typeface="+mn-lt"/>
                <a:ea typeface="+mn-ea"/>
                <a:cs typeface="+mn-cs"/>
              </a:defRPr>
            </a:lvl9pP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3" name="Rectangle 21">
            <a:hlinkClick r:id="rId8" action="ppaction://hlinksldjump"/>
          </p:cNvPr>
          <p:cNvSpPr>
            <a:spLocks noChangeArrowheads="1"/>
          </p:cNvSpPr>
          <p:nvPr/>
        </p:nvSpPr>
        <p:spPr bwMode="auto">
          <a:xfrm>
            <a:off x="9760065" y="11575"/>
            <a:ext cx="373120" cy="575670"/>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defPPr>
              <a:defRPr lang="zh-CN"/>
            </a:defPPr>
            <a:lvl1pPr marL="0" algn="l" defTabSz="1219140" rtl="0" eaLnBrk="1" latinLnBrk="0" hangingPunct="1">
              <a:defRPr sz="2400" kern="1200">
                <a:solidFill>
                  <a:schemeClr val="tx1"/>
                </a:solidFill>
                <a:latin typeface="+mn-lt"/>
                <a:ea typeface="+mn-ea"/>
                <a:cs typeface="+mn-cs"/>
              </a:defRPr>
            </a:lvl1pPr>
            <a:lvl2pPr marL="609570" algn="l" defTabSz="1219140" rtl="0" eaLnBrk="1" latinLnBrk="0" hangingPunct="1">
              <a:defRPr sz="2400" kern="1200">
                <a:solidFill>
                  <a:schemeClr val="tx1"/>
                </a:solidFill>
                <a:latin typeface="+mn-lt"/>
                <a:ea typeface="+mn-ea"/>
                <a:cs typeface="+mn-cs"/>
              </a:defRPr>
            </a:lvl2pPr>
            <a:lvl3pPr marL="1219140" algn="l" defTabSz="1219140" rtl="0" eaLnBrk="1" latinLnBrk="0" hangingPunct="1">
              <a:defRPr sz="2400" kern="1200">
                <a:solidFill>
                  <a:schemeClr val="tx1"/>
                </a:solidFill>
                <a:latin typeface="+mn-lt"/>
                <a:ea typeface="+mn-ea"/>
                <a:cs typeface="+mn-cs"/>
              </a:defRPr>
            </a:lvl3pPr>
            <a:lvl4pPr marL="1828709" algn="l" defTabSz="1219140" rtl="0" eaLnBrk="1" latinLnBrk="0" hangingPunct="1">
              <a:defRPr sz="2400" kern="1200">
                <a:solidFill>
                  <a:schemeClr val="tx1"/>
                </a:solidFill>
                <a:latin typeface="+mn-lt"/>
                <a:ea typeface="+mn-ea"/>
                <a:cs typeface="+mn-cs"/>
              </a:defRPr>
            </a:lvl4pPr>
            <a:lvl5pPr marL="2438278" algn="l" defTabSz="1219140" rtl="0" eaLnBrk="1" latinLnBrk="0" hangingPunct="1">
              <a:defRPr sz="2400" kern="1200">
                <a:solidFill>
                  <a:schemeClr val="tx1"/>
                </a:solidFill>
                <a:latin typeface="+mn-lt"/>
                <a:ea typeface="+mn-ea"/>
                <a:cs typeface="+mn-cs"/>
              </a:defRPr>
            </a:lvl5pPr>
            <a:lvl6pPr marL="3047848" algn="l" defTabSz="1219140" rtl="0" eaLnBrk="1" latinLnBrk="0" hangingPunct="1">
              <a:defRPr sz="2400" kern="1200">
                <a:solidFill>
                  <a:schemeClr val="tx1"/>
                </a:solidFill>
                <a:latin typeface="+mn-lt"/>
                <a:ea typeface="+mn-ea"/>
                <a:cs typeface="+mn-cs"/>
              </a:defRPr>
            </a:lvl6pPr>
            <a:lvl7pPr marL="3657418" algn="l" defTabSz="1219140" rtl="0" eaLnBrk="1" latinLnBrk="0" hangingPunct="1">
              <a:defRPr sz="2400" kern="1200">
                <a:solidFill>
                  <a:schemeClr val="tx1"/>
                </a:solidFill>
                <a:latin typeface="+mn-lt"/>
                <a:ea typeface="+mn-ea"/>
                <a:cs typeface="+mn-cs"/>
              </a:defRPr>
            </a:lvl7pPr>
            <a:lvl8pPr marL="4266987" algn="l" defTabSz="1219140" rtl="0" eaLnBrk="1" latinLnBrk="0" hangingPunct="1">
              <a:defRPr sz="2400" kern="1200">
                <a:solidFill>
                  <a:schemeClr val="tx1"/>
                </a:solidFill>
                <a:latin typeface="+mn-lt"/>
                <a:ea typeface="+mn-ea"/>
                <a:cs typeface="+mn-cs"/>
              </a:defRPr>
            </a:lvl8pPr>
            <a:lvl9pPr marL="4876557" algn="l" defTabSz="1219140" rtl="0" eaLnBrk="1" latinLnBrk="0" hangingPunct="1">
              <a:defRPr sz="2400" kern="1200">
                <a:solidFill>
                  <a:schemeClr val="tx1"/>
                </a:solidFill>
                <a:latin typeface="+mn-lt"/>
                <a:ea typeface="+mn-ea"/>
                <a:cs typeface="+mn-cs"/>
              </a:defRPr>
            </a:lvl9pP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4" name="Rectangle 21">
            <a:hlinkClick r:id="rId9" action="ppaction://hlinksldjump"/>
          </p:cNvPr>
          <p:cNvSpPr>
            <a:spLocks noChangeArrowheads="1"/>
          </p:cNvSpPr>
          <p:nvPr/>
        </p:nvSpPr>
        <p:spPr bwMode="auto">
          <a:xfrm>
            <a:off x="10238101" y="11575"/>
            <a:ext cx="348978" cy="575670"/>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defPPr>
              <a:defRPr lang="zh-CN"/>
            </a:defPPr>
            <a:lvl1pPr marL="0" algn="l" defTabSz="1219140" rtl="0" eaLnBrk="1" latinLnBrk="0" hangingPunct="1">
              <a:defRPr sz="2400" kern="1200">
                <a:solidFill>
                  <a:schemeClr val="tx1"/>
                </a:solidFill>
                <a:latin typeface="+mn-lt"/>
                <a:ea typeface="+mn-ea"/>
                <a:cs typeface="+mn-cs"/>
              </a:defRPr>
            </a:lvl1pPr>
            <a:lvl2pPr marL="609570" algn="l" defTabSz="1219140" rtl="0" eaLnBrk="1" latinLnBrk="0" hangingPunct="1">
              <a:defRPr sz="2400" kern="1200">
                <a:solidFill>
                  <a:schemeClr val="tx1"/>
                </a:solidFill>
                <a:latin typeface="+mn-lt"/>
                <a:ea typeface="+mn-ea"/>
                <a:cs typeface="+mn-cs"/>
              </a:defRPr>
            </a:lvl2pPr>
            <a:lvl3pPr marL="1219140" algn="l" defTabSz="1219140" rtl="0" eaLnBrk="1" latinLnBrk="0" hangingPunct="1">
              <a:defRPr sz="2400" kern="1200">
                <a:solidFill>
                  <a:schemeClr val="tx1"/>
                </a:solidFill>
                <a:latin typeface="+mn-lt"/>
                <a:ea typeface="+mn-ea"/>
                <a:cs typeface="+mn-cs"/>
              </a:defRPr>
            </a:lvl3pPr>
            <a:lvl4pPr marL="1828709" algn="l" defTabSz="1219140" rtl="0" eaLnBrk="1" latinLnBrk="0" hangingPunct="1">
              <a:defRPr sz="2400" kern="1200">
                <a:solidFill>
                  <a:schemeClr val="tx1"/>
                </a:solidFill>
                <a:latin typeface="+mn-lt"/>
                <a:ea typeface="+mn-ea"/>
                <a:cs typeface="+mn-cs"/>
              </a:defRPr>
            </a:lvl4pPr>
            <a:lvl5pPr marL="2438278" algn="l" defTabSz="1219140" rtl="0" eaLnBrk="1" latinLnBrk="0" hangingPunct="1">
              <a:defRPr sz="2400" kern="1200">
                <a:solidFill>
                  <a:schemeClr val="tx1"/>
                </a:solidFill>
                <a:latin typeface="+mn-lt"/>
                <a:ea typeface="+mn-ea"/>
                <a:cs typeface="+mn-cs"/>
              </a:defRPr>
            </a:lvl5pPr>
            <a:lvl6pPr marL="3047848" algn="l" defTabSz="1219140" rtl="0" eaLnBrk="1" latinLnBrk="0" hangingPunct="1">
              <a:defRPr sz="2400" kern="1200">
                <a:solidFill>
                  <a:schemeClr val="tx1"/>
                </a:solidFill>
                <a:latin typeface="+mn-lt"/>
                <a:ea typeface="+mn-ea"/>
                <a:cs typeface="+mn-cs"/>
              </a:defRPr>
            </a:lvl6pPr>
            <a:lvl7pPr marL="3657418" algn="l" defTabSz="1219140" rtl="0" eaLnBrk="1" latinLnBrk="0" hangingPunct="1">
              <a:defRPr sz="2400" kern="1200">
                <a:solidFill>
                  <a:schemeClr val="tx1"/>
                </a:solidFill>
                <a:latin typeface="+mn-lt"/>
                <a:ea typeface="+mn-ea"/>
                <a:cs typeface="+mn-cs"/>
              </a:defRPr>
            </a:lvl7pPr>
            <a:lvl8pPr marL="4266987" algn="l" defTabSz="1219140" rtl="0" eaLnBrk="1" latinLnBrk="0" hangingPunct="1">
              <a:defRPr sz="2400" kern="1200">
                <a:solidFill>
                  <a:schemeClr val="tx1"/>
                </a:solidFill>
                <a:latin typeface="+mn-lt"/>
                <a:ea typeface="+mn-ea"/>
                <a:cs typeface="+mn-cs"/>
              </a:defRPr>
            </a:lvl8pPr>
            <a:lvl9pPr marL="4876557" algn="l" defTabSz="1219140" rtl="0" eaLnBrk="1" latinLnBrk="0" hangingPunct="1">
              <a:defRPr sz="2400" kern="1200">
                <a:solidFill>
                  <a:schemeClr val="tx1"/>
                </a:solidFill>
                <a:latin typeface="+mn-lt"/>
                <a:ea typeface="+mn-ea"/>
                <a:cs typeface="+mn-cs"/>
              </a:defRPr>
            </a:lvl9pP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5" name="Rectangle 21">
            <a:hlinkClick r:id="rId10" action="ppaction://hlinksldjump"/>
          </p:cNvPr>
          <p:cNvSpPr>
            <a:spLocks noChangeArrowheads="1"/>
          </p:cNvSpPr>
          <p:nvPr/>
        </p:nvSpPr>
        <p:spPr bwMode="auto">
          <a:xfrm>
            <a:off x="10691995" y="11575"/>
            <a:ext cx="396844" cy="575670"/>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defPPr>
              <a:defRPr lang="zh-CN"/>
            </a:defPPr>
            <a:lvl1pPr marL="0" algn="l" defTabSz="1219140" rtl="0" eaLnBrk="1" latinLnBrk="0" hangingPunct="1">
              <a:defRPr sz="2400" kern="1200">
                <a:solidFill>
                  <a:schemeClr val="tx1"/>
                </a:solidFill>
                <a:latin typeface="+mn-lt"/>
                <a:ea typeface="+mn-ea"/>
                <a:cs typeface="+mn-cs"/>
              </a:defRPr>
            </a:lvl1pPr>
            <a:lvl2pPr marL="609570" algn="l" defTabSz="1219140" rtl="0" eaLnBrk="1" latinLnBrk="0" hangingPunct="1">
              <a:defRPr sz="2400" kern="1200">
                <a:solidFill>
                  <a:schemeClr val="tx1"/>
                </a:solidFill>
                <a:latin typeface="+mn-lt"/>
                <a:ea typeface="+mn-ea"/>
                <a:cs typeface="+mn-cs"/>
              </a:defRPr>
            </a:lvl2pPr>
            <a:lvl3pPr marL="1219140" algn="l" defTabSz="1219140" rtl="0" eaLnBrk="1" latinLnBrk="0" hangingPunct="1">
              <a:defRPr sz="2400" kern="1200">
                <a:solidFill>
                  <a:schemeClr val="tx1"/>
                </a:solidFill>
                <a:latin typeface="+mn-lt"/>
                <a:ea typeface="+mn-ea"/>
                <a:cs typeface="+mn-cs"/>
              </a:defRPr>
            </a:lvl3pPr>
            <a:lvl4pPr marL="1828709" algn="l" defTabSz="1219140" rtl="0" eaLnBrk="1" latinLnBrk="0" hangingPunct="1">
              <a:defRPr sz="2400" kern="1200">
                <a:solidFill>
                  <a:schemeClr val="tx1"/>
                </a:solidFill>
                <a:latin typeface="+mn-lt"/>
                <a:ea typeface="+mn-ea"/>
                <a:cs typeface="+mn-cs"/>
              </a:defRPr>
            </a:lvl4pPr>
            <a:lvl5pPr marL="2438278" algn="l" defTabSz="1219140" rtl="0" eaLnBrk="1" latinLnBrk="0" hangingPunct="1">
              <a:defRPr sz="2400" kern="1200">
                <a:solidFill>
                  <a:schemeClr val="tx1"/>
                </a:solidFill>
                <a:latin typeface="+mn-lt"/>
                <a:ea typeface="+mn-ea"/>
                <a:cs typeface="+mn-cs"/>
              </a:defRPr>
            </a:lvl5pPr>
            <a:lvl6pPr marL="3047848" algn="l" defTabSz="1219140" rtl="0" eaLnBrk="1" latinLnBrk="0" hangingPunct="1">
              <a:defRPr sz="2400" kern="1200">
                <a:solidFill>
                  <a:schemeClr val="tx1"/>
                </a:solidFill>
                <a:latin typeface="+mn-lt"/>
                <a:ea typeface="+mn-ea"/>
                <a:cs typeface="+mn-cs"/>
              </a:defRPr>
            </a:lvl6pPr>
            <a:lvl7pPr marL="3657418" algn="l" defTabSz="1219140" rtl="0" eaLnBrk="1" latinLnBrk="0" hangingPunct="1">
              <a:defRPr sz="2400" kern="1200">
                <a:solidFill>
                  <a:schemeClr val="tx1"/>
                </a:solidFill>
                <a:latin typeface="+mn-lt"/>
                <a:ea typeface="+mn-ea"/>
                <a:cs typeface="+mn-cs"/>
              </a:defRPr>
            </a:lvl7pPr>
            <a:lvl8pPr marL="4266987" algn="l" defTabSz="1219140" rtl="0" eaLnBrk="1" latinLnBrk="0" hangingPunct="1">
              <a:defRPr sz="2400" kern="1200">
                <a:solidFill>
                  <a:schemeClr val="tx1"/>
                </a:solidFill>
                <a:latin typeface="+mn-lt"/>
                <a:ea typeface="+mn-ea"/>
                <a:cs typeface="+mn-cs"/>
              </a:defRPr>
            </a:lvl8pPr>
            <a:lvl9pPr marL="4876557" algn="l" defTabSz="1219140" rtl="0" eaLnBrk="1" latinLnBrk="0" hangingPunct="1">
              <a:defRPr sz="2400" kern="1200">
                <a:solidFill>
                  <a:schemeClr val="tx1"/>
                </a:solidFill>
                <a:latin typeface="+mn-lt"/>
                <a:ea typeface="+mn-ea"/>
                <a:cs typeface="+mn-cs"/>
              </a:defRPr>
            </a:lvl9pP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6" name="Rectangle 21">
            <a:hlinkClick r:id="rId11" action="ppaction://hlinksldjump"/>
          </p:cNvPr>
          <p:cNvSpPr>
            <a:spLocks noChangeArrowheads="1"/>
          </p:cNvSpPr>
          <p:nvPr/>
        </p:nvSpPr>
        <p:spPr bwMode="auto">
          <a:xfrm>
            <a:off x="11160847" y="11378"/>
            <a:ext cx="396844" cy="575670"/>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defPPr>
              <a:defRPr lang="zh-CN"/>
            </a:defPPr>
            <a:lvl1pPr marL="0" algn="l" defTabSz="1219140" rtl="0" eaLnBrk="1" latinLnBrk="0" hangingPunct="1">
              <a:defRPr sz="2400" kern="1200">
                <a:solidFill>
                  <a:schemeClr val="tx1"/>
                </a:solidFill>
                <a:latin typeface="+mn-lt"/>
                <a:ea typeface="+mn-ea"/>
                <a:cs typeface="+mn-cs"/>
              </a:defRPr>
            </a:lvl1pPr>
            <a:lvl2pPr marL="609570" algn="l" defTabSz="1219140" rtl="0" eaLnBrk="1" latinLnBrk="0" hangingPunct="1">
              <a:defRPr sz="2400" kern="1200">
                <a:solidFill>
                  <a:schemeClr val="tx1"/>
                </a:solidFill>
                <a:latin typeface="+mn-lt"/>
                <a:ea typeface="+mn-ea"/>
                <a:cs typeface="+mn-cs"/>
              </a:defRPr>
            </a:lvl2pPr>
            <a:lvl3pPr marL="1219140" algn="l" defTabSz="1219140" rtl="0" eaLnBrk="1" latinLnBrk="0" hangingPunct="1">
              <a:defRPr sz="2400" kern="1200">
                <a:solidFill>
                  <a:schemeClr val="tx1"/>
                </a:solidFill>
                <a:latin typeface="+mn-lt"/>
                <a:ea typeface="+mn-ea"/>
                <a:cs typeface="+mn-cs"/>
              </a:defRPr>
            </a:lvl3pPr>
            <a:lvl4pPr marL="1828709" algn="l" defTabSz="1219140" rtl="0" eaLnBrk="1" latinLnBrk="0" hangingPunct="1">
              <a:defRPr sz="2400" kern="1200">
                <a:solidFill>
                  <a:schemeClr val="tx1"/>
                </a:solidFill>
                <a:latin typeface="+mn-lt"/>
                <a:ea typeface="+mn-ea"/>
                <a:cs typeface="+mn-cs"/>
              </a:defRPr>
            </a:lvl4pPr>
            <a:lvl5pPr marL="2438278" algn="l" defTabSz="1219140" rtl="0" eaLnBrk="1" latinLnBrk="0" hangingPunct="1">
              <a:defRPr sz="2400" kern="1200">
                <a:solidFill>
                  <a:schemeClr val="tx1"/>
                </a:solidFill>
                <a:latin typeface="+mn-lt"/>
                <a:ea typeface="+mn-ea"/>
                <a:cs typeface="+mn-cs"/>
              </a:defRPr>
            </a:lvl5pPr>
            <a:lvl6pPr marL="3047848" algn="l" defTabSz="1219140" rtl="0" eaLnBrk="1" latinLnBrk="0" hangingPunct="1">
              <a:defRPr sz="2400" kern="1200">
                <a:solidFill>
                  <a:schemeClr val="tx1"/>
                </a:solidFill>
                <a:latin typeface="+mn-lt"/>
                <a:ea typeface="+mn-ea"/>
                <a:cs typeface="+mn-cs"/>
              </a:defRPr>
            </a:lvl6pPr>
            <a:lvl7pPr marL="3657418" algn="l" defTabSz="1219140" rtl="0" eaLnBrk="1" latinLnBrk="0" hangingPunct="1">
              <a:defRPr sz="2400" kern="1200">
                <a:solidFill>
                  <a:schemeClr val="tx1"/>
                </a:solidFill>
                <a:latin typeface="+mn-lt"/>
                <a:ea typeface="+mn-ea"/>
                <a:cs typeface="+mn-cs"/>
              </a:defRPr>
            </a:lvl7pPr>
            <a:lvl8pPr marL="4266987" algn="l" defTabSz="1219140" rtl="0" eaLnBrk="1" latinLnBrk="0" hangingPunct="1">
              <a:defRPr sz="2400" kern="1200">
                <a:solidFill>
                  <a:schemeClr val="tx1"/>
                </a:solidFill>
                <a:latin typeface="+mn-lt"/>
                <a:ea typeface="+mn-ea"/>
                <a:cs typeface="+mn-cs"/>
              </a:defRPr>
            </a:lvl8pPr>
            <a:lvl9pPr marL="4876557" algn="l" defTabSz="1219140" rtl="0" eaLnBrk="1" latinLnBrk="0" hangingPunct="1">
              <a:defRPr sz="2400" kern="1200">
                <a:solidFill>
                  <a:schemeClr val="tx1"/>
                </a:solidFill>
                <a:latin typeface="+mn-lt"/>
                <a:ea typeface="+mn-ea"/>
                <a:cs typeface="+mn-cs"/>
              </a:defRPr>
            </a:lvl9pP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17" name="Rectangle 21">
            <a:hlinkClick r:id="rId12" action="ppaction://hlinksldjump"/>
          </p:cNvPr>
          <p:cNvSpPr>
            <a:spLocks noChangeArrowheads="1"/>
          </p:cNvSpPr>
          <p:nvPr/>
        </p:nvSpPr>
        <p:spPr bwMode="auto">
          <a:xfrm>
            <a:off x="11664903" y="11378"/>
            <a:ext cx="396844" cy="575670"/>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defPPr>
              <a:defRPr lang="zh-CN"/>
            </a:defPPr>
            <a:lvl1pPr marL="0" algn="l" defTabSz="1219140" rtl="0" eaLnBrk="1" latinLnBrk="0" hangingPunct="1">
              <a:defRPr sz="2400" kern="1200">
                <a:solidFill>
                  <a:schemeClr val="tx1"/>
                </a:solidFill>
                <a:latin typeface="+mn-lt"/>
                <a:ea typeface="+mn-ea"/>
                <a:cs typeface="+mn-cs"/>
              </a:defRPr>
            </a:lvl1pPr>
            <a:lvl2pPr marL="609570" algn="l" defTabSz="1219140" rtl="0" eaLnBrk="1" latinLnBrk="0" hangingPunct="1">
              <a:defRPr sz="2400" kern="1200">
                <a:solidFill>
                  <a:schemeClr val="tx1"/>
                </a:solidFill>
                <a:latin typeface="+mn-lt"/>
                <a:ea typeface="+mn-ea"/>
                <a:cs typeface="+mn-cs"/>
              </a:defRPr>
            </a:lvl2pPr>
            <a:lvl3pPr marL="1219140" algn="l" defTabSz="1219140" rtl="0" eaLnBrk="1" latinLnBrk="0" hangingPunct="1">
              <a:defRPr sz="2400" kern="1200">
                <a:solidFill>
                  <a:schemeClr val="tx1"/>
                </a:solidFill>
                <a:latin typeface="+mn-lt"/>
                <a:ea typeface="+mn-ea"/>
                <a:cs typeface="+mn-cs"/>
              </a:defRPr>
            </a:lvl3pPr>
            <a:lvl4pPr marL="1828709" algn="l" defTabSz="1219140" rtl="0" eaLnBrk="1" latinLnBrk="0" hangingPunct="1">
              <a:defRPr sz="2400" kern="1200">
                <a:solidFill>
                  <a:schemeClr val="tx1"/>
                </a:solidFill>
                <a:latin typeface="+mn-lt"/>
                <a:ea typeface="+mn-ea"/>
                <a:cs typeface="+mn-cs"/>
              </a:defRPr>
            </a:lvl4pPr>
            <a:lvl5pPr marL="2438278" algn="l" defTabSz="1219140" rtl="0" eaLnBrk="1" latinLnBrk="0" hangingPunct="1">
              <a:defRPr sz="2400" kern="1200">
                <a:solidFill>
                  <a:schemeClr val="tx1"/>
                </a:solidFill>
                <a:latin typeface="+mn-lt"/>
                <a:ea typeface="+mn-ea"/>
                <a:cs typeface="+mn-cs"/>
              </a:defRPr>
            </a:lvl5pPr>
            <a:lvl6pPr marL="3047848" algn="l" defTabSz="1219140" rtl="0" eaLnBrk="1" latinLnBrk="0" hangingPunct="1">
              <a:defRPr sz="2400" kern="1200">
                <a:solidFill>
                  <a:schemeClr val="tx1"/>
                </a:solidFill>
                <a:latin typeface="+mn-lt"/>
                <a:ea typeface="+mn-ea"/>
                <a:cs typeface="+mn-cs"/>
              </a:defRPr>
            </a:lvl6pPr>
            <a:lvl7pPr marL="3657418" algn="l" defTabSz="1219140" rtl="0" eaLnBrk="1" latinLnBrk="0" hangingPunct="1">
              <a:defRPr sz="2400" kern="1200">
                <a:solidFill>
                  <a:schemeClr val="tx1"/>
                </a:solidFill>
                <a:latin typeface="+mn-lt"/>
                <a:ea typeface="+mn-ea"/>
                <a:cs typeface="+mn-cs"/>
              </a:defRPr>
            </a:lvl7pPr>
            <a:lvl8pPr marL="4266987" algn="l" defTabSz="1219140" rtl="0" eaLnBrk="1" latinLnBrk="0" hangingPunct="1">
              <a:defRPr sz="2400" kern="1200">
                <a:solidFill>
                  <a:schemeClr val="tx1"/>
                </a:solidFill>
                <a:latin typeface="+mn-lt"/>
                <a:ea typeface="+mn-ea"/>
                <a:cs typeface="+mn-cs"/>
              </a:defRPr>
            </a:lvl8pPr>
            <a:lvl9pPr marL="4876557" algn="l" defTabSz="1219140" rtl="0" eaLnBrk="1" latinLnBrk="0" hangingPunct="1">
              <a:defRPr sz="2400" kern="1200">
                <a:solidFill>
                  <a:schemeClr val="tx1"/>
                </a:solidFill>
                <a:latin typeface="+mn-lt"/>
                <a:ea typeface="+mn-ea"/>
                <a:cs typeface="+mn-cs"/>
              </a:defRPr>
            </a:lvl9pP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Tree>
    <p:extLst>
      <p:ext uri="{BB962C8B-B14F-4D97-AF65-F5344CB8AC3E}">
        <p14:creationId xmlns:p14="http://schemas.microsoft.com/office/powerpoint/2010/main" val="381901420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90550" y="586757"/>
            <a:ext cx="11388152" cy="5293733"/>
          </a:xfrm>
          <a:prstGeom prst="rect">
            <a:avLst/>
          </a:prstGeom>
        </p:spPr>
        <p:txBody>
          <a:bodyPr wrap="square" lIns="121898" tIns="60948" rIns="121898" bIns="60948">
            <a:spAutoFit/>
          </a:bodyPr>
          <a:lstStyle/>
          <a:p>
            <a:pPr algn="just">
              <a:lnSpc>
                <a:spcPct val="150000"/>
              </a:lnSpc>
              <a:spcAft>
                <a:spcPts val="0"/>
              </a:spcAft>
              <a:tabLst>
                <a:tab pos="1890395" algn="l"/>
              </a:tabLst>
            </a:pPr>
            <a:r>
              <a:rPr lang="en-US" altLang="zh-CN" sz="2800" kern="100" dirty="0" smtClean="0">
                <a:latin typeface="Times New Roman"/>
                <a:ea typeface="华文细黑"/>
              </a:rPr>
              <a:t>(1)</a:t>
            </a:r>
            <a:r>
              <a:rPr lang="zh-CN" altLang="zh-CN" sz="2800" kern="100" dirty="0" smtClean="0">
                <a:latin typeface="Times New Roman"/>
                <a:ea typeface="华文细黑"/>
                <a:cs typeface="Times New Roman"/>
              </a:rPr>
              <a:t>欲除去溶液</a:t>
            </a:r>
            <a:r>
              <a:rPr lang="en-US" altLang="zh-CN" sz="2800" kern="100" dirty="0" smtClean="0">
                <a:latin typeface="宋体"/>
                <a:ea typeface="华文细黑"/>
                <a:cs typeface="Times New Roman"/>
              </a:rPr>
              <a:t>Ⅰ</a:t>
            </a:r>
            <a:r>
              <a:rPr lang="zh-CN" altLang="zh-CN" sz="2800" kern="100" dirty="0" smtClean="0">
                <a:latin typeface="Times New Roman"/>
                <a:ea typeface="华文细黑"/>
                <a:cs typeface="Times New Roman"/>
              </a:rPr>
              <a:t>中的</a:t>
            </a:r>
            <a:r>
              <a:rPr lang="en-US" altLang="zh-CN" sz="2800" kern="100" dirty="0" smtClean="0">
                <a:latin typeface="Times New Roman"/>
                <a:ea typeface="华文细黑"/>
              </a:rPr>
              <a:t>Ca</a:t>
            </a:r>
            <a:r>
              <a:rPr lang="en-US" altLang="zh-CN" sz="2800" kern="100" baseline="30000" dirty="0" smtClean="0">
                <a:latin typeface="Times New Roman"/>
                <a:ea typeface="华文细黑"/>
              </a:rPr>
              <a:t>2</a:t>
            </a:r>
            <a:r>
              <a:rPr lang="zh-CN" altLang="zh-CN" sz="2800" kern="100" baseline="30000" dirty="0" smtClean="0">
                <a:latin typeface="Times New Roman"/>
                <a:ea typeface="华文细黑"/>
                <a:cs typeface="Times New Roman"/>
              </a:rPr>
              <a:t>＋</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rPr>
              <a:t>Mg</a:t>
            </a:r>
            <a:r>
              <a:rPr lang="en-US" altLang="zh-CN" sz="2800" kern="100" baseline="30000" dirty="0" smtClean="0">
                <a:latin typeface="Times New Roman"/>
                <a:ea typeface="华文细黑"/>
              </a:rPr>
              <a:t>2</a:t>
            </a:r>
            <a:r>
              <a:rPr lang="zh-CN" altLang="zh-CN" sz="2800" kern="100" baseline="30000" dirty="0" smtClean="0">
                <a:latin typeface="Times New Roman"/>
                <a:ea typeface="华文细黑"/>
                <a:cs typeface="Times New Roman"/>
              </a:rPr>
              <a:t>＋</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rPr>
              <a:t>Fe</a:t>
            </a:r>
            <a:r>
              <a:rPr lang="en-US" altLang="zh-CN" sz="2800" kern="100" baseline="30000" dirty="0" smtClean="0">
                <a:latin typeface="Times New Roman"/>
                <a:ea typeface="华文细黑"/>
              </a:rPr>
              <a:t>3</a:t>
            </a:r>
            <a:r>
              <a:rPr lang="zh-CN" altLang="zh-CN" sz="2800" kern="100" baseline="30000" dirty="0" smtClean="0">
                <a:latin typeface="Times New Roman"/>
                <a:ea typeface="华文细黑"/>
                <a:cs typeface="Times New Roman"/>
              </a:rPr>
              <a:t>＋</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cs typeface="Times New Roman"/>
              </a:rPr>
              <a:t>      </a:t>
            </a:r>
            <a:r>
              <a:rPr lang="zh-CN" altLang="zh-CN" sz="2800" kern="100" dirty="0">
                <a:latin typeface="Times New Roman"/>
                <a:ea typeface="华文细黑"/>
                <a:cs typeface="Times New Roman"/>
              </a:rPr>
              <a:t>，选出</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所代表的试剂，按滴加顺序依次为</a:t>
            </a:r>
            <a:r>
              <a:rPr lang="en-US" altLang="zh-CN" sz="2800" kern="100" dirty="0" smtClean="0">
                <a:latin typeface="Times New Roman"/>
                <a:ea typeface="华文细黑"/>
                <a:cs typeface="Courier New"/>
              </a:rPr>
              <a:t>______________________________________________</a:t>
            </a:r>
          </a:p>
          <a:p>
            <a:pPr algn="just">
              <a:lnSpc>
                <a:spcPct val="150000"/>
              </a:lnSpc>
              <a:spcAft>
                <a:spcPts val="0"/>
              </a:spcAft>
              <a:tabLst>
                <a:tab pos="1890395" algn="l"/>
              </a:tabLst>
            </a:pPr>
            <a:r>
              <a:rPr lang="en-US" altLang="zh-CN" sz="2800" kern="100" dirty="0" smtClean="0">
                <a:latin typeface="Times New Roman"/>
                <a:ea typeface="华文细黑"/>
                <a:cs typeface="Courier New"/>
              </a:rPr>
              <a:t>________________________(</a:t>
            </a:r>
            <a:r>
              <a:rPr lang="zh-CN" altLang="zh-CN" sz="2800" kern="100" dirty="0">
                <a:latin typeface="Times New Roman"/>
                <a:ea typeface="华文细黑"/>
                <a:cs typeface="Times New Roman"/>
              </a:rPr>
              <a:t>填化学式</a:t>
            </a:r>
            <a:r>
              <a:rPr lang="en-US" altLang="zh-CN" sz="2800" kern="100" dirty="0">
                <a:latin typeface="Times New Roman"/>
                <a:ea typeface="华文细黑"/>
                <a:cs typeface="Courier New"/>
              </a:rPr>
              <a:t>)</a:t>
            </a:r>
            <a:r>
              <a:rPr lang="zh-CN" altLang="zh-CN" sz="2800" kern="100" dirty="0" smtClean="0">
                <a:latin typeface="Times New Roman"/>
                <a:ea typeface="华文细黑"/>
                <a:cs typeface="Times New Roman"/>
              </a:rPr>
              <a:t>。</a:t>
            </a:r>
            <a:endParaRPr lang="en-US" altLang="zh-CN" sz="2800" kern="100" dirty="0" smtClean="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洗涤除去</a:t>
            </a:r>
            <a:r>
              <a:rPr lang="en-US" altLang="zh-CN" sz="2800" kern="100" dirty="0" err="1">
                <a:latin typeface="Times New Roman"/>
                <a:ea typeface="华文细黑"/>
                <a:cs typeface="Courier New"/>
              </a:rPr>
              <a:t>NaCl</a:t>
            </a:r>
            <a:r>
              <a:rPr lang="zh-CN" altLang="zh-CN" sz="2800" kern="100" dirty="0">
                <a:latin typeface="Times New Roman"/>
                <a:ea typeface="华文细黑"/>
                <a:cs typeface="Times New Roman"/>
              </a:rPr>
              <a:t>晶体表面附带的少量</a:t>
            </a:r>
            <a:r>
              <a:rPr lang="en-US" altLang="zh-CN" sz="2800" kern="100" dirty="0" err="1">
                <a:latin typeface="Times New Roman"/>
                <a:ea typeface="华文细黑"/>
                <a:cs typeface="Courier New"/>
              </a:rPr>
              <a:t>KCl</a:t>
            </a:r>
            <a:r>
              <a:rPr lang="zh-CN" altLang="zh-CN" sz="2800" kern="100" dirty="0">
                <a:latin typeface="Times New Roman"/>
                <a:ea typeface="华文细黑"/>
                <a:cs typeface="Times New Roman"/>
              </a:rPr>
              <a:t>，选用的试剂为</a:t>
            </a:r>
            <a:r>
              <a:rPr lang="en-US" altLang="zh-CN" sz="2800" kern="100" dirty="0" smtClean="0">
                <a:latin typeface="Times New Roman"/>
                <a:ea typeface="华文细黑"/>
                <a:cs typeface="Courier New"/>
              </a:rPr>
              <a:t>__________</a:t>
            </a:r>
            <a:r>
              <a:rPr lang="zh-CN" altLang="zh-CN" sz="2800" kern="100" dirty="0" smtClean="0">
                <a:latin typeface="Times New Roman"/>
                <a:ea typeface="华文细黑"/>
                <a:cs typeface="Times New Roman"/>
              </a:rPr>
              <a:t>。</a:t>
            </a:r>
            <a:endParaRPr lang="en-US" altLang="zh-CN" sz="1050" kern="100" dirty="0" smtClean="0">
              <a:latin typeface="宋体"/>
              <a:cs typeface="Courier New"/>
            </a:endParaRPr>
          </a:p>
          <a:p>
            <a:pPr algn="just">
              <a:lnSpc>
                <a:spcPct val="150000"/>
              </a:lnSpc>
              <a:spcAft>
                <a:spcPts val="0"/>
              </a:spcAft>
              <a:tabLst>
                <a:tab pos="1890395" algn="l"/>
              </a:tabLst>
            </a:pPr>
            <a:r>
              <a:rPr lang="zh-CN" altLang="zh-CN" sz="2800" b="1" kern="100" dirty="0" smtClean="0">
                <a:solidFill>
                  <a:srgbClr val="0000FF"/>
                </a:solidFill>
                <a:latin typeface="Times New Roman"/>
                <a:cs typeface="Times New Roman"/>
              </a:rPr>
              <a:t>解析　</a:t>
            </a:r>
            <a:r>
              <a:rPr lang="zh-CN" altLang="zh-CN" sz="2800" kern="100" dirty="0" smtClean="0">
                <a:latin typeface="Times New Roman"/>
                <a:ea typeface="华文细黑"/>
                <a:cs typeface="Times New Roman"/>
              </a:rPr>
              <a:t>为除去</a:t>
            </a:r>
            <a:r>
              <a:rPr lang="en-US" altLang="zh-CN" sz="2800" kern="100" dirty="0" smtClean="0">
                <a:latin typeface="Times New Roman"/>
                <a:ea typeface="华文细黑"/>
              </a:rPr>
              <a:t>Mg</a:t>
            </a:r>
            <a:r>
              <a:rPr lang="en-US" altLang="zh-CN" sz="2800" kern="100" baseline="30000" dirty="0" smtClean="0">
                <a:latin typeface="Times New Roman"/>
                <a:ea typeface="华文细黑"/>
              </a:rPr>
              <a:t>2</a:t>
            </a:r>
            <a:r>
              <a:rPr lang="zh-CN" altLang="zh-CN" sz="2800" kern="100" baseline="30000" dirty="0" smtClean="0">
                <a:latin typeface="Times New Roman"/>
                <a:ea typeface="华文细黑"/>
                <a:cs typeface="Times New Roman"/>
              </a:rPr>
              <a:t>＋</a:t>
            </a:r>
            <a:r>
              <a:rPr lang="zh-CN" altLang="zh-CN" sz="2800" kern="100" dirty="0" smtClean="0">
                <a:latin typeface="Times New Roman"/>
                <a:ea typeface="华文细黑"/>
                <a:cs typeface="Times New Roman"/>
              </a:rPr>
              <a:t>和</a:t>
            </a:r>
            <a:r>
              <a:rPr lang="en-US" altLang="zh-CN" sz="2800" kern="100" dirty="0" smtClean="0">
                <a:latin typeface="Times New Roman"/>
                <a:ea typeface="华文细黑"/>
              </a:rPr>
              <a:t>Fe</a:t>
            </a:r>
            <a:r>
              <a:rPr lang="en-US" altLang="zh-CN" sz="2800" kern="100" baseline="30000" dirty="0" smtClean="0">
                <a:latin typeface="Times New Roman"/>
                <a:ea typeface="华文细黑"/>
              </a:rPr>
              <a:t>3</a:t>
            </a:r>
            <a:r>
              <a:rPr lang="zh-CN" altLang="zh-CN" sz="2800" kern="100" baseline="30000" dirty="0" smtClean="0">
                <a:latin typeface="Times New Roman"/>
                <a:ea typeface="华文细黑"/>
                <a:cs typeface="Times New Roman"/>
              </a:rPr>
              <a:t>＋</a:t>
            </a:r>
            <a:r>
              <a:rPr lang="zh-CN" altLang="zh-CN" sz="2800" kern="100" dirty="0" smtClean="0">
                <a:latin typeface="Times New Roman"/>
                <a:ea typeface="华文细黑"/>
                <a:cs typeface="Times New Roman"/>
              </a:rPr>
              <a:t>可选用</a:t>
            </a:r>
            <a:r>
              <a:rPr lang="en-US" altLang="zh-CN" sz="2800" kern="100" dirty="0" err="1" smtClean="0">
                <a:latin typeface="Times New Roman"/>
                <a:ea typeface="华文细黑"/>
              </a:rPr>
              <a:t>NaOH</a:t>
            </a:r>
            <a:r>
              <a:rPr lang="zh-CN" altLang="zh-CN" sz="2800" kern="100" dirty="0" smtClean="0">
                <a:latin typeface="Times New Roman"/>
                <a:ea typeface="华文细黑"/>
                <a:cs typeface="Times New Roman"/>
              </a:rPr>
              <a:t>溶液，除去</a:t>
            </a:r>
            <a:r>
              <a:rPr lang="en-US" altLang="zh-CN" sz="2800" kern="100" dirty="0" smtClean="0">
                <a:latin typeface="Times New Roman"/>
                <a:ea typeface="华文细黑"/>
                <a:cs typeface="Times New Roman"/>
              </a:rPr>
              <a:t>        </a:t>
            </a:r>
            <a:r>
              <a:rPr lang="zh-CN" altLang="zh-CN" sz="2800" kern="100" dirty="0" smtClean="0">
                <a:latin typeface="Times New Roman"/>
                <a:ea typeface="华文细黑"/>
                <a:cs typeface="Times New Roman"/>
              </a:rPr>
              <a:t>选用</a:t>
            </a:r>
            <a:r>
              <a:rPr lang="en-US" altLang="zh-CN" sz="2800" kern="100" dirty="0">
                <a:latin typeface="Times New Roman"/>
                <a:ea typeface="华文细黑"/>
                <a:cs typeface="Courier New"/>
              </a:rPr>
              <a:t>BaCl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溶液，过量的</a:t>
            </a:r>
            <a:r>
              <a:rPr lang="en-US" altLang="zh-CN" sz="2800" kern="100" dirty="0">
                <a:latin typeface="Times New Roman"/>
                <a:ea typeface="华文细黑"/>
                <a:cs typeface="Courier New"/>
              </a:rPr>
              <a:t>BaCl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溶液要用饱和</a:t>
            </a:r>
            <a:r>
              <a:rPr lang="en-US" altLang="zh-CN" sz="2800" kern="100" dirty="0">
                <a:latin typeface="Times New Roman"/>
                <a:ea typeface="华文细黑"/>
                <a:cs typeface="Courier New"/>
              </a:rPr>
              <a:t>Na</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CO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溶液来除去，因此只要</a:t>
            </a:r>
            <a:r>
              <a:rPr lang="en-US" altLang="zh-CN" sz="2800" kern="100" dirty="0">
                <a:latin typeface="Times New Roman"/>
                <a:ea typeface="华文细黑"/>
                <a:cs typeface="Courier New"/>
              </a:rPr>
              <a:t>BaCl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在</a:t>
            </a:r>
            <a:r>
              <a:rPr lang="en-US" altLang="zh-CN" sz="2800" kern="100" dirty="0">
                <a:latin typeface="Times New Roman"/>
                <a:ea typeface="华文细黑"/>
                <a:cs typeface="Courier New"/>
              </a:rPr>
              <a:t>Na</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CO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之前即可，</a:t>
            </a:r>
            <a:r>
              <a:rPr lang="en-US" altLang="zh-CN" sz="2800" kern="100" dirty="0" err="1">
                <a:latin typeface="Times New Roman"/>
                <a:ea typeface="华文细黑"/>
                <a:cs typeface="Courier New"/>
              </a:rPr>
              <a:t>NaOH</a:t>
            </a:r>
            <a:r>
              <a:rPr lang="zh-CN" altLang="zh-CN" sz="2800" kern="100" dirty="0">
                <a:latin typeface="Times New Roman"/>
                <a:ea typeface="华文细黑"/>
                <a:cs typeface="Times New Roman"/>
              </a:rPr>
              <a:t>顺序可变；除去</a:t>
            </a:r>
            <a:r>
              <a:rPr lang="en-US" altLang="zh-CN" sz="2800" kern="100" dirty="0" err="1">
                <a:latin typeface="Times New Roman"/>
                <a:ea typeface="华文细黑"/>
                <a:cs typeface="Courier New"/>
              </a:rPr>
              <a:t>NaCl</a:t>
            </a:r>
            <a:r>
              <a:rPr lang="zh-CN" altLang="zh-CN" sz="2800" kern="100" dirty="0">
                <a:latin typeface="Times New Roman"/>
                <a:ea typeface="华文细黑"/>
                <a:cs typeface="Times New Roman"/>
              </a:rPr>
              <a:t>晶体表面附带的少量</a:t>
            </a:r>
            <a:r>
              <a:rPr lang="en-US" altLang="zh-CN" sz="2800" kern="100" dirty="0" err="1">
                <a:latin typeface="Times New Roman"/>
                <a:ea typeface="华文细黑"/>
                <a:cs typeface="Courier New"/>
              </a:rPr>
              <a:t>KCl</a:t>
            </a:r>
            <a:r>
              <a:rPr lang="zh-CN" altLang="zh-CN" sz="2800" kern="100" dirty="0">
                <a:latin typeface="Times New Roman"/>
                <a:ea typeface="华文细黑"/>
                <a:cs typeface="Times New Roman"/>
              </a:rPr>
              <a:t>，选用的试剂为</a:t>
            </a:r>
            <a:r>
              <a:rPr lang="en-US" altLang="zh-CN" sz="2800" kern="100" dirty="0">
                <a:latin typeface="Times New Roman"/>
                <a:ea typeface="华文细黑"/>
                <a:cs typeface="Courier New"/>
              </a:rPr>
              <a:t>75%</a:t>
            </a:r>
            <a:r>
              <a:rPr lang="zh-CN" altLang="zh-CN" sz="2800" kern="100" dirty="0">
                <a:latin typeface="Times New Roman"/>
                <a:ea typeface="华文细黑"/>
                <a:cs typeface="Times New Roman"/>
              </a:rPr>
              <a:t>的乙醇，因为乙醇溶解氯化钾后易挥发不残留其他物质</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3119094737"/>
              </p:ext>
            </p:extLst>
          </p:nvPr>
        </p:nvGraphicFramePr>
        <p:xfrm>
          <a:off x="6838131" y="658765"/>
          <a:ext cx="1057275" cy="733425"/>
        </p:xfrm>
        <a:graphic>
          <a:graphicData uri="http://schemas.openxmlformats.org/presentationml/2006/ole">
            <mc:AlternateContent xmlns:mc="http://schemas.openxmlformats.org/markup-compatibility/2006">
              <mc:Choice xmlns:v="urn:schemas-microsoft-com:vml" Requires="v">
                <p:oleObj spid="_x0000_s191947" name="文档" r:id="rId4" imgW="1057776" imgH="732687" progId="Word.Document.12">
                  <p:embed/>
                </p:oleObj>
              </mc:Choice>
              <mc:Fallback>
                <p:oleObj name="文档" r:id="rId4" imgW="1057776" imgH="732687" progId="Word.Document.12">
                  <p:embed/>
                  <p:pic>
                    <p:nvPicPr>
                      <p:cNvPr id="0" name=""/>
                      <p:cNvPicPr/>
                      <p:nvPr/>
                    </p:nvPicPr>
                    <p:blipFill>
                      <a:blip r:embed="rId5"/>
                      <a:stretch>
                        <a:fillRect/>
                      </a:stretch>
                    </p:blipFill>
                    <p:spPr>
                      <a:xfrm>
                        <a:off x="6838131" y="658765"/>
                        <a:ext cx="1057275" cy="733425"/>
                      </a:xfrm>
                      <a:prstGeom prst="rect">
                        <a:avLst/>
                      </a:prstGeom>
                    </p:spPr>
                  </p:pic>
                </p:oleObj>
              </mc:Fallback>
            </mc:AlternateContent>
          </a:graphicData>
        </a:graphic>
      </p:graphicFrame>
      <p:sp>
        <p:nvSpPr>
          <p:cNvPr id="5" name="矩形 4"/>
          <p:cNvSpPr/>
          <p:nvPr/>
        </p:nvSpPr>
        <p:spPr>
          <a:xfrm>
            <a:off x="271071" y="1187506"/>
            <a:ext cx="11512767" cy="1384995"/>
          </a:xfrm>
          <a:prstGeom prst="rect">
            <a:avLst/>
          </a:prstGeom>
        </p:spPr>
        <p:txBody>
          <a:bodyPr wrap="square">
            <a:spAutoFit/>
          </a:bodyPr>
          <a:lstStyle/>
          <a:p>
            <a:pPr algn="just">
              <a:lnSpc>
                <a:spcPct val="150000"/>
              </a:lnSpc>
              <a:spcAft>
                <a:spcPts val="0"/>
              </a:spcAft>
              <a:tabLst>
                <a:tab pos="1890395" algn="l"/>
              </a:tabLst>
            </a:pPr>
            <a:r>
              <a:rPr lang="en-US" altLang="zh-CN" sz="2800" b="1" kern="100" dirty="0" smtClean="0">
                <a:solidFill>
                  <a:srgbClr val="FF0000"/>
                </a:solidFill>
                <a:latin typeface="Times New Roman"/>
                <a:ea typeface="华文细黑"/>
                <a:cs typeface="Courier New"/>
              </a:rPr>
              <a:t>                                 </a:t>
            </a:r>
            <a:r>
              <a:rPr lang="en-US" altLang="zh-CN" sz="2800" b="1" kern="100" dirty="0" err="1" smtClean="0">
                <a:solidFill>
                  <a:srgbClr val="FF0000"/>
                </a:solidFill>
                <a:latin typeface="Times New Roman"/>
                <a:ea typeface="华文细黑"/>
                <a:cs typeface="Courier New"/>
              </a:rPr>
              <a:t>NaOH</a:t>
            </a:r>
            <a:r>
              <a:rPr lang="zh-CN" altLang="zh-CN" sz="2800" b="1" kern="100" dirty="0">
                <a:solidFill>
                  <a:srgbClr val="FF0000"/>
                </a:solidFill>
                <a:latin typeface="Times New Roman"/>
                <a:ea typeface="华文细黑"/>
                <a:cs typeface="Times New Roman"/>
              </a:rPr>
              <a:t>、</a:t>
            </a:r>
            <a:r>
              <a:rPr lang="en-US" altLang="zh-CN" sz="2800" b="1" kern="100" dirty="0">
                <a:solidFill>
                  <a:srgbClr val="FF0000"/>
                </a:solidFill>
                <a:latin typeface="Times New Roman"/>
                <a:ea typeface="华文细黑"/>
                <a:cs typeface="Courier New"/>
              </a:rPr>
              <a:t>BaCl</a:t>
            </a:r>
            <a:r>
              <a:rPr lang="en-US" altLang="zh-CN" sz="2800" b="1" kern="100" baseline="-25000" dirty="0">
                <a:solidFill>
                  <a:srgbClr val="FF0000"/>
                </a:solidFill>
                <a:latin typeface="Times New Roman"/>
                <a:ea typeface="华文细黑"/>
                <a:cs typeface="Courier New"/>
              </a:rPr>
              <a:t>2</a:t>
            </a:r>
            <a:r>
              <a:rPr lang="zh-CN" altLang="zh-CN" sz="2800" b="1" kern="100" dirty="0">
                <a:solidFill>
                  <a:srgbClr val="FF0000"/>
                </a:solidFill>
                <a:latin typeface="Times New Roman"/>
                <a:ea typeface="华文细黑"/>
                <a:cs typeface="Times New Roman"/>
              </a:rPr>
              <a:t>、</a:t>
            </a:r>
            <a:r>
              <a:rPr lang="en-US" altLang="zh-CN" sz="2800" b="1" kern="100" dirty="0">
                <a:solidFill>
                  <a:srgbClr val="FF0000"/>
                </a:solidFill>
                <a:latin typeface="Times New Roman"/>
                <a:ea typeface="华文细黑"/>
                <a:cs typeface="Courier New"/>
              </a:rPr>
              <a:t>Na</a:t>
            </a:r>
            <a:r>
              <a:rPr lang="en-US" altLang="zh-CN" sz="2800" b="1" kern="100" baseline="-25000" dirty="0">
                <a:solidFill>
                  <a:srgbClr val="FF0000"/>
                </a:solidFill>
                <a:latin typeface="Times New Roman"/>
                <a:ea typeface="华文细黑"/>
                <a:cs typeface="Courier New"/>
              </a:rPr>
              <a:t>2</a:t>
            </a:r>
            <a:r>
              <a:rPr lang="en-US" altLang="zh-CN" sz="2800" b="1" kern="100" dirty="0">
                <a:solidFill>
                  <a:srgbClr val="FF0000"/>
                </a:solidFill>
                <a:latin typeface="Times New Roman"/>
                <a:ea typeface="华文细黑"/>
                <a:cs typeface="Courier New"/>
              </a:rPr>
              <a:t>CO</a:t>
            </a:r>
            <a:r>
              <a:rPr lang="en-US" altLang="zh-CN" sz="2800" b="1" kern="100" baseline="-25000" dirty="0">
                <a:solidFill>
                  <a:srgbClr val="FF0000"/>
                </a:solidFill>
                <a:latin typeface="Times New Roman"/>
                <a:ea typeface="华文细黑"/>
                <a:cs typeface="Courier New"/>
              </a:rPr>
              <a:t>3</a:t>
            </a:r>
            <a:r>
              <a:rPr lang="en-US" altLang="zh-CN" sz="2800" b="1" kern="100" dirty="0">
                <a:solidFill>
                  <a:srgbClr val="FF0000"/>
                </a:solidFill>
                <a:latin typeface="Times New Roman"/>
                <a:ea typeface="华文细黑"/>
                <a:cs typeface="Courier New"/>
              </a:rPr>
              <a:t>(</a:t>
            </a:r>
            <a:r>
              <a:rPr lang="zh-CN" altLang="zh-CN" sz="2800" b="1" kern="100" dirty="0">
                <a:solidFill>
                  <a:srgbClr val="FF0000"/>
                </a:solidFill>
                <a:latin typeface="Times New Roman"/>
                <a:ea typeface="华文细黑"/>
                <a:cs typeface="Times New Roman"/>
              </a:rPr>
              <a:t>或</a:t>
            </a:r>
            <a:r>
              <a:rPr lang="en-US" altLang="zh-CN" sz="2800" b="1" kern="100" dirty="0">
                <a:solidFill>
                  <a:srgbClr val="FF0000"/>
                </a:solidFill>
                <a:latin typeface="Times New Roman"/>
                <a:ea typeface="华文细黑"/>
                <a:cs typeface="Courier New"/>
              </a:rPr>
              <a:t>BaCl</a:t>
            </a:r>
            <a:r>
              <a:rPr lang="en-US" altLang="zh-CN" sz="2800" b="1" kern="100" baseline="-25000" dirty="0">
                <a:solidFill>
                  <a:srgbClr val="FF0000"/>
                </a:solidFill>
                <a:latin typeface="Times New Roman"/>
                <a:ea typeface="华文细黑"/>
                <a:cs typeface="Courier New"/>
              </a:rPr>
              <a:t>2</a:t>
            </a:r>
            <a:r>
              <a:rPr lang="zh-CN" altLang="zh-CN" sz="2800" b="1" kern="100" dirty="0">
                <a:solidFill>
                  <a:srgbClr val="FF0000"/>
                </a:solidFill>
                <a:latin typeface="Times New Roman"/>
                <a:ea typeface="华文细黑"/>
                <a:cs typeface="Times New Roman"/>
              </a:rPr>
              <a:t>、</a:t>
            </a:r>
            <a:r>
              <a:rPr lang="en-US" altLang="zh-CN" sz="2800" b="1" kern="100" dirty="0" err="1">
                <a:solidFill>
                  <a:srgbClr val="FF0000"/>
                </a:solidFill>
                <a:latin typeface="Times New Roman"/>
                <a:ea typeface="华文细黑"/>
                <a:cs typeface="Courier New"/>
              </a:rPr>
              <a:t>NaOH</a:t>
            </a:r>
            <a:r>
              <a:rPr lang="zh-CN" altLang="zh-CN" sz="2800" b="1" kern="100" dirty="0">
                <a:solidFill>
                  <a:srgbClr val="FF0000"/>
                </a:solidFill>
                <a:latin typeface="Times New Roman"/>
                <a:ea typeface="华文细黑"/>
                <a:cs typeface="Times New Roman"/>
              </a:rPr>
              <a:t>、</a:t>
            </a:r>
            <a:r>
              <a:rPr lang="en-US" altLang="zh-CN" sz="2800" b="1" kern="100" dirty="0">
                <a:solidFill>
                  <a:srgbClr val="FF0000"/>
                </a:solidFill>
                <a:latin typeface="Times New Roman"/>
                <a:ea typeface="华文细黑"/>
                <a:cs typeface="Courier New"/>
              </a:rPr>
              <a:t>Na</a:t>
            </a:r>
            <a:r>
              <a:rPr lang="en-US" altLang="zh-CN" sz="2800" b="1" kern="100" baseline="-25000" dirty="0">
                <a:solidFill>
                  <a:srgbClr val="FF0000"/>
                </a:solidFill>
                <a:latin typeface="Times New Roman"/>
                <a:ea typeface="华文细黑"/>
                <a:cs typeface="Courier New"/>
              </a:rPr>
              <a:t>2</a:t>
            </a:r>
            <a:r>
              <a:rPr lang="en-US" altLang="zh-CN" sz="2800" b="1" kern="100" dirty="0">
                <a:solidFill>
                  <a:srgbClr val="FF0000"/>
                </a:solidFill>
                <a:latin typeface="Times New Roman"/>
                <a:ea typeface="华文细黑"/>
                <a:cs typeface="Courier New"/>
              </a:rPr>
              <a:t>CO</a:t>
            </a:r>
            <a:r>
              <a:rPr lang="en-US" altLang="zh-CN" sz="2800" b="1" kern="100" baseline="-25000" dirty="0">
                <a:solidFill>
                  <a:srgbClr val="FF0000"/>
                </a:solidFill>
                <a:latin typeface="Times New Roman"/>
                <a:ea typeface="华文细黑"/>
                <a:cs typeface="Courier New"/>
              </a:rPr>
              <a:t>3</a:t>
            </a:r>
            <a:r>
              <a:rPr lang="zh-CN" altLang="zh-CN" sz="2800" b="1" kern="100" dirty="0">
                <a:solidFill>
                  <a:srgbClr val="FF0000"/>
                </a:solidFill>
                <a:latin typeface="Times New Roman"/>
                <a:ea typeface="华文细黑"/>
                <a:cs typeface="Times New Roman"/>
              </a:rPr>
              <a:t>或</a:t>
            </a:r>
            <a:r>
              <a:rPr lang="en-US" altLang="zh-CN" sz="2800" b="1" kern="100" dirty="0">
                <a:solidFill>
                  <a:srgbClr val="FF0000"/>
                </a:solidFill>
                <a:latin typeface="Times New Roman"/>
                <a:ea typeface="华文细黑"/>
                <a:cs typeface="Courier New"/>
              </a:rPr>
              <a:t>BaCl</a:t>
            </a:r>
            <a:r>
              <a:rPr lang="en-US" altLang="zh-CN" sz="2800" b="1" kern="100" baseline="-25000" dirty="0">
                <a:solidFill>
                  <a:srgbClr val="FF0000"/>
                </a:solidFill>
                <a:latin typeface="Times New Roman"/>
                <a:ea typeface="华文细黑"/>
                <a:cs typeface="Courier New"/>
              </a:rPr>
              <a:t>2</a:t>
            </a:r>
            <a:r>
              <a:rPr lang="zh-CN" altLang="zh-CN" sz="2800" b="1" kern="100" dirty="0">
                <a:solidFill>
                  <a:srgbClr val="FF0000"/>
                </a:solidFill>
                <a:latin typeface="Times New Roman"/>
                <a:ea typeface="华文细黑"/>
                <a:cs typeface="Times New Roman"/>
              </a:rPr>
              <a:t>、</a:t>
            </a:r>
            <a:r>
              <a:rPr lang="en-US" altLang="zh-CN" sz="2800" b="1" kern="100" dirty="0">
                <a:solidFill>
                  <a:srgbClr val="FF0000"/>
                </a:solidFill>
                <a:latin typeface="Times New Roman"/>
                <a:ea typeface="华文细黑"/>
                <a:cs typeface="Courier New"/>
              </a:rPr>
              <a:t>Na</a:t>
            </a:r>
            <a:r>
              <a:rPr lang="en-US" altLang="zh-CN" sz="2800" b="1" kern="100" baseline="-25000" dirty="0">
                <a:solidFill>
                  <a:srgbClr val="FF0000"/>
                </a:solidFill>
                <a:latin typeface="Times New Roman"/>
                <a:ea typeface="华文细黑"/>
                <a:cs typeface="Courier New"/>
              </a:rPr>
              <a:t>2</a:t>
            </a:r>
            <a:r>
              <a:rPr lang="en-US" altLang="zh-CN" sz="2800" b="1" kern="100" dirty="0">
                <a:solidFill>
                  <a:srgbClr val="FF0000"/>
                </a:solidFill>
                <a:latin typeface="Times New Roman"/>
                <a:ea typeface="华文细黑"/>
                <a:cs typeface="Courier New"/>
              </a:rPr>
              <a:t>CO</a:t>
            </a:r>
            <a:r>
              <a:rPr lang="en-US" altLang="zh-CN" sz="2800" b="1" kern="100" baseline="-25000" dirty="0">
                <a:solidFill>
                  <a:srgbClr val="FF0000"/>
                </a:solidFill>
                <a:latin typeface="Times New Roman"/>
                <a:ea typeface="华文细黑"/>
                <a:cs typeface="Courier New"/>
              </a:rPr>
              <a:t>3</a:t>
            </a:r>
            <a:r>
              <a:rPr lang="zh-CN" altLang="zh-CN" sz="2800" b="1" kern="100" dirty="0">
                <a:solidFill>
                  <a:srgbClr val="FF0000"/>
                </a:solidFill>
                <a:latin typeface="Times New Roman"/>
                <a:ea typeface="华文细黑"/>
                <a:cs typeface="Times New Roman"/>
              </a:rPr>
              <a:t>、</a:t>
            </a:r>
            <a:r>
              <a:rPr lang="en-US" altLang="zh-CN" sz="2800" b="1" kern="100" dirty="0" err="1">
                <a:solidFill>
                  <a:srgbClr val="FF0000"/>
                </a:solidFill>
                <a:latin typeface="Times New Roman"/>
                <a:ea typeface="华文细黑"/>
                <a:cs typeface="Courier New"/>
              </a:rPr>
              <a:t>NaOH</a:t>
            </a:r>
            <a:r>
              <a:rPr lang="en-US" altLang="zh-CN" sz="2800" b="1" kern="100" dirty="0" smtClean="0">
                <a:solidFill>
                  <a:srgbClr val="FF0000"/>
                </a:solidFill>
                <a:latin typeface="Times New Roman"/>
                <a:ea typeface="华文细黑"/>
                <a:cs typeface="Courier New"/>
              </a:rPr>
              <a:t>)</a:t>
            </a:r>
            <a:endParaRPr lang="zh-CN" altLang="zh-CN" sz="2800" b="1" kern="100" dirty="0">
              <a:solidFill>
                <a:srgbClr val="FF0000"/>
              </a:solidFill>
              <a:effectLst/>
              <a:latin typeface="宋体"/>
              <a:cs typeface="Courier New"/>
            </a:endParaRPr>
          </a:p>
        </p:txBody>
      </p:sp>
      <p:graphicFrame>
        <p:nvGraphicFramePr>
          <p:cNvPr id="6" name="对象 5"/>
          <p:cNvGraphicFramePr>
            <a:graphicFrameLocks noChangeAspect="1"/>
          </p:cNvGraphicFramePr>
          <p:nvPr>
            <p:extLst>
              <p:ext uri="{D42A27DB-BD31-4B8C-83A1-F6EECF244321}">
                <p14:modId xmlns:p14="http://schemas.microsoft.com/office/powerpoint/2010/main" val="1399653993"/>
              </p:ext>
            </p:extLst>
          </p:nvPr>
        </p:nvGraphicFramePr>
        <p:xfrm>
          <a:off x="8410937" y="3344441"/>
          <a:ext cx="1057275" cy="733425"/>
        </p:xfrm>
        <a:graphic>
          <a:graphicData uri="http://schemas.openxmlformats.org/presentationml/2006/ole">
            <mc:AlternateContent xmlns:mc="http://schemas.openxmlformats.org/markup-compatibility/2006">
              <mc:Choice xmlns:v="urn:schemas-microsoft-com:vml" Requires="v">
                <p:oleObj spid="_x0000_s191948" name="文档" r:id="rId7" imgW="1057776" imgH="734490" progId="Word.Document.12">
                  <p:embed/>
                </p:oleObj>
              </mc:Choice>
              <mc:Fallback>
                <p:oleObj name="文档" r:id="rId7" imgW="1057776" imgH="734490" progId="Word.Document.12">
                  <p:embed/>
                  <p:pic>
                    <p:nvPicPr>
                      <p:cNvPr id="0" name=""/>
                      <p:cNvPicPr/>
                      <p:nvPr/>
                    </p:nvPicPr>
                    <p:blipFill>
                      <a:blip r:embed="rId8"/>
                      <a:stretch>
                        <a:fillRect/>
                      </a:stretch>
                    </p:blipFill>
                    <p:spPr>
                      <a:xfrm>
                        <a:off x="8410937" y="3344441"/>
                        <a:ext cx="1057275" cy="733425"/>
                      </a:xfrm>
                      <a:prstGeom prst="rect">
                        <a:avLst/>
                      </a:prstGeom>
                    </p:spPr>
                  </p:pic>
                </p:oleObj>
              </mc:Fallback>
            </mc:AlternateContent>
          </a:graphicData>
        </a:graphic>
      </p:graphicFrame>
      <p:sp>
        <p:nvSpPr>
          <p:cNvPr id="8" name="矩形 7"/>
          <p:cNvSpPr/>
          <p:nvPr/>
        </p:nvSpPr>
        <p:spPr>
          <a:xfrm>
            <a:off x="9298785" y="2421682"/>
            <a:ext cx="1620957" cy="656846"/>
          </a:xfrm>
          <a:prstGeom prst="rect">
            <a:avLst/>
          </a:prstGeom>
        </p:spPr>
        <p:txBody>
          <a:bodyPr wrap="none">
            <a:spAutoFit/>
          </a:bodyPr>
          <a:lstStyle/>
          <a:p>
            <a:pPr algn="just">
              <a:lnSpc>
                <a:spcPct val="150000"/>
              </a:lnSpc>
              <a:spcAft>
                <a:spcPts val="0"/>
              </a:spcAft>
              <a:tabLst>
                <a:tab pos="1890395" algn="l"/>
              </a:tabLst>
            </a:pPr>
            <a:r>
              <a:rPr lang="en-US" altLang="zh-CN" sz="2800" b="1" kern="100" dirty="0">
                <a:solidFill>
                  <a:srgbClr val="FF0000"/>
                </a:solidFill>
                <a:latin typeface="Times New Roman"/>
                <a:ea typeface="华文细黑"/>
                <a:cs typeface="Courier New"/>
              </a:rPr>
              <a:t>75%</a:t>
            </a:r>
            <a:r>
              <a:rPr lang="zh-CN" altLang="zh-CN" sz="2800" b="1" kern="100" dirty="0">
                <a:solidFill>
                  <a:srgbClr val="FF0000"/>
                </a:solidFill>
                <a:latin typeface="Times New Roman"/>
                <a:ea typeface="华文细黑"/>
                <a:cs typeface="Times New Roman"/>
              </a:rPr>
              <a:t>乙醇</a:t>
            </a:r>
            <a:endParaRPr lang="zh-CN" altLang="zh-CN" sz="2800" b="1" kern="100" dirty="0">
              <a:solidFill>
                <a:srgbClr val="FF0000"/>
              </a:solidFill>
              <a:effectLst/>
              <a:latin typeface="宋体"/>
              <a:cs typeface="Courier New"/>
            </a:endParaRPr>
          </a:p>
        </p:txBody>
      </p:sp>
      <p:sp>
        <p:nvSpPr>
          <p:cNvPr id="16" name="Rectangle 21">
            <a:hlinkClick r:id="rId9" action="ppaction://hlinksldjump"/>
          </p:cNvPr>
          <p:cNvSpPr>
            <a:spLocks noChangeArrowheads="1"/>
          </p:cNvSpPr>
          <p:nvPr/>
        </p:nvSpPr>
        <p:spPr bwMode="auto">
          <a:xfrm>
            <a:off x="9257887" y="11575"/>
            <a:ext cx="397262" cy="575670"/>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defPPr>
              <a:defRPr lang="zh-CN"/>
            </a:defPPr>
            <a:lvl1pPr marL="0" algn="l" defTabSz="1219140" rtl="0" eaLnBrk="1" latinLnBrk="0" hangingPunct="1">
              <a:defRPr sz="2400" kern="1200">
                <a:solidFill>
                  <a:schemeClr val="tx1"/>
                </a:solidFill>
                <a:latin typeface="+mn-lt"/>
                <a:ea typeface="+mn-ea"/>
                <a:cs typeface="+mn-cs"/>
              </a:defRPr>
            </a:lvl1pPr>
            <a:lvl2pPr marL="609570" algn="l" defTabSz="1219140" rtl="0" eaLnBrk="1" latinLnBrk="0" hangingPunct="1">
              <a:defRPr sz="2400" kern="1200">
                <a:solidFill>
                  <a:schemeClr val="tx1"/>
                </a:solidFill>
                <a:latin typeface="+mn-lt"/>
                <a:ea typeface="+mn-ea"/>
                <a:cs typeface="+mn-cs"/>
              </a:defRPr>
            </a:lvl2pPr>
            <a:lvl3pPr marL="1219140" algn="l" defTabSz="1219140" rtl="0" eaLnBrk="1" latinLnBrk="0" hangingPunct="1">
              <a:defRPr sz="2400" kern="1200">
                <a:solidFill>
                  <a:schemeClr val="tx1"/>
                </a:solidFill>
                <a:latin typeface="+mn-lt"/>
                <a:ea typeface="+mn-ea"/>
                <a:cs typeface="+mn-cs"/>
              </a:defRPr>
            </a:lvl3pPr>
            <a:lvl4pPr marL="1828709" algn="l" defTabSz="1219140" rtl="0" eaLnBrk="1" latinLnBrk="0" hangingPunct="1">
              <a:defRPr sz="2400" kern="1200">
                <a:solidFill>
                  <a:schemeClr val="tx1"/>
                </a:solidFill>
                <a:latin typeface="+mn-lt"/>
                <a:ea typeface="+mn-ea"/>
                <a:cs typeface="+mn-cs"/>
              </a:defRPr>
            </a:lvl4pPr>
            <a:lvl5pPr marL="2438278" algn="l" defTabSz="1219140" rtl="0" eaLnBrk="1" latinLnBrk="0" hangingPunct="1">
              <a:defRPr sz="2400" kern="1200">
                <a:solidFill>
                  <a:schemeClr val="tx1"/>
                </a:solidFill>
                <a:latin typeface="+mn-lt"/>
                <a:ea typeface="+mn-ea"/>
                <a:cs typeface="+mn-cs"/>
              </a:defRPr>
            </a:lvl5pPr>
            <a:lvl6pPr marL="3047848" algn="l" defTabSz="1219140" rtl="0" eaLnBrk="1" latinLnBrk="0" hangingPunct="1">
              <a:defRPr sz="2400" kern="1200">
                <a:solidFill>
                  <a:schemeClr val="tx1"/>
                </a:solidFill>
                <a:latin typeface="+mn-lt"/>
                <a:ea typeface="+mn-ea"/>
                <a:cs typeface="+mn-cs"/>
              </a:defRPr>
            </a:lvl6pPr>
            <a:lvl7pPr marL="3657418" algn="l" defTabSz="1219140" rtl="0" eaLnBrk="1" latinLnBrk="0" hangingPunct="1">
              <a:defRPr sz="2400" kern="1200">
                <a:solidFill>
                  <a:schemeClr val="tx1"/>
                </a:solidFill>
                <a:latin typeface="+mn-lt"/>
                <a:ea typeface="+mn-ea"/>
                <a:cs typeface="+mn-cs"/>
              </a:defRPr>
            </a:lvl7pPr>
            <a:lvl8pPr marL="4266987" algn="l" defTabSz="1219140" rtl="0" eaLnBrk="1" latinLnBrk="0" hangingPunct="1">
              <a:defRPr sz="2400" kern="1200">
                <a:solidFill>
                  <a:schemeClr val="tx1"/>
                </a:solidFill>
                <a:latin typeface="+mn-lt"/>
                <a:ea typeface="+mn-ea"/>
                <a:cs typeface="+mn-cs"/>
              </a:defRPr>
            </a:lvl8pPr>
            <a:lvl9pPr marL="4876557" algn="l" defTabSz="1219140" rtl="0" eaLnBrk="1" latinLnBrk="0" hangingPunct="1">
              <a:defRPr sz="2400" kern="1200">
                <a:solidFill>
                  <a:schemeClr val="tx1"/>
                </a:solidFill>
                <a:latin typeface="+mn-lt"/>
                <a:ea typeface="+mn-ea"/>
                <a:cs typeface="+mn-cs"/>
              </a:defRPr>
            </a:lvl9pP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7" name="Rectangle 21">
            <a:hlinkClick r:id="rId10" action="ppaction://hlinksldjump"/>
          </p:cNvPr>
          <p:cNvSpPr>
            <a:spLocks noChangeArrowheads="1"/>
          </p:cNvSpPr>
          <p:nvPr/>
        </p:nvSpPr>
        <p:spPr bwMode="auto">
          <a:xfrm>
            <a:off x="9760065" y="11575"/>
            <a:ext cx="373120" cy="575670"/>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defPPr>
              <a:defRPr lang="zh-CN"/>
            </a:defPPr>
            <a:lvl1pPr marL="0" algn="l" defTabSz="1219140" rtl="0" eaLnBrk="1" latinLnBrk="0" hangingPunct="1">
              <a:defRPr sz="2400" kern="1200">
                <a:solidFill>
                  <a:schemeClr val="tx1"/>
                </a:solidFill>
                <a:latin typeface="+mn-lt"/>
                <a:ea typeface="+mn-ea"/>
                <a:cs typeface="+mn-cs"/>
              </a:defRPr>
            </a:lvl1pPr>
            <a:lvl2pPr marL="609570" algn="l" defTabSz="1219140" rtl="0" eaLnBrk="1" latinLnBrk="0" hangingPunct="1">
              <a:defRPr sz="2400" kern="1200">
                <a:solidFill>
                  <a:schemeClr val="tx1"/>
                </a:solidFill>
                <a:latin typeface="+mn-lt"/>
                <a:ea typeface="+mn-ea"/>
                <a:cs typeface="+mn-cs"/>
              </a:defRPr>
            </a:lvl2pPr>
            <a:lvl3pPr marL="1219140" algn="l" defTabSz="1219140" rtl="0" eaLnBrk="1" latinLnBrk="0" hangingPunct="1">
              <a:defRPr sz="2400" kern="1200">
                <a:solidFill>
                  <a:schemeClr val="tx1"/>
                </a:solidFill>
                <a:latin typeface="+mn-lt"/>
                <a:ea typeface="+mn-ea"/>
                <a:cs typeface="+mn-cs"/>
              </a:defRPr>
            </a:lvl3pPr>
            <a:lvl4pPr marL="1828709" algn="l" defTabSz="1219140" rtl="0" eaLnBrk="1" latinLnBrk="0" hangingPunct="1">
              <a:defRPr sz="2400" kern="1200">
                <a:solidFill>
                  <a:schemeClr val="tx1"/>
                </a:solidFill>
                <a:latin typeface="+mn-lt"/>
                <a:ea typeface="+mn-ea"/>
                <a:cs typeface="+mn-cs"/>
              </a:defRPr>
            </a:lvl4pPr>
            <a:lvl5pPr marL="2438278" algn="l" defTabSz="1219140" rtl="0" eaLnBrk="1" latinLnBrk="0" hangingPunct="1">
              <a:defRPr sz="2400" kern="1200">
                <a:solidFill>
                  <a:schemeClr val="tx1"/>
                </a:solidFill>
                <a:latin typeface="+mn-lt"/>
                <a:ea typeface="+mn-ea"/>
                <a:cs typeface="+mn-cs"/>
              </a:defRPr>
            </a:lvl5pPr>
            <a:lvl6pPr marL="3047848" algn="l" defTabSz="1219140" rtl="0" eaLnBrk="1" latinLnBrk="0" hangingPunct="1">
              <a:defRPr sz="2400" kern="1200">
                <a:solidFill>
                  <a:schemeClr val="tx1"/>
                </a:solidFill>
                <a:latin typeface="+mn-lt"/>
                <a:ea typeface="+mn-ea"/>
                <a:cs typeface="+mn-cs"/>
              </a:defRPr>
            </a:lvl6pPr>
            <a:lvl7pPr marL="3657418" algn="l" defTabSz="1219140" rtl="0" eaLnBrk="1" latinLnBrk="0" hangingPunct="1">
              <a:defRPr sz="2400" kern="1200">
                <a:solidFill>
                  <a:schemeClr val="tx1"/>
                </a:solidFill>
                <a:latin typeface="+mn-lt"/>
                <a:ea typeface="+mn-ea"/>
                <a:cs typeface="+mn-cs"/>
              </a:defRPr>
            </a:lvl7pPr>
            <a:lvl8pPr marL="4266987" algn="l" defTabSz="1219140" rtl="0" eaLnBrk="1" latinLnBrk="0" hangingPunct="1">
              <a:defRPr sz="2400" kern="1200">
                <a:solidFill>
                  <a:schemeClr val="tx1"/>
                </a:solidFill>
                <a:latin typeface="+mn-lt"/>
                <a:ea typeface="+mn-ea"/>
                <a:cs typeface="+mn-cs"/>
              </a:defRPr>
            </a:lvl8pPr>
            <a:lvl9pPr marL="4876557" algn="l" defTabSz="1219140" rtl="0" eaLnBrk="1" latinLnBrk="0" hangingPunct="1">
              <a:defRPr sz="2400" kern="1200">
                <a:solidFill>
                  <a:schemeClr val="tx1"/>
                </a:solidFill>
                <a:latin typeface="+mn-lt"/>
                <a:ea typeface="+mn-ea"/>
                <a:cs typeface="+mn-cs"/>
              </a:defRPr>
            </a:lvl9pP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8" name="Rectangle 21">
            <a:hlinkClick r:id="rId11" action="ppaction://hlinksldjump"/>
          </p:cNvPr>
          <p:cNvSpPr>
            <a:spLocks noChangeArrowheads="1"/>
          </p:cNvSpPr>
          <p:nvPr/>
        </p:nvSpPr>
        <p:spPr bwMode="auto">
          <a:xfrm>
            <a:off x="10238101" y="11575"/>
            <a:ext cx="348978" cy="575670"/>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defPPr>
              <a:defRPr lang="zh-CN"/>
            </a:defPPr>
            <a:lvl1pPr marL="0" algn="l" defTabSz="1219140" rtl="0" eaLnBrk="1" latinLnBrk="0" hangingPunct="1">
              <a:defRPr sz="2400" kern="1200">
                <a:solidFill>
                  <a:schemeClr val="tx1"/>
                </a:solidFill>
                <a:latin typeface="+mn-lt"/>
                <a:ea typeface="+mn-ea"/>
                <a:cs typeface="+mn-cs"/>
              </a:defRPr>
            </a:lvl1pPr>
            <a:lvl2pPr marL="609570" algn="l" defTabSz="1219140" rtl="0" eaLnBrk="1" latinLnBrk="0" hangingPunct="1">
              <a:defRPr sz="2400" kern="1200">
                <a:solidFill>
                  <a:schemeClr val="tx1"/>
                </a:solidFill>
                <a:latin typeface="+mn-lt"/>
                <a:ea typeface="+mn-ea"/>
                <a:cs typeface="+mn-cs"/>
              </a:defRPr>
            </a:lvl2pPr>
            <a:lvl3pPr marL="1219140" algn="l" defTabSz="1219140" rtl="0" eaLnBrk="1" latinLnBrk="0" hangingPunct="1">
              <a:defRPr sz="2400" kern="1200">
                <a:solidFill>
                  <a:schemeClr val="tx1"/>
                </a:solidFill>
                <a:latin typeface="+mn-lt"/>
                <a:ea typeface="+mn-ea"/>
                <a:cs typeface="+mn-cs"/>
              </a:defRPr>
            </a:lvl3pPr>
            <a:lvl4pPr marL="1828709" algn="l" defTabSz="1219140" rtl="0" eaLnBrk="1" latinLnBrk="0" hangingPunct="1">
              <a:defRPr sz="2400" kern="1200">
                <a:solidFill>
                  <a:schemeClr val="tx1"/>
                </a:solidFill>
                <a:latin typeface="+mn-lt"/>
                <a:ea typeface="+mn-ea"/>
                <a:cs typeface="+mn-cs"/>
              </a:defRPr>
            </a:lvl4pPr>
            <a:lvl5pPr marL="2438278" algn="l" defTabSz="1219140" rtl="0" eaLnBrk="1" latinLnBrk="0" hangingPunct="1">
              <a:defRPr sz="2400" kern="1200">
                <a:solidFill>
                  <a:schemeClr val="tx1"/>
                </a:solidFill>
                <a:latin typeface="+mn-lt"/>
                <a:ea typeface="+mn-ea"/>
                <a:cs typeface="+mn-cs"/>
              </a:defRPr>
            </a:lvl5pPr>
            <a:lvl6pPr marL="3047848" algn="l" defTabSz="1219140" rtl="0" eaLnBrk="1" latinLnBrk="0" hangingPunct="1">
              <a:defRPr sz="2400" kern="1200">
                <a:solidFill>
                  <a:schemeClr val="tx1"/>
                </a:solidFill>
                <a:latin typeface="+mn-lt"/>
                <a:ea typeface="+mn-ea"/>
                <a:cs typeface="+mn-cs"/>
              </a:defRPr>
            </a:lvl6pPr>
            <a:lvl7pPr marL="3657418" algn="l" defTabSz="1219140" rtl="0" eaLnBrk="1" latinLnBrk="0" hangingPunct="1">
              <a:defRPr sz="2400" kern="1200">
                <a:solidFill>
                  <a:schemeClr val="tx1"/>
                </a:solidFill>
                <a:latin typeface="+mn-lt"/>
                <a:ea typeface="+mn-ea"/>
                <a:cs typeface="+mn-cs"/>
              </a:defRPr>
            </a:lvl7pPr>
            <a:lvl8pPr marL="4266987" algn="l" defTabSz="1219140" rtl="0" eaLnBrk="1" latinLnBrk="0" hangingPunct="1">
              <a:defRPr sz="2400" kern="1200">
                <a:solidFill>
                  <a:schemeClr val="tx1"/>
                </a:solidFill>
                <a:latin typeface="+mn-lt"/>
                <a:ea typeface="+mn-ea"/>
                <a:cs typeface="+mn-cs"/>
              </a:defRPr>
            </a:lvl8pPr>
            <a:lvl9pPr marL="4876557" algn="l" defTabSz="1219140" rtl="0" eaLnBrk="1" latinLnBrk="0" hangingPunct="1">
              <a:defRPr sz="2400" kern="1200">
                <a:solidFill>
                  <a:schemeClr val="tx1"/>
                </a:solidFill>
                <a:latin typeface="+mn-lt"/>
                <a:ea typeface="+mn-ea"/>
                <a:cs typeface="+mn-cs"/>
              </a:defRPr>
            </a:lvl9pP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9" name="Rectangle 21">
            <a:hlinkClick r:id="rId12" action="ppaction://hlinksldjump"/>
          </p:cNvPr>
          <p:cNvSpPr>
            <a:spLocks noChangeArrowheads="1"/>
          </p:cNvSpPr>
          <p:nvPr/>
        </p:nvSpPr>
        <p:spPr bwMode="auto">
          <a:xfrm>
            <a:off x="10691995" y="11575"/>
            <a:ext cx="396844" cy="575670"/>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defPPr>
              <a:defRPr lang="zh-CN"/>
            </a:defPPr>
            <a:lvl1pPr marL="0" algn="l" defTabSz="1219140" rtl="0" eaLnBrk="1" latinLnBrk="0" hangingPunct="1">
              <a:defRPr sz="2400" kern="1200">
                <a:solidFill>
                  <a:schemeClr val="tx1"/>
                </a:solidFill>
                <a:latin typeface="+mn-lt"/>
                <a:ea typeface="+mn-ea"/>
                <a:cs typeface="+mn-cs"/>
              </a:defRPr>
            </a:lvl1pPr>
            <a:lvl2pPr marL="609570" algn="l" defTabSz="1219140" rtl="0" eaLnBrk="1" latinLnBrk="0" hangingPunct="1">
              <a:defRPr sz="2400" kern="1200">
                <a:solidFill>
                  <a:schemeClr val="tx1"/>
                </a:solidFill>
                <a:latin typeface="+mn-lt"/>
                <a:ea typeface="+mn-ea"/>
                <a:cs typeface="+mn-cs"/>
              </a:defRPr>
            </a:lvl2pPr>
            <a:lvl3pPr marL="1219140" algn="l" defTabSz="1219140" rtl="0" eaLnBrk="1" latinLnBrk="0" hangingPunct="1">
              <a:defRPr sz="2400" kern="1200">
                <a:solidFill>
                  <a:schemeClr val="tx1"/>
                </a:solidFill>
                <a:latin typeface="+mn-lt"/>
                <a:ea typeface="+mn-ea"/>
                <a:cs typeface="+mn-cs"/>
              </a:defRPr>
            </a:lvl3pPr>
            <a:lvl4pPr marL="1828709" algn="l" defTabSz="1219140" rtl="0" eaLnBrk="1" latinLnBrk="0" hangingPunct="1">
              <a:defRPr sz="2400" kern="1200">
                <a:solidFill>
                  <a:schemeClr val="tx1"/>
                </a:solidFill>
                <a:latin typeface="+mn-lt"/>
                <a:ea typeface="+mn-ea"/>
                <a:cs typeface="+mn-cs"/>
              </a:defRPr>
            </a:lvl4pPr>
            <a:lvl5pPr marL="2438278" algn="l" defTabSz="1219140" rtl="0" eaLnBrk="1" latinLnBrk="0" hangingPunct="1">
              <a:defRPr sz="2400" kern="1200">
                <a:solidFill>
                  <a:schemeClr val="tx1"/>
                </a:solidFill>
                <a:latin typeface="+mn-lt"/>
                <a:ea typeface="+mn-ea"/>
                <a:cs typeface="+mn-cs"/>
              </a:defRPr>
            </a:lvl5pPr>
            <a:lvl6pPr marL="3047848" algn="l" defTabSz="1219140" rtl="0" eaLnBrk="1" latinLnBrk="0" hangingPunct="1">
              <a:defRPr sz="2400" kern="1200">
                <a:solidFill>
                  <a:schemeClr val="tx1"/>
                </a:solidFill>
                <a:latin typeface="+mn-lt"/>
                <a:ea typeface="+mn-ea"/>
                <a:cs typeface="+mn-cs"/>
              </a:defRPr>
            </a:lvl6pPr>
            <a:lvl7pPr marL="3657418" algn="l" defTabSz="1219140" rtl="0" eaLnBrk="1" latinLnBrk="0" hangingPunct="1">
              <a:defRPr sz="2400" kern="1200">
                <a:solidFill>
                  <a:schemeClr val="tx1"/>
                </a:solidFill>
                <a:latin typeface="+mn-lt"/>
                <a:ea typeface="+mn-ea"/>
                <a:cs typeface="+mn-cs"/>
              </a:defRPr>
            </a:lvl7pPr>
            <a:lvl8pPr marL="4266987" algn="l" defTabSz="1219140" rtl="0" eaLnBrk="1" latinLnBrk="0" hangingPunct="1">
              <a:defRPr sz="2400" kern="1200">
                <a:solidFill>
                  <a:schemeClr val="tx1"/>
                </a:solidFill>
                <a:latin typeface="+mn-lt"/>
                <a:ea typeface="+mn-ea"/>
                <a:cs typeface="+mn-cs"/>
              </a:defRPr>
            </a:lvl8pPr>
            <a:lvl9pPr marL="4876557" algn="l" defTabSz="1219140" rtl="0" eaLnBrk="1" latinLnBrk="0" hangingPunct="1">
              <a:defRPr sz="2400" kern="1200">
                <a:solidFill>
                  <a:schemeClr val="tx1"/>
                </a:solidFill>
                <a:latin typeface="+mn-lt"/>
                <a:ea typeface="+mn-ea"/>
                <a:cs typeface="+mn-cs"/>
              </a:defRPr>
            </a:lvl9pP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0" name="Rectangle 21">
            <a:hlinkClick r:id="rId13" action="ppaction://hlinksldjump"/>
          </p:cNvPr>
          <p:cNvSpPr>
            <a:spLocks noChangeArrowheads="1"/>
          </p:cNvSpPr>
          <p:nvPr/>
        </p:nvSpPr>
        <p:spPr bwMode="auto">
          <a:xfrm>
            <a:off x="11160847" y="11378"/>
            <a:ext cx="396844" cy="575670"/>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defPPr>
              <a:defRPr lang="zh-CN"/>
            </a:defPPr>
            <a:lvl1pPr marL="0" algn="l" defTabSz="1219140" rtl="0" eaLnBrk="1" latinLnBrk="0" hangingPunct="1">
              <a:defRPr sz="2400" kern="1200">
                <a:solidFill>
                  <a:schemeClr val="tx1"/>
                </a:solidFill>
                <a:latin typeface="+mn-lt"/>
                <a:ea typeface="+mn-ea"/>
                <a:cs typeface="+mn-cs"/>
              </a:defRPr>
            </a:lvl1pPr>
            <a:lvl2pPr marL="609570" algn="l" defTabSz="1219140" rtl="0" eaLnBrk="1" latinLnBrk="0" hangingPunct="1">
              <a:defRPr sz="2400" kern="1200">
                <a:solidFill>
                  <a:schemeClr val="tx1"/>
                </a:solidFill>
                <a:latin typeface="+mn-lt"/>
                <a:ea typeface="+mn-ea"/>
                <a:cs typeface="+mn-cs"/>
              </a:defRPr>
            </a:lvl2pPr>
            <a:lvl3pPr marL="1219140" algn="l" defTabSz="1219140" rtl="0" eaLnBrk="1" latinLnBrk="0" hangingPunct="1">
              <a:defRPr sz="2400" kern="1200">
                <a:solidFill>
                  <a:schemeClr val="tx1"/>
                </a:solidFill>
                <a:latin typeface="+mn-lt"/>
                <a:ea typeface="+mn-ea"/>
                <a:cs typeface="+mn-cs"/>
              </a:defRPr>
            </a:lvl3pPr>
            <a:lvl4pPr marL="1828709" algn="l" defTabSz="1219140" rtl="0" eaLnBrk="1" latinLnBrk="0" hangingPunct="1">
              <a:defRPr sz="2400" kern="1200">
                <a:solidFill>
                  <a:schemeClr val="tx1"/>
                </a:solidFill>
                <a:latin typeface="+mn-lt"/>
                <a:ea typeface="+mn-ea"/>
                <a:cs typeface="+mn-cs"/>
              </a:defRPr>
            </a:lvl4pPr>
            <a:lvl5pPr marL="2438278" algn="l" defTabSz="1219140" rtl="0" eaLnBrk="1" latinLnBrk="0" hangingPunct="1">
              <a:defRPr sz="2400" kern="1200">
                <a:solidFill>
                  <a:schemeClr val="tx1"/>
                </a:solidFill>
                <a:latin typeface="+mn-lt"/>
                <a:ea typeface="+mn-ea"/>
                <a:cs typeface="+mn-cs"/>
              </a:defRPr>
            </a:lvl5pPr>
            <a:lvl6pPr marL="3047848" algn="l" defTabSz="1219140" rtl="0" eaLnBrk="1" latinLnBrk="0" hangingPunct="1">
              <a:defRPr sz="2400" kern="1200">
                <a:solidFill>
                  <a:schemeClr val="tx1"/>
                </a:solidFill>
                <a:latin typeface="+mn-lt"/>
                <a:ea typeface="+mn-ea"/>
                <a:cs typeface="+mn-cs"/>
              </a:defRPr>
            </a:lvl6pPr>
            <a:lvl7pPr marL="3657418" algn="l" defTabSz="1219140" rtl="0" eaLnBrk="1" latinLnBrk="0" hangingPunct="1">
              <a:defRPr sz="2400" kern="1200">
                <a:solidFill>
                  <a:schemeClr val="tx1"/>
                </a:solidFill>
                <a:latin typeface="+mn-lt"/>
                <a:ea typeface="+mn-ea"/>
                <a:cs typeface="+mn-cs"/>
              </a:defRPr>
            </a:lvl7pPr>
            <a:lvl8pPr marL="4266987" algn="l" defTabSz="1219140" rtl="0" eaLnBrk="1" latinLnBrk="0" hangingPunct="1">
              <a:defRPr sz="2400" kern="1200">
                <a:solidFill>
                  <a:schemeClr val="tx1"/>
                </a:solidFill>
                <a:latin typeface="+mn-lt"/>
                <a:ea typeface="+mn-ea"/>
                <a:cs typeface="+mn-cs"/>
              </a:defRPr>
            </a:lvl8pPr>
            <a:lvl9pPr marL="4876557" algn="l" defTabSz="1219140" rtl="0" eaLnBrk="1" latinLnBrk="0" hangingPunct="1">
              <a:defRPr sz="2400" kern="1200">
                <a:solidFill>
                  <a:schemeClr val="tx1"/>
                </a:solidFill>
                <a:latin typeface="+mn-lt"/>
                <a:ea typeface="+mn-ea"/>
                <a:cs typeface="+mn-cs"/>
              </a:defRPr>
            </a:lvl9pP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1" name="Rectangle 21">
            <a:hlinkClick r:id="rId14" action="ppaction://hlinksldjump"/>
          </p:cNvPr>
          <p:cNvSpPr>
            <a:spLocks noChangeArrowheads="1"/>
          </p:cNvSpPr>
          <p:nvPr/>
        </p:nvSpPr>
        <p:spPr bwMode="auto">
          <a:xfrm>
            <a:off x="11664903" y="11378"/>
            <a:ext cx="396844" cy="575670"/>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defPPr>
              <a:defRPr lang="zh-CN"/>
            </a:defPPr>
            <a:lvl1pPr marL="0" algn="l" defTabSz="1219140" rtl="0" eaLnBrk="1" latinLnBrk="0" hangingPunct="1">
              <a:defRPr sz="2400" kern="1200">
                <a:solidFill>
                  <a:schemeClr val="tx1"/>
                </a:solidFill>
                <a:latin typeface="+mn-lt"/>
                <a:ea typeface="+mn-ea"/>
                <a:cs typeface="+mn-cs"/>
              </a:defRPr>
            </a:lvl1pPr>
            <a:lvl2pPr marL="609570" algn="l" defTabSz="1219140" rtl="0" eaLnBrk="1" latinLnBrk="0" hangingPunct="1">
              <a:defRPr sz="2400" kern="1200">
                <a:solidFill>
                  <a:schemeClr val="tx1"/>
                </a:solidFill>
                <a:latin typeface="+mn-lt"/>
                <a:ea typeface="+mn-ea"/>
                <a:cs typeface="+mn-cs"/>
              </a:defRPr>
            </a:lvl2pPr>
            <a:lvl3pPr marL="1219140" algn="l" defTabSz="1219140" rtl="0" eaLnBrk="1" latinLnBrk="0" hangingPunct="1">
              <a:defRPr sz="2400" kern="1200">
                <a:solidFill>
                  <a:schemeClr val="tx1"/>
                </a:solidFill>
                <a:latin typeface="+mn-lt"/>
                <a:ea typeface="+mn-ea"/>
                <a:cs typeface="+mn-cs"/>
              </a:defRPr>
            </a:lvl3pPr>
            <a:lvl4pPr marL="1828709" algn="l" defTabSz="1219140" rtl="0" eaLnBrk="1" latinLnBrk="0" hangingPunct="1">
              <a:defRPr sz="2400" kern="1200">
                <a:solidFill>
                  <a:schemeClr val="tx1"/>
                </a:solidFill>
                <a:latin typeface="+mn-lt"/>
                <a:ea typeface="+mn-ea"/>
                <a:cs typeface="+mn-cs"/>
              </a:defRPr>
            </a:lvl4pPr>
            <a:lvl5pPr marL="2438278" algn="l" defTabSz="1219140" rtl="0" eaLnBrk="1" latinLnBrk="0" hangingPunct="1">
              <a:defRPr sz="2400" kern="1200">
                <a:solidFill>
                  <a:schemeClr val="tx1"/>
                </a:solidFill>
                <a:latin typeface="+mn-lt"/>
                <a:ea typeface="+mn-ea"/>
                <a:cs typeface="+mn-cs"/>
              </a:defRPr>
            </a:lvl5pPr>
            <a:lvl6pPr marL="3047848" algn="l" defTabSz="1219140" rtl="0" eaLnBrk="1" latinLnBrk="0" hangingPunct="1">
              <a:defRPr sz="2400" kern="1200">
                <a:solidFill>
                  <a:schemeClr val="tx1"/>
                </a:solidFill>
                <a:latin typeface="+mn-lt"/>
                <a:ea typeface="+mn-ea"/>
                <a:cs typeface="+mn-cs"/>
              </a:defRPr>
            </a:lvl6pPr>
            <a:lvl7pPr marL="3657418" algn="l" defTabSz="1219140" rtl="0" eaLnBrk="1" latinLnBrk="0" hangingPunct="1">
              <a:defRPr sz="2400" kern="1200">
                <a:solidFill>
                  <a:schemeClr val="tx1"/>
                </a:solidFill>
                <a:latin typeface="+mn-lt"/>
                <a:ea typeface="+mn-ea"/>
                <a:cs typeface="+mn-cs"/>
              </a:defRPr>
            </a:lvl7pPr>
            <a:lvl8pPr marL="4266987" algn="l" defTabSz="1219140" rtl="0" eaLnBrk="1" latinLnBrk="0" hangingPunct="1">
              <a:defRPr sz="2400" kern="1200">
                <a:solidFill>
                  <a:schemeClr val="tx1"/>
                </a:solidFill>
                <a:latin typeface="+mn-lt"/>
                <a:ea typeface="+mn-ea"/>
                <a:cs typeface="+mn-cs"/>
              </a:defRPr>
            </a:lvl8pPr>
            <a:lvl9pPr marL="4876557" algn="l" defTabSz="1219140" rtl="0" eaLnBrk="1" latinLnBrk="0" hangingPunct="1">
              <a:defRPr sz="2400" kern="1200">
                <a:solidFill>
                  <a:schemeClr val="tx1"/>
                </a:solidFill>
                <a:latin typeface="+mn-lt"/>
                <a:ea typeface="+mn-ea"/>
                <a:cs typeface="+mn-cs"/>
              </a:defRPr>
            </a:lvl9pP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2" name="矩形 21"/>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2380580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blinds(horizontal)">
                                      <p:cBhvr>
                                        <p:cTn id="12" dur="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linds(horizontal)">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blinds(horizontal)">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118542" y="261442"/>
            <a:ext cx="11590660" cy="19495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defTabSz="914400" fontAlgn="base">
              <a:lnSpc>
                <a:spcPct val="150000"/>
              </a:lnSpc>
              <a:spcBef>
                <a:spcPct val="0"/>
              </a:spcBef>
              <a:spcAft>
                <a:spcPct val="0"/>
              </a:spcAft>
            </a:pPr>
            <a:r>
              <a:rPr kumimoji="0" lang="en-US" altLang="zh-CN" sz="28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(2016</a:t>
            </a:r>
            <a:r>
              <a:rPr kumimoji="0" lang="zh-CN" altLang="en-US" sz="28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年广一模</a:t>
            </a:r>
            <a:r>
              <a:rPr kumimoji="0" lang="en-US" altLang="zh-CN" sz="28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a:t>
            </a:r>
          </a:p>
          <a:p>
            <a:pPr lvl="0" defTabSz="914400" fontAlgn="base">
              <a:lnSpc>
                <a:spcPct val="150000"/>
              </a:lnSpc>
              <a:spcBef>
                <a:spcPct val="0"/>
              </a:spcBef>
              <a:spcAft>
                <a:spcPct val="0"/>
              </a:spcAft>
            </a:pPr>
            <a:r>
              <a:rPr kumimoji="0" lang="en-US" altLang="zh-CN" sz="28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     </a:t>
            </a:r>
            <a:r>
              <a:rPr kumimoji="0" lang="zh-CN" altLang="zh-CN" sz="28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高纯</a:t>
            </a:r>
            <a:r>
              <a:rPr kumimoji="0" lang="en-US" altLang="zh-CN" sz="28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MnCO</a:t>
            </a:r>
            <a:r>
              <a:rPr kumimoji="0" lang="en-US" altLang="zh-CN" sz="2800" b="1"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3</a:t>
            </a:r>
            <a:r>
              <a:rPr kumimoji="0" lang="zh-CN" altLang="en-US" sz="28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是广泛用于电子行业的强磁性材料。</a:t>
            </a:r>
            <a:r>
              <a:rPr kumimoji="0" lang="en-US" altLang="zh-CN" sz="28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MnCO</a:t>
            </a:r>
            <a:r>
              <a:rPr kumimoji="0" lang="en-US" altLang="zh-CN" sz="2800" b="1"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3</a:t>
            </a:r>
            <a:r>
              <a:rPr kumimoji="0" lang="zh-CN" altLang="en-US" sz="28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为白色粉末，不溶于水和乙醇，</a:t>
            </a:r>
            <a:r>
              <a:rPr lang="zh-CN" altLang="zh-CN" sz="2800" b="1" dirty="0">
                <a:solidFill>
                  <a:prstClr val="black"/>
                </a:solidFill>
                <a:latin typeface="Times New Roman" pitchFamily="18" charset="0"/>
                <a:ea typeface="宋体" pitchFamily="2" charset="-122"/>
                <a:cs typeface="Times New Roman" pitchFamily="18" charset="0"/>
              </a:rPr>
              <a:t>在潮湿环境下易被氧化，温度高于</a:t>
            </a:r>
            <a:r>
              <a:rPr lang="en-US" altLang="zh-CN" sz="2800" b="1" dirty="0">
                <a:solidFill>
                  <a:prstClr val="black"/>
                </a:solidFill>
                <a:latin typeface="Times New Roman" pitchFamily="18" charset="0"/>
                <a:ea typeface="宋体" pitchFamily="2" charset="-122"/>
                <a:cs typeface="Times New Roman" pitchFamily="18" charset="0"/>
              </a:rPr>
              <a:t>100℃</a:t>
            </a:r>
            <a:r>
              <a:rPr lang="zh-CN" altLang="en-US" sz="2800" b="1" dirty="0">
                <a:solidFill>
                  <a:prstClr val="black"/>
                </a:solidFill>
                <a:latin typeface="Times New Roman" pitchFamily="18" charset="0"/>
                <a:ea typeface="宋体" pitchFamily="2" charset="-122"/>
                <a:cs typeface="Times New Roman" pitchFamily="18" charset="0"/>
              </a:rPr>
              <a:t>开始</a:t>
            </a:r>
            <a:r>
              <a:rPr lang="zh-CN" altLang="en-US" sz="2800" b="1" dirty="0" smtClean="0">
                <a:solidFill>
                  <a:prstClr val="black"/>
                </a:solidFill>
                <a:latin typeface="Times New Roman" pitchFamily="18" charset="0"/>
                <a:ea typeface="宋体" pitchFamily="2" charset="-122"/>
                <a:cs typeface="Times New Roman" pitchFamily="18" charset="0"/>
              </a:rPr>
              <a:t>分解。</a:t>
            </a:r>
            <a:endParaRPr kumimoji="0" lang="zh-CN" altLang="en-US" sz="2800" b="1" i="0" u="none" strike="noStrike" cap="none" normalizeH="0" baseline="0" dirty="0" smtClean="0">
              <a:ln>
                <a:noFill/>
              </a:ln>
              <a:solidFill>
                <a:schemeClr val="tx1"/>
              </a:solidFill>
              <a:effectLst/>
              <a:latin typeface="Arial" pitchFamily="34" charset="0"/>
              <a:ea typeface="宋体" pitchFamily="2" charset="-122"/>
            </a:endParaRPr>
          </a:p>
        </p:txBody>
      </p:sp>
      <p:sp>
        <p:nvSpPr>
          <p:cNvPr id="4" name="矩形 3"/>
          <p:cNvSpPr/>
          <p:nvPr/>
        </p:nvSpPr>
        <p:spPr>
          <a:xfrm>
            <a:off x="453679" y="2349674"/>
            <a:ext cx="11114135" cy="3970318"/>
          </a:xfrm>
          <a:prstGeom prst="rect">
            <a:avLst/>
          </a:prstGeom>
        </p:spPr>
        <p:txBody>
          <a:bodyPr wrap="square">
            <a:spAutoFit/>
          </a:bodyPr>
          <a:lstStyle/>
          <a:p>
            <a:pPr>
              <a:lnSpc>
                <a:spcPct val="150000"/>
              </a:lnSpc>
            </a:pPr>
            <a:r>
              <a:rPr lang="zh-CN" altLang="zh-CN" dirty="0">
                <a:solidFill>
                  <a:srgbClr val="FF0000"/>
                </a:solidFill>
                <a:latin typeface="Times New Roman" panose="02020603050405020304" pitchFamily="18" charset="0"/>
                <a:cs typeface="Times New Roman" panose="02020603050405020304" pitchFamily="18" charset="0"/>
              </a:rPr>
              <a:t> </a:t>
            </a:r>
            <a:r>
              <a:rPr lang="zh-CN" altLang="zh-CN" sz="2800" dirty="0">
                <a:solidFill>
                  <a:srgbClr val="FF0000"/>
                </a:solidFill>
                <a:latin typeface="Times New Roman" panose="02020603050405020304" pitchFamily="18" charset="0"/>
                <a:cs typeface="Times New Roman" panose="02020603050405020304" pitchFamily="18" charset="0"/>
              </a:rPr>
              <a:t>实验步骤</a:t>
            </a:r>
            <a:r>
              <a:rPr lang="zh-CN" altLang="zh-CN" sz="2800" dirty="0" smtClean="0">
                <a:solidFill>
                  <a:srgbClr val="FF0000"/>
                </a:solidFill>
                <a:latin typeface="Times New Roman" panose="02020603050405020304" pitchFamily="18" charset="0"/>
                <a:cs typeface="Times New Roman" panose="02020603050405020304" pitchFamily="18" charset="0"/>
              </a:rPr>
              <a:t>：</a:t>
            </a:r>
            <a:endParaRPr lang="en-US" altLang="zh-CN" sz="2800" dirty="0" smtClean="0">
              <a:solidFill>
                <a:srgbClr val="FF0000"/>
              </a:solidFill>
              <a:latin typeface="Times New Roman" panose="02020603050405020304" pitchFamily="18" charset="0"/>
              <a:cs typeface="Times New Roman" panose="02020603050405020304" pitchFamily="18" charset="0"/>
            </a:endParaRPr>
          </a:p>
          <a:p>
            <a:pPr>
              <a:lnSpc>
                <a:spcPct val="150000"/>
              </a:lnSpc>
            </a:pPr>
            <a:r>
              <a:rPr lang="zh-CN" altLang="zh-CN" sz="2800" dirty="0" smtClean="0">
                <a:latin typeface="Times New Roman" panose="02020603050405020304" pitchFamily="18" charset="0"/>
                <a:cs typeface="Times New Roman" panose="02020603050405020304" pitchFamily="18" charset="0"/>
              </a:rPr>
              <a:t>①</a:t>
            </a:r>
            <a:r>
              <a:rPr lang="zh-CN" altLang="zh-CN" sz="2800" dirty="0">
                <a:latin typeface="Times New Roman" panose="02020603050405020304" pitchFamily="18" charset="0"/>
                <a:cs typeface="Times New Roman" panose="02020603050405020304" pitchFamily="18" charset="0"/>
              </a:rPr>
              <a:t>向</a:t>
            </a:r>
            <a:r>
              <a:rPr lang="en-US" altLang="zh-CN" sz="2800" dirty="0">
                <a:latin typeface="Times New Roman" panose="02020603050405020304" pitchFamily="18" charset="0"/>
                <a:cs typeface="Times New Roman" panose="02020603050405020304" pitchFamily="18" charset="0"/>
              </a:rPr>
              <a:t>MnSO</a:t>
            </a:r>
            <a:r>
              <a:rPr lang="en-US" altLang="zh-CN" sz="2800" baseline="-25000" dirty="0">
                <a:latin typeface="Times New Roman" panose="02020603050405020304" pitchFamily="18" charset="0"/>
                <a:cs typeface="Times New Roman" panose="02020603050405020304" pitchFamily="18" charset="0"/>
              </a:rPr>
              <a:t>4</a:t>
            </a:r>
            <a:r>
              <a:rPr lang="zh-CN" altLang="zh-CN" sz="2800" dirty="0">
                <a:latin typeface="Times New Roman" panose="02020603050405020304" pitchFamily="18" charset="0"/>
                <a:cs typeface="Times New Roman" panose="02020603050405020304" pitchFamily="18" charset="0"/>
              </a:rPr>
              <a:t>溶液中边搅拌边加入饱和</a:t>
            </a:r>
            <a:r>
              <a:rPr lang="en-US" altLang="zh-CN" sz="2800" dirty="0">
                <a:latin typeface="Times New Roman" panose="02020603050405020304" pitchFamily="18" charset="0"/>
                <a:cs typeface="Times New Roman" panose="02020603050405020304" pitchFamily="18" charset="0"/>
              </a:rPr>
              <a:t>NH</a:t>
            </a:r>
            <a:r>
              <a:rPr lang="en-US" altLang="zh-CN" sz="2800" baseline="-25000" dirty="0">
                <a:latin typeface="Times New Roman" panose="02020603050405020304" pitchFamily="18" charset="0"/>
                <a:cs typeface="Times New Roman" panose="02020603050405020304" pitchFamily="18" charset="0"/>
              </a:rPr>
              <a:t>4</a:t>
            </a:r>
            <a:r>
              <a:rPr lang="en-US" altLang="zh-CN" sz="2800" dirty="0">
                <a:latin typeface="Times New Roman" panose="02020603050405020304" pitchFamily="18" charset="0"/>
                <a:cs typeface="Times New Roman" panose="02020603050405020304" pitchFamily="18" charset="0"/>
              </a:rPr>
              <a:t>HCO</a:t>
            </a:r>
            <a:r>
              <a:rPr lang="en-US" altLang="zh-CN" sz="2800" baseline="-25000" dirty="0">
                <a:latin typeface="Times New Roman" panose="02020603050405020304" pitchFamily="18" charset="0"/>
                <a:cs typeface="Times New Roman" panose="02020603050405020304" pitchFamily="18" charset="0"/>
              </a:rPr>
              <a:t>3</a:t>
            </a:r>
            <a:r>
              <a:rPr lang="zh-CN" altLang="zh-CN" sz="2800" dirty="0">
                <a:latin typeface="Times New Roman" panose="02020603050405020304" pitchFamily="18" charset="0"/>
                <a:cs typeface="Times New Roman" panose="02020603050405020304" pitchFamily="18" charset="0"/>
              </a:rPr>
              <a:t>溶液生成</a:t>
            </a:r>
            <a:r>
              <a:rPr lang="en-US" altLang="zh-CN" sz="2800" dirty="0">
                <a:latin typeface="Times New Roman" panose="02020603050405020304" pitchFamily="18" charset="0"/>
                <a:cs typeface="Times New Roman" panose="02020603050405020304" pitchFamily="18" charset="0"/>
              </a:rPr>
              <a:t>MnCO</a:t>
            </a:r>
            <a:r>
              <a:rPr lang="en-US" altLang="zh-CN" sz="2800" baseline="-25000" dirty="0">
                <a:latin typeface="Times New Roman" panose="02020603050405020304" pitchFamily="18" charset="0"/>
                <a:cs typeface="Times New Roman" panose="02020603050405020304" pitchFamily="18" charset="0"/>
              </a:rPr>
              <a:t>3</a:t>
            </a:r>
            <a:r>
              <a:rPr lang="zh-CN" altLang="zh-CN" sz="2800" dirty="0">
                <a:latin typeface="Times New Roman" panose="02020603050405020304" pitchFamily="18" charset="0"/>
                <a:cs typeface="Times New Roman" panose="02020603050405020304" pitchFamily="18" charset="0"/>
              </a:rPr>
              <a:t>沉淀，</a:t>
            </a:r>
            <a:r>
              <a:rPr lang="zh-CN" altLang="zh-CN" sz="2800" dirty="0" smtClean="0">
                <a:latin typeface="Times New Roman" panose="02020603050405020304" pitchFamily="18" charset="0"/>
                <a:cs typeface="Times New Roman" panose="02020603050405020304" pitchFamily="18" charset="0"/>
              </a:rPr>
              <a:t>反应</a:t>
            </a:r>
            <a:r>
              <a:rPr lang="zh-CN" altLang="zh-CN" sz="2800" dirty="0">
                <a:latin typeface="Times New Roman" panose="02020603050405020304" pitchFamily="18" charset="0"/>
                <a:cs typeface="Times New Roman" panose="02020603050405020304" pitchFamily="18" charset="0"/>
              </a:rPr>
              <a:t>结束后过滤</a:t>
            </a:r>
            <a:r>
              <a:rPr lang="zh-CN" altLang="zh-CN" sz="2800" dirty="0" smtClean="0">
                <a:latin typeface="Times New Roman" panose="02020603050405020304" pitchFamily="18" charset="0"/>
                <a:cs typeface="Times New Roman" panose="02020603050405020304" pitchFamily="18" charset="0"/>
              </a:rPr>
              <a:t>；</a:t>
            </a:r>
            <a:endParaRPr lang="en-US" altLang="zh-CN" sz="2800" dirty="0" smtClean="0">
              <a:latin typeface="Times New Roman" panose="02020603050405020304" pitchFamily="18" charset="0"/>
              <a:cs typeface="Times New Roman" panose="02020603050405020304" pitchFamily="18" charset="0"/>
            </a:endParaRPr>
          </a:p>
          <a:p>
            <a:pPr>
              <a:lnSpc>
                <a:spcPct val="150000"/>
              </a:lnSpc>
            </a:pPr>
            <a:r>
              <a:rPr lang="zh-CN" altLang="zh-CN" sz="2800" dirty="0" smtClean="0">
                <a:latin typeface="Times New Roman" panose="02020603050405020304" pitchFamily="18" charset="0"/>
                <a:cs typeface="Times New Roman" panose="02020603050405020304" pitchFamily="18" charset="0"/>
              </a:rPr>
              <a:t>②</a:t>
            </a:r>
            <a:r>
              <a:rPr lang="zh-CN" altLang="zh-CN" sz="2800" dirty="0">
                <a:latin typeface="Times New Roman" panose="02020603050405020304" pitchFamily="18" charset="0"/>
                <a:cs typeface="Times New Roman" panose="02020603050405020304" pitchFamily="18" charset="0"/>
              </a:rPr>
              <a:t>……</a:t>
            </a:r>
            <a:r>
              <a:rPr lang="zh-CN" altLang="zh-CN" sz="2800" dirty="0" smtClean="0">
                <a:latin typeface="Times New Roman" panose="02020603050405020304" pitchFamily="18" charset="0"/>
                <a:cs typeface="Times New Roman" panose="02020603050405020304" pitchFamily="18" charset="0"/>
              </a:rPr>
              <a:t>；</a:t>
            </a:r>
            <a:endParaRPr lang="en-US" altLang="zh-CN" sz="2800" dirty="0" smtClean="0">
              <a:latin typeface="Times New Roman" panose="02020603050405020304" pitchFamily="18" charset="0"/>
              <a:cs typeface="Times New Roman" panose="02020603050405020304" pitchFamily="18" charset="0"/>
            </a:endParaRPr>
          </a:p>
          <a:p>
            <a:pPr>
              <a:lnSpc>
                <a:spcPct val="150000"/>
              </a:lnSpc>
            </a:pPr>
            <a:r>
              <a:rPr lang="zh-CN" altLang="zh-CN" sz="2800" dirty="0" smtClean="0">
                <a:latin typeface="Times New Roman" panose="02020603050405020304" pitchFamily="18" charset="0"/>
                <a:cs typeface="Times New Roman" panose="02020603050405020304" pitchFamily="18" charset="0"/>
              </a:rPr>
              <a:t>③</a:t>
            </a:r>
            <a:r>
              <a:rPr lang="zh-CN" altLang="zh-CN" sz="2800" dirty="0">
                <a:latin typeface="Times New Roman" panose="02020603050405020304" pitchFamily="18" charset="0"/>
                <a:cs typeface="Times New Roman" panose="02020603050405020304" pitchFamily="18" charset="0"/>
              </a:rPr>
              <a:t>在</a:t>
            </a:r>
            <a:r>
              <a:rPr lang="en-US" altLang="zh-CN" sz="2800" dirty="0">
                <a:latin typeface="Times New Roman" panose="02020603050405020304" pitchFamily="18" charset="0"/>
                <a:cs typeface="Times New Roman" panose="02020603050405020304" pitchFamily="18" charset="0"/>
              </a:rPr>
              <a:t>70 - 80</a:t>
            </a:r>
            <a:r>
              <a:rPr lang="zh-CN" altLang="zh-CN" sz="2800" dirty="0">
                <a:latin typeface="Times New Roman" panose="02020603050405020304" pitchFamily="18" charset="0"/>
                <a:cs typeface="Times New Roman" panose="02020603050405020304" pitchFamily="18" charset="0"/>
              </a:rPr>
              <a:t>℃下烘干得到纯净干燥的</a:t>
            </a:r>
            <a:r>
              <a:rPr lang="en-US" altLang="zh-CN" sz="2800" dirty="0">
                <a:latin typeface="Times New Roman" panose="02020603050405020304" pitchFamily="18" charset="0"/>
                <a:cs typeface="Times New Roman" panose="02020603050405020304" pitchFamily="18" charset="0"/>
              </a:rPr>
              <a:t>MnCO</a:t>
            </a:r>
            <a:r>
              <a:rPr lang="en-US" altLang="zh-CN" sz="2800" baseline="-25000" dirty="0">
                <a:latin typeface="Times New Roman" panose="02020603050405020304" pitchFamily="18" charset="0"/>
                <a:cs typeface="Times New Roman" panose="02020603050405020304" pitchFamily="18" charset="0"/>
              </a:rPr>
              <a:t>3</a:t>
            </a:r>
            <a:r>
              <a:rPr lang="zh-CN" altLang="zh-CN" sz="2800" dirty="0">
                <a:latin typeface="Times New Roman" panose="02020603050405020304" pitchFamily="18" charset="0"/>
                <a:cs typeface="Times New Roman" panose="02020603050405020304" pitchFamily="18" charset="0"/>
              </a:rPr>
              <a:t>固体。</a:t>
            </a:r>
          </a:p>
          <a:p>
            <a:pPr>
              <a:lnSpc>
                <a:spcPct val="150000"/>
              </a:lnSpc>
            </a:pPr>
            <a:r>
              <a:rPr lang="zh-CN" altLang="zh-CN" sz="2800" dirty="0" smtClean="0">
                <a:latin typeface="Times New Roman" panose="02020603050405020304" pitchFamily="18" charset="0"/>
                <a:cs typeface="Times New Roman" panose="02020603050405020304" pitchFamily="18" charset="0"/>
              </a:rPr>
              <a:t>步骤</a:t>
            </a:r>
            <a:r>
              <a:rPr lang="zh-CN" altLang="zh-CN" sz="2800" dirty="0">
                <a:latin typeface="Times New Roman" panose="02020603050405020304" pitchFamily="18" charset="0"/>
                <a:cs typeface="Times New Roman" panose="02020603050405020304" pitchFamily="18" charset="0"/>
              </a:rPr>
              <a:t>②需要用到的试剂有 </a:t>
            </a:r>
            <a:r>
              <a:rPr lang="en-US" altLang="zh-CN" sz="2800" u="sng" dirty="0">
                <a:latin typeface="Times New Roman" panose="02020603050405020304" pitchFamily="18" charset="0"/>
                <a:cs typeface="Times New Roman" panose="02020603050405020304" pitchFamily="18" charset="0"/>
              </a:rPr>
              <a:t>                                                 </a:t>
            </a:r>
            <a:r>
              <a:rPr lang="en-US" altLang="zh-CN" sz="2800" u="sng" dirty="0" smtClean="0">
                <a:latin typeface="Times New Roman" panose="02020603050405020304" pitchFamily="18" charset="0"/>
                <a:cs typeface="Times New Roman" panose="02020603050405020304" pitchFamily="18" charset="0"/>
              </a:rPr>
              <a:t>    </a:t>
            </a:r>
            <a:r>
              <a:rPr lang="zh-CN" altLang="zh-CN" sz="2800" dirty="0">
                <a:latin typeface="Times New Roman" panose="02020603050405020304" pitchFamily="18" charset="0"/>
                <a:cs typeface="Times New Roman" panose="02020603050405020304" pitchFamily="18" charset="0"/>
              </a:rPr>
              <a:t>。</a:t>
            </a:r>
          </a:p>
        </p:txBody>
      </p:sp>
      <p:sp>
        <p:nvSpPr>
          <p:cNvPr id="6" name="矩形 5"/>
          <p:cNvSpPr/>
          <p:nvPr/>
        </p:nvSpPr>
        <p:spPr>
          <a:xfrm>
            <a:off x="4367014" y="5458500"/>
            <a:ext cx="4992072" cy="661015"/>
          </a:xfrm>
          <a:prstGeom prst="rect">
            <a:avLst/>
          </a:prstGeom>
        </p:spPr>
        <p:txBody>
          <a:bodyPr wrap="none">
            <a:spAutoFit/>
          </a:bodyPr>
          <a:lstStyle/>
          <a:p>
            <a:pPr algn="just">
              <a:lnSpc>
                <a:spcPct val="150000"/>
              </a:lnSpc>
              <a:spcAft>
                <a:spcPts val="0"/>
              </a:spcAft>
              <a:tabLst>
                <a:tab pos="1890395" algn="l"/>
              </a:tabLst>
            </a:pPr>
            <a:r>
              <a:rPr lang="en-US" altLang="zh-CN" sz="2800" b="1" kern="100" dirty="0" smtClean="0">
                <a:solidFill>
                  <a:srgbClr val="FF0000"/>
                </a:solidFill>
                <a:latin typeface="Times New Roman"/>
                <a:ea typeface="华文细黑"/>
                <a:cs typeface="Courier New"/>
              </a:rPr>
              <a:t>H</a:t>
            </a:r>
            <a:r>
              <a:rPr lang="en-US" altLang="zh-CN" sz="2800" b="1" kern="100" baseline="-25000" dirty="0" smtClean="0">
                <a:solidFill>
                  <a:srgbClr val="FF0000"/>
                </a:solidFill>
                <a:latin typeface="Times New Roman"/>
                <a:ea typeface="华文细黑"/>
                <a:cs typeface="Courier New"/>
              </a:rPr>
              <a:t>2</a:t>
            </a:r>
            <a:r>
              <a:rPr lang="en-US" altLang="zh-CN" sz="2800" b="1" kern="100" dirty="0" smtClean="0">
                <a:solidFill>
                  <a:srgbClr val="FF0000"/>
                </a:solidFill>
                <a:latin typeface="Times New Roman"/>
                <a:ea typeface="华文细黑"/>
                <a:cs typeface="Courier New"/>
              </a:rPr>
              <a:t>O</a:t>
            </a:r>
            <a:r>
              <a:rPr lang="zh-CN" altLang="en-US" sz="2800" b="1" kern="100" dirty="0" smtClean="0">
                <a:solidFill>
                  <a:srgbClr val="FF0000"/>
                </a:solidFill>
                <a:latin typeface="Times New Roman"/>
                <a:ea typeface="华文细黑"/>
                <a:cs typeface="Courier New"/>
              </a:rPr>
              <a:t>，乙</a:t>
            </a:r>
            <a:r>
              <a:rPr lang="zh-CN" altLang="zh-CN" sz="2800" b="1" kern="100" dirty="0" smtClean="0">
                <a:solidFill>
                  <a:srgbClr val="FF0000"/>
                </a:solidFill>
                <a:latin typeface="Times New Roman"/>
                <a:ea typeface="华文细黑"/>
                <a:cs typeface="Times New Roman"/>
              </a:rPr>
              <a:t>醇</a:t>
            </a:r>
            <a:r>
              <a:rPr lang="zh-CN" altLang="en-US" sz="2800" b="1" kern="100" dirty="0" smtClean="0">
                <a:solidFill>
                  <a:srgbClr val="FF0000"/>
                </a:solidFill>
                <a:latin typeface="Times New Roman"/>
                <a:ea typeface="华文细黑"/>
                <a:cs typeface="Times New Roman"/>
              </a:rPr>
              <a:t>，盐酸酸化的</a:t>
            </a:r>
            <a:r>
              <a:rPr lang="en-US" altLang="zh-CN" sz="2800" b="1" kern="100" dirty="0" smtClean="0">
                <a:solidFill>
                  <a:srgbClr val="FF0000"/>
                </a:solidFill>
                <a:latin typeface="Times New Roman"/>
                <a:ea typeface="华文细黑"/>
                <a:cs typeface="Times New Roman"/>
              </a:rPr>
              <a:t>BaCl</a:t>
            </a:r>
            <a:r>
              <a:rPr lang="en-US" altLang="zh-CN" sz="2800" b="1" kern="100" baseline="-25000" dirty="0" smtClean="0">
                <a:solidFill>
                  <a:srgbClr val="FF0000"/>
                </a:solidFill>
                <a:latin typeface="Times New Roman"/>
                <a:ea typeface="华文细黑"/>
                <a:cs typeface="Times New Roman"/>
              </a:rPr>
              <a:t>2</a:t>
            </a:r>
            <a:endParaRPr lang="zh-CN" altLang="zh-CN" sz="2800" b="1" kern="100" baseline="-25000" dirty="0">
              <a:solidFill>
                <a:srgbClr val="FF0000"/>
              </a:solidFill>
              <a:effectLst/>
              <a:latin typeface="宋体"/>
              <a:cs typeface="Courier New"/>
            </a:endParaRPr>
          </a:p>
        </p:txBody>
      </p:sp>
      <p:cxnSp>
        <p:nvCxnSpPr>
          <p:cNvPr id="7" name="直接连接符 6"/>
          <p:cNvCxnSpPr/>
          <p:nvPr/>
        </p:nvCxnSpPr>
        <p:spPr>
          <a:xfrm>
            <a:off x="6959302" y="2210950"/>
            <a:ext cx="4032448" cy="0"/>
          </a:xfrm>
          <a:prstGeom prst="line">
            <a:avLst/>
          </a:prstGeom>
          <a:ln>
            <a:solidFill>
              <a:srgbClr val="FF0000"/>
            </a:solidFill>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34064101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arn(inVertical)">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21"/>
          <p:cNvSpPr/>
          <p:nvPr/>
        </p:nvSpPr>
        <p:spPr>
          <a:xfrm>
            <a:off x="395686" y="741532"/>
            <a:ext cx="11388152" cy="3649693"/>
          </a:xfrm>
          <a:prstGeom prst="rect">
            <a:avLst/>
          </a:prstGeom>
        </p:spPr>
        <p:txBody>
          <a:bodyPr wrap="square" lIns="121898" tIns="60948" rIns="121898" bIns="60948">
            <a:spAutoFit/>
          </a:bodyPr>
          <a:lstStyle/>
          <a:p>
            <a:pPr algn="just">
              <a:lnSpc>
                <a:spcPts val="5500"/>
              </a:lnSpc>
              <a:spcAft>
                <a:spcPts val="0"/>
              </a:spcAft>
              <a:tabLst>
                <a:tab pos="1890395" algn="l"/>
              </a:tabLs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物质分离、提纯的区别</a:t>
            </a:r>
            <a:endParaRPr lang="zh-CN" altLang="zh-CN" sz="2800" kern="100" dirty="0">
              <a:latin typeface="宋体"/>
              <a:cs typeface="Courier New"/>
            </a:endParaRPr>
          </a:p>
          <a:p>
            <a:pPr algn="just">
              <a:lnSpc>
                <a:spcPts val="5500"/>
              </a:lnSpc>
              <a:spcAft>
                <a:spcPts val="0"/>
              </a:spcAft>
              <a:tabLst>
                <a:tab pos="1890395" algn="l"/>
              </a:tabLst>
            </a:pPr>
            <a:r>
              <a:rPr lang="en-US" altLang="zh-CN" sz="2800" kern="100" dirty="0">
                <a:solidFill>
                  <a:srgbClr val="FF0000"/>
                </a:solidFill>
                <a:latin typeface="Times New Roman"/>
                <a:ea typeface="华文细黑"/>
                <a:cs typeface="Courier New"/>
              </a:rPr>
              <a:t>(1)</a:t>
            </a:r>
            <a:r>
              <a:rPr lang="zh-CN" altLang="zh-CN" sz="2800" kern="100" dirty="0">
                <a:solidFill>
                  <a:srgbClr val="FF0000"/>
                </a:solidFill>
                <a:latin typeface="Times New Roman"/>
                <a:ea typeface="华文细黑"/>
                <a:cs typeface="Times New Roman"/>
              </a:rPr>
              <a:t>物质的分离</a:t>
            </a:r>
            <a:endParaRPr lang="zh-CN" altLang="zh-CN" sz="2800" kern="100" dirty="0">
              <a:solidFill>
                <a:srgbClr val="FF0000"/>
              </a:solidFill>
              <a:latin typeface="宋体"/>
              <a:cs typeface="Courier New"/>
            </a:endParaRPr>
          </a:p>
          <a:p>
            <a:pPr algn="just">
              <a:lnSpc>
                <a:spcPts val="5500"/>
              </a:lnSpc>
              <a:spcAft>
                <a:spcPts val="0"/>
              </a:spcAft>
              <a:tabLst>
                <a:tab pos="1890395" algn="l"/>
              </a:tabLst>
            </a:pPr>
            <a:r>
              <a:rPr lang="zh-CN" altLang="zh-CN" sz="2800" kern="100" dirty="0">
                <a:latin typeface="Times New Roman"/>
                <a:ea typeface="华文细黑"/>
                <a:cs typeface="Times New Roman"/>
              </a:rPr>
              <a:t>将混合物的各组分分离开来，获得几种纯净物的过程。</a:t>
            </a:r>
            <a:endParaRPr lang="zh-CN" altLang="zh-CN" sz="2800" kern="100" dirty="0">
              <a:latin typeface="宋体"/>
              <a:cs typeface="Courier New"/>
            </a:endParaRPr>
          </a:p>
          <a:p>
            <a:pPr algn="just">
              <a:lnSpc>
                <a:spcPts val="5500"/>
              </a:lnSpc>
              <a:spcAft>
                <a:spcPts val="0"/>
              </a:spcAft>
              <a:tabLst>
                <a:tab pos="1890395" algn="l"/>
              </a:tabLst>
            </a:pPr>
            <a:r>
              <a:rPr lang="en-US" altLang="zh-CN" sz="2800" kern="100" dirty="0">
                <a:solidFill>
                  <a:srgbClr val="FF0000"/>
                </a:solidFill>
                <a:latin typeface="Times New Roman"/>
                <a:ea typeface="华文细黑"/>
                <a:cs typeface="Courier New"/>
              </a:rPr>
              <a:t>(2)</a:t>
            </a:r>
            <a:r>
              <a:rPr lang="zh-CN" altLang="zh-CN" sz="2800" kern="100" dirty="0">
                <a:solidFill>
                  <a:srgbClr val="FF0000"/>
                </a:solidFill>
                <a:latin typeface="Times New Roman"/>
                <a:ea typeface="华文细黑"/>
                <a:cs typeface="Times New Roman"/>
              </a:rPr>
              <a:t>物质的提纯</a:t>
            </a:r>
            <a:endParaRPr lang="zh-CN" altLang="zh-CN" sz="2800" kern="100" dirty="0">
              <a:solidFill>
                <a:srgbClr val="FF0000"/>
              </a:solidFill>
              <a:latin typeface="宋体"/>
              <a:cs typeface="Courier New"/>
            </a:endParaRPr>
          </a:p>
          <a:p>
            <a:pPr algn="just">
              <a:lnSpc>
                <a:spcPts val="5500"/>
              </a:lnSpc>
              <a:spcAft>
                <a:spcPts val="0"/>
              </a:spcAft>
              <a:tabLst>
                <a:tab pos="1890395" algn="l"/>
              </a:tabLst>
            </a:pPr>
            <a:r>
              <a:rPr lang="zh-CN" altLang="zh-CN" sz="2800" kern="100" dirty="0">
                <a:latin typeface="Times New Roman"/>
                <a:ea typeface="华文细黑"/>
                <a:cs typeface="Times New Roman"/>
              </a:rPr>
              <a:t>将混合物中的杂质除去而得到纯净物的过程，又叫物质的净化或除杂。</a:t>
            </a:r>
            <a:endParaRPr lang="zh-CN" altLang="zh-CN" sz="2800" kern="100" dirty="0">
              <a:effectLst/>
              <a:latin typeface="宋体"/>
              <a:cs typeface="Courier New"/>
            </a:endParaRPr>
          </a:p>
        </p:txBody>
      </p:sp>
      <p:sp>
        <p:nvSpPr>
          <p:cNvPr id="3" name="矩形 2"/>
          <p:cNvSpPr/>
          <p:nvPr/>
        </p:nvSpPr>
        <p:spPr>
          <a:xfrm>
            <a:off x="395686" y="4293890"/>
            <a:ext cx="11388152" cy="1533729"/>
          </a:xfrm>
          <a:prstGeom prst="rect">
            <a:avLst/>
          </a:prstGeom>
        </p:spPr>
        <p:txBody>
          <a:bodyPr wrap="square" lIns="121898" tIns="60948" rIns="121898" bIns="60948">
            <a:spAutoFit/>
          </a:bodyPr>
          <a:lstStyle/>
          <a:p>
            <a:pPr algn="just">
              <a:lnSpc>
                <a:spcPts val="5500"/>
              </a:lnSpc>
              <a:tabLst>
                <a:tab pos="1890395" algn="l"/>
              </a:tabLst>
            </a:pPr>
            <a:r>
              <a:rPr lang="zh-CN" altLang="en-US" sz="2800" kern="100" dirty="0" smtClean="0">
                <a:latin typeface="Times New Roman"/>
                <a:ea typeface="华文细黑"/>
                <a:cs typeface="Courier New"/>
              </a:rPr>
              <a:t>请指出以下词语中蕴含的分离提纯方法：</a:t>
            </a:r>
            <a:endParaRPr lang="en-US" altLang="zh-CN" sz="2800" kern="100" dirty="0" smtClean="0">
              <a:latin typeface="Times New Roman"/>
              <a:ea typeface="华文细黑"/>
              <a:cs typeface="Courier New"/>
            </a:endParaRPr>
          </a:p>
          <a:p>
            <a:pPr algn="just">
              <a:lnSpc>
                <a:spcPts val="5500"/>
              </a:lnSpc>
              <a:tabLst>
                <a:tab pos="1890395" algn="l"/>
              </a:tabLst>
            </a:pPr>
            <a:r>
              <a:rPr lang="en-US" altLang="zh-CN" sz="2800" kern="100" dirty="0" smtClean="0">
                <a:solidFill>
                  <a:srgbClr val="0000FF"/>
                </a:solidFill>
                <a:latin typeface="Times New Roman"/>
                <a:ea typeface="华文细黑"/>
                <a:cs typeface="Courier New"/>
              </a:rPr>
              <a:t>(1)</a:t>
            </a:r>
            <a:r>
              <a:rPr lang="zh-CN" altLang="en-US" sz="2800" kern="100" dirty="0">
                <a:solidFill>
                  <a:srgbClr val="0000FF"/>
                </a:solidFill>
                <a:latin typeface="Times New Roman"/>
                <a:ea typeface="华文细黑"/>
                <a:cs typeface="Courier New"/>
              </a:rPr>
              <a:t>泥</a:t>
            </a:r>
            <a:r>
              <a:rPr lang="zh-CN" altLang="en-US" sz="2800" kern="100" dirty="0" smtClean="0">
                <a:solidFill>
                  <a:srgbClr val="0000FF"/>
                </a:solidFill>
                <a:latin typeface="Times New Roman"/>
                <a:ea typeface="华文细黑"/>
                <a:cs typeface="Courier New"/>
              </a:rPr>
              <a:t>水</a:t>
            </a:r>
            <a:r>
              <a:rPr lang="zh-CN" altLang="en-US" sz="2800" kern="100" dirty="0">
                <a:solidFill>
                  <a:srgbClr val="0000FF"/>
                </a:solidFill>
                <a:latin typeface="Times New Roman"/>
                <a:ea typeface="华文细黑"/>
                <a:cs typeface="Courier New"/>
              </a:rPr>
              <a:t>变</a:t>
            </a:r>
            <a:r>
              <a:rPr lang="zh-CN" altLang="en-US" sz="2800" kern="100" dirty="0" smtClean="0">
                <a:solidFill>
                  <a:srgbClr val="0000FF"/>
                </a:solidFill>
                <a:latin typeface="Times New Roman"/>
                <a:ea typeface="华文细黑"/>
                <a:cs typeface="Courier New"/>
              </a:rPr>
              <a:t>清     </a:t>
            </a:r>
            <a:r>
              <a:rPr lang="en-US" altLang="zh-CN" sz="2800" kern="100" dirty="0" smtClean="0">
                <a:solidFill>
                  <a:srgbClr val="0000FF"/>
                </a:solidFill>
                <a:latin typeface="Times New Roman"/>
                <a:ea typeface="华文细黑"/>
                <a:cs typeface="Courier New"/>
              </a:rPr>
              <a:t>(2)</a:t>
            </a:r>
            <a:r>
              <a:rPr lang="zh-CN" altLang="en-US" sz="2800" kern="100" dirty="0">
                <a:solidFill>
                  <a:srgbClr val="0000FF"/>
                </a:solidFill>
                <a:latin typeface="Times New Roman"/>
                <a:ea typeface="华文细黑"/>
                <a:cs typeface="Courier New"/>
              </a:rPr>
              <a:t>夏天晒盐   </a:t>
            </a:r>
            <a:r>
              <a:rPr lang="zh-CN" altLang="en-US" sz="2800" kern="100" dirty="0" smtClean="0">
                <a:solidFill>
                  <a:srgbClr val="0000FF"/>
                </a:solidFill>
                <a:latin typeface="Times New Roman"/>
                <a:ea typeface="华文细黑"/>
                <a:cs typeface="Courier New"/>
              </a:rPr>
              <a:t>  </a:t>
            </a:r>
            <a:r>
              <a:rPr lang="en-US" altLang="zh-CN" sz="2800" kern="100" dirty="0" smtClean="0">
                <a:solidFill>
                  <a:srgbClr val="0000FF"/>
                </a:solidFill>
                <a:latin typeface="Times New Roman"/>
                <a:ea typeface="华文细黑"/>
                <a:cs typeface="Courier New"/>
              </a:rPr>
              <a:t>(3)</a:t>
            </a:r>
            <a:r>
              <a:rPr lang="zh-CN" altLang="en-US" sz="2800" kern="100" dirty="0">
                <a:solidFill>
                  <a:srgbClr val="0000FF"/>
                </a:solidFill>
                <a:latin typeface="Times New Roman"/>
                <a:ea typeface="华文细黑"/>
                <a:cs typeface="Courier New"/>
              </a:rPr>
              <a:t>冬天捞碱 </a:t>
            </a:r>
            <a:r>
              <a:rPr lang="zh-CN" altLang="en-US" sz="2800" kern="100" dirty="0" smtClean="0">
                <a:solidFill>
                  <a:srgbClr val="0000FF"/>
                </a:solidFill>
                <a:latin typeface="Times New Roman"/>
                <a:ea typeface="华文细黑"/>
                <a:cs typeface="Courier New"/>
              </a:rPr>
              <a:t>    </a:t>
            </a:r>
            <a:r>
              <a:rPr lang="en-US" altLang="zh-CN" sz="2800" kern="100" dirty="0" smtClean="0">
                <a:solidFill>
                  <a:srgbClr val="0000FF"/>
                </a:solidFill>
                <a:latin typeface="Times New Roman"/>
                <a:ea typeface="华文细黑"/>
                <a:cs typeface="Courier New"/>
              </a:rPr>
              <a:t>(4)</a:t>
            </a:r>
            <a:r>
              <a:rPr lang="zh-CN" altLang="en-US" sz="2800" kern="100" dirty="0">
                <a:solidFill>
                  <a:srgbClr val="0000FF"/>
                </a:solidFill>
                <a:latin typeface="Times New Roman"/>
                <a:ea typeface="华文细黑"/>
                <a:cs typeface="Courier New"/>
              </a:rPr>
              <a:t>碘</a:t>
            </a:r>
            <a:r>
              <a:rPr lang="zh-CN" altLang="en-US" sz="2800" kern="100" dirty="0" smtClean="0">
                <a:solidFill>
                  <a:srgbClr val="0000FF"/>
                </a:solidFill>
                <a:latin typeface="Times New Roman"/>
                <a:ea typeface="华文细黑"/>
                <a:cs typeface="Courier New"/>
              </a:rPr>
              <a:t>水提碘      </a:t>
            </a:r>
            <a:r>
              <a:rPr lang="en-US" altLang="zh-CN" sz="2800" kern="100" dirty="0" smtClean="0">
                <a:solidFill>
                  <a:srgbClr val="0000FF"/>
                </a:solidFill>
                <a:latin typeface="Times New Roman"/>
                <a:ea typeface="华文细黑"/>
                <a:cs typeface="Courier New"/>
              </a:rPr>
              <a:t>(5)</a:t>
            </a:r>
            <a:r>
              <a:rPr lang="zh-CN" altLang="en-US" sz="2800" kern="100" dirty="0" smtClean="0">
                <a:solidFill>
                  <a:srgbClr val="0000FF"/>
                </a:solidFill>
                <a:latin typeface="Times New Roman"/>
                <a:ea typeface="华文细黑"/>
                <a:cs typeface="Courier New"/>
              </a:rPr>
              <a:t>酒精除水</a:t>
            </a:r>
            <a:endParaRPr lang="en-US" altLang="zh-CN" sz="2800" kern="100" dirty="0" smtClean="0">
              <a:solidFill>
                <a:srgbClr val="0000FF"/>
              </a:solidFill>
              <a:latin typeface="Times New Roman"/>
              <a:ea typeface="华文细黑"/>
              <a:cs typeface="Courier New"/>
            </a:endParaRPr>
          </a:p>
        </p:txBody>
      </p:sp>
      <p:sp>
        <p:nvSpPr>
          <p:cNvPr id="2" name="TextBox 1"/>
          <p:cNvSpPr txBox="1"/>
          <p:nvPr/>
        </p:nvSpPr>
        <p:spPr>
          <a:xfrm>
            <a:off x="985347" y="5806058"/>
            <a:ext cx="1005403" cy="584775"/>
          </a:xfrm>
          <a:prstGeom prst="rect">
            <a:avLst/>
          </a:prstGeom>
          <a:noFill/>
        </p:spPr>
        <p:txBody>
          <a:bodyPr wrap="none" rtlCol="0">
            <a:spAutoFit/>
          </a:bodyPr>
          <a:lstStyle/>
          <a:p>
            <a:r>
              <a:rPr lang="zh-CN" altLang="en-US" sz="3200" dirty="0">
                <a:solidFill>
                  <a:srgbClr val="FF0000"/>
                </a:solidFill>
              </a:rPr>
              <a:t>过滤</a:t>
            </a:r>
          </a:p>
        </p:txBody>
      </p:sp>
      <p:sp>
        <p:nvSpPr>
          <p:cNvPr id="5" name="TextBox 4"/>
          <p:cNvSpPr txBox="1"/>
          <p:nvPr/>
        </p:nvSpPr>
        <p:spPr>
          <a:xfrm>
            <a:off x="2926854" y="5827619"/>
            <a:ext cx="1826141" cy="584775"/>
          </a:xfrm>
          <a:prstGeom prst="rect">
            <a:avLst/>
          </a:prstGeom>
          <a:noFill/>
        </p:spPr>
        <p:txBody>
          <a:bodyPr wrap="none" rtlCol="0">
            <a:spAutoFit/>
          </a:bodyPr>
          <a:lstStyle/>
          <a:p>
            <a:r>
              <a:rPr lang="zh-CN" altLang="en-US" sz="3200" dirty="0" smtClean="0">
                <a:solidFill>
                  <a:srgbClr val="FF0000"/>
                </a:solidFill>
              </a:rPr>
              <a:t>蒸发结晶</a:t>
            </a:r>
            <a:endParaRPr lang="zh-CN" altLang="en-US" sz="3200" dirty="0">
              <a:solidFill>
                <a:srgbClr val="FF0000"/>
              </a:solidFill>
            </a:endParaRPr>
          </a:p>
        </p:txBody>
      </p:sp>
      <p:sp>
        <p:nvSpPr>
          <p:cNvPr id="6" name="TextBox 5"/>
          <p:cNvSpPr txBox="1"/>
          <p:nvPr/>
        </p:nvSpPr>
        <p:spPr>
          <a:xfrm>
            <a:off x="5205169" y="5806058"/>
            <a:ext cx="1826141" cy="584775"/>
          </a:xfrm>
          <a:prstGeom prst="rect">
            <a:avLst/>
          </a:prstGeom>
          <a:noFill/>
        </p:spPr>
        <p:txBody>
          <a:bodyPr wrap="none" rtlCol="0">
            <a:spAutoFit/>
          </a:bodyPr>
          <a:lstStyle/>
          <a:p>
            <a:r>
              <a:rPr lang="zh-CN" altLang="en-US" sz="3200" dirty="0">
                <a:solidFill>
                  <a:srgbClr val="FF0000"/>
                </a:solidFill>
              </a:rPr>
              <a:t>降温</a:t>
            </a:r>
            <a:r>
              <a:rPr lang="zh-CN" altLang="en-US" sz="3200" dirty="0" smtClean="0">
                <a:solidFill>
                  <a:srgbClr val="FF0000"/>
                </a:solidFill>
              </a:rPr>
              <a:t>结晶</a:t>
            </a:r>
            <a:endParaRPr lang="zh-CN" altLang="en-US" sz="3200" dirty="0">
              <a:solidFill>
                <a:srgbClr val="FF0000"/>
              </a:solidFill>
            </a:endParaRPr>
          </a:p>
        </p:txBody>
      </p:sp>
      <p:sp>
        <p:nvSpPr>
          <p:cNvPr id="7" name="TextBox 6"/>
          <p:cNvSpPr txBox="1"/>
          <p:nvPr/>
        </p:nvSpPr>
        <p:spPr>
          <a:xfrm>
            <a:off x="7319342" y="5806058"/>
            <a:ext cx="2236510" cy="584775"/>
          </a:xfrm>
          <a:prstGeom prst="rect">
            <a:avLst/>
          </a:prstGeom>
          <a:noFill/>
        </p:spPr>
        <p:txBody>
          <a:bodyPr wrap="none" rtlCol="0">
            <a:spAutoFit/>
          </a:bodyPr>
          <a:lstStyle/>
          <a:p>
            <a:r>
              <a:rPr lang="zh-CN" altLang="en-US" sz="3200" dirty="0" smtClean="0">
                <a:solidFill>
                  <a:srgbClr val="FF0000"/>
                </a:solidFill>
              </a:rPr>
              <a:t>萃取、分液</a:t>
            </a:r>
            <a:endParaRPr lang="zh-CN" altLang="en-US" sz="3200" dirty="0">
              <a:solidFill>
                <a:srgbClr val="FF0000"/>
              </a:solidFill>
            </a:endParaRPr>
          </a:p>
        </p:txBody>
      </p:sp>
      <p:sp>
        <p:nvSpPr>
          <p:cNvPr id="8" name="TextBox 7"/>
          <p:cNvSpPr txBox="1"/>
          <p:nvPr/>
        </p:nvSpPr>
        <p:spPr>
          <a:xfrm>
            <a:off x="10274379" y="5797347"/>
            <a:ext cx="1005403" cy="584775"/>
          </a:xfrm>
          <a:prstGeom prst="rect">
            <a:avLst/>
          </a:prstGeom>
          <a:noFill/>
        </p:spPr>
        <p:txBody>
          <a:bodyPr wrap="none" rtlCol="0">
            <a:spAutoFit/>
          </a:bodyPr>
          <a:lstStyle/>
          <a:p>
            <a:r>
              <a:rPr lang="zh-CN" altLang="en-US" sz="3200" dirty="0" smtClean="0">
                <a:solidFill>
                  <a:srgbClr val="FF0000"/>
                </a:solidFill>
              </a:rPr>
              <a:t>蒸馏</a:t>
            </a:r>
            <a:endParaRPr lang="zh-CN" altLang="en-US" sz="3200" dirty="0">
              <a:solidFill>
                <a:srgbClr val="FF0000"/>
              </a:solidFill>
            </a:endParaRPr>
          </a:p>
        </p:txBody>
      </p:sp>
    </p:spTree>
    <p:extLst>
      <p:ext uri="{BB962C8B-B14F-4D97-AF65-F5344CB8AC3E}">
        <p14:creationId xmlns:p14="http://schemas.microsoft.com/office/powerpoint/2010/main" val="190816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2">
                                            <p:txEl>
                                              <p:pRg st="1" end="1"/>
                                            </p:txEl>
                                          </p:spTgt>
                                        </p:tgtEl>
                                        <p:attrNameLst>
                                          <p:attrName>style.visibility</p:attrName>
                                        </p:attrNameLst>
                                      </p:cBhvr>
                                      <p:to>
                                        <p:strVal val="visible"/>
                                      </p:to>
                                    </p:set>
                                    <p:animEffect transition="in" filter="fade">
                                      <p:cBhvr>
                                        <p:cTn id="7" dur="1000"/>
                                        <p:tgtEl>
                                          <p:spTgt spid="22">
                                            <p:txEl>
                                              <p:pRg st="1" end="1"/>
                                            </p:txEl>
                                          </p:spTgt>
                                        </p:tgtEl>
                                      </p:cBhvr>
                                    </p:animEffect>
                                    <p:anim calcmode="lin" valueType="num">
                                      <p:cBhvr>
                                        <p:cTn id="8" dur="1000" fill="hold"/>
                                        <p:tgtEl>
                                          <p:spTgt spid="22">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22">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2">
                                            <p:txEl>
                                              <p:pRg st="2" end="2"/>
                                            </p:txEl>
                                          </p:spTgt>
                                        </p:tgtEl>
                                        <p:attrNameLst>
                                          <p:attrName>style.visibility</p:attrName>
                                        </p:attrNameLst>
                                      </p:cBhvr>
                                      <p:to>
                                        <p:strVal val="visible"/>
                                      </p:to>
                                    </p:set>
                                    <p:animEffect transition="in" filter="fade">
                                      <p:cBhvr>
                                        <p:cTn id="14" dur="1000"/>
                                        <p:tgtEl>
                                          <p:spTgt spid="22">
                                            <p:txEl>
                                              <p:pRg st="2" end="2"/>
                                            </p:txEl>
                                          </p:spTgt>
                                        </p:tgtEl>
                                      </p:cBhvr>
                                    </p:animEffect>
                                    <p:anim calcmode="lin" valueType="num">
                                      <p:cBhvr>
                                        <p:cTn id="15" dur="1000" fill="hold"/>
                                        <p:tgtEl>
                                          <p:spTgt spid="22">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2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22">
                                            <p:txEl>
                                              <p:pRg st="3" end="3"/>
                                            </p:txEl>
                                          </p:spTgt>
                                        </p:tgtEl>
                                        <p:attrNameLst>
                                          <p:attrName>style.visibility</p:attrName>
                                        </p:attrNameLst>
                                      </p:cBhvr>
                                      <p:to>
                                        <p:strVal val="visible"/>
                                      </p:to>
                                    </p:set>
                                    <p:animEffect transition="in" filter="fade">
                                      <p:cBhvr>
                                        <p:cTn id="21" dur="1000"/>
                                        <p:tgtEl>
                                          <p:spTgt spid="22">
                                            <p:txEl>
                                              <p:pRg st="3" end="3"/>
                                            </p:txEl>
                                          </p:spTgt>
                                        </p:tgtEl>
                                      </p:cBhvr>
                                    </p:animEffect>
                                    <p:anim calcmode="lin" valueType="num">
                                      <p:cBhvr>
                                        <p:cTn id="22" dur="1000" fill="hold"/>
                                        <p:tgtEl>
                                          <p:spTgt spid="22">
                                            <p:txEl>
                                              <p:pRg st="3" end="3"/>
                                            </p:txEl>
                                          </p:spTgt>
                                        </p:tgtEl>
                                        <p:attrNameLst>
                                          <p:attrName>ppt_x</p:attrName>
                                        </p:attrNameLst>
                                      </p:cBhvr>
                                      <p:tavLst>
                                        <p:tav tm="0">
                                          <p:val>
                                            <p:strVal val="#ppt_x"/>
                                          </p:val>
                                        </p:tav>
                                        <p:tav tm="100000">
                                          <p:val>
                                            <p:strVal val="#ppt_x"/>
                                          </p:val>
                                        </p:tav>
                                      </p:tavLst>
                                    </p:anim>
                                    <p:anim calcmode="lin" valueType="num">
                                      <p:cBhvr>
                                        <p:cTn id="23" dur="1000" fill="hold"/>
                                        <p:tgtEl>
                                          <p:spTgt spid="22">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22">
                                            <p:txEl>
                                              <p:pRg st="4" end="4"/>
                                            </p:txEl>
                                          </p:spTgt>
                                        </p:tgtEl>
                                        <p:attrNameLst>
                                          <p:attrName>style.visibility</p:attrName>
                                        </p:attrNameLst>
                                      </p:cBhvr>
                                      <p:to>
                                        <p:strVal val="visible"/>
                                      </p:to>
                                    </p:set>
                                    <p:animEffect transition="in" filter="fade">
                                      <p:cBhvr>
                                        <p:cTn id="28" dur="1000"/>
                                        <p:tgtEl>
                                          <p:spTgt spid="22">
                                            <p:txEl>
                                              <p:pRg st="4" end="4"/>
                                            </p:txEl>
                                          </p:spTgt>
                                        </p:tgtEl>
                                      </p:cBhvr>
                                    </p:animEffect>
                                    <p:anim calcmode="lin" valueType="num">
                                      <p:cBhvr>
                                        <p:cTn id="29" dur="1000" fill="hold"/>
                                        <p:tgtEl>
                                          <p:spTgt spid="22">
                                            <p:txEl>
                                              <p:pRg st="4" end="4"/>
                                            </p:txEl>
                                          </p:spTgt>
                                        </p:tgtEl>
                                        <p:attrNameLst>
                                          <p:attrName>ppt_x</p:attrName>
                                        </p:attrNameLst>
                                      </p:cBhvr>
                                      <p:tavLst>
                                        <p:tav tm="0">
                                          <p:val>
                                            <p:strVal val="#ppt_x"/>
                                          </p:val>
                                        </p:tav>
                                        <p:tav tm="100000">
                                          <p:val>
                                            <p:strVal val="#ppt_x"/>
                                          </p:val>
                                        </p:tav>
                                      </p:tavLst>
                                    </p:anim>
                                    <p:anim calcmode="lin" valueType="num">
                                      <p:cBhvr>
                                        <p:cTn id="30" dur="1000" fill="hold"/>
                                        <p:tgtEl>
                                          <p:spTgt spid="22">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
                                            <p:txEl>
                                              <p:pRg st="0" end="0"/>
                                            </p:txEl>
                                          </p:spTgt>
                                        </p:tgtEl>
                                        <p:attrNameLst>
                                          <p:attrName>style.visibility</p:attrName>
                                        </p:attrNameLst>
                                      </p:cBhvr>
                                      <p:to>
                                        <p:strVal val="visible"/>
                                      </p:to>
                                    </p:set>
                                    <p:animEffect transition="in" filter="fade">
                                      <p:cBhvr>
                                        <p:cTn id="35" dur="500"/>
                                        <p:tgtEl>
                                          <p:spTgt spid="3">
                                            <p:txEl>
                                              <p:pRg st="0" end="0"/>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3">
                                            <p:txEl>
                                              <p:pRg st="1" end="1"/>
                                            </p:txEl>
                                          </p:spTgt>
                                        </p:tgtEl>
                                        <p:attrNameLst>
                                          <p:attrName>style.visibility</p:attrName>
                                        </p:attrNameLst>
                                      </p:cBhvr>
                                      <p:to>
                                        <p:strVal val="visible"/>
                                      </p:to>
                                    </p:set>
                                    <p:animEffect transition="in" filter="fade">
                                      <p:cBhvr>
                                        <p:cTn id="40" dur="500"/>
                                        <p:tgtEl>
                                          <p:spTgt spid="3">
                                            <p:txEl>
                                              <p:pRg st="1" end="1"/>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grpId="0" nodeType="clickEffect">
                                  <p:stCondLst>
                                    <p:cond delay="0"/>
                                  </p:stCondLst>
                                  <p:childTnLst>
                                    <p:set>
                                      <p:cBhvr>
                                        <p:cTn id="44" dur="1" fill="hold">
                                          <p:stCondLst>
                                            <p:cond delay="0"/>
                                          </p:stCondLst>
                                        </p:cTn>
                                        <p:tgtEl>
                                          <p:spTgt spid="2"/>
                                        </p:tgtEl>
                                        <p:attrNameLst>
                                          <p:attrName>style.visibility</p:attrName>
                                        </p:attrNameLst>
                                      </p:cBhvr>
                                      <p:to>
                                        <p:strVal val="visible"/>
                                      </p:to>
                                    </p:set>
                                    <p:animEffect transition="in" filter="wipe(down)">
                                      <p:cBhvr>
                                        <p:cTn id="45" dur="500"/>
                                        <p:tgtEl>
                                          <p:spTgt spid="2"/>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4" fill="hold" grpId="0" nodeType="clickEffect">
                                  <p:stCondLst>
                                    <p:cond delay="0"/>
                                  </p:stCondLst>
                                  <p:childTnLst>
                                    <p:set>
                                      <p:cBhvr>
                                        <p:cTn id="49" dur="1" fill="hold">
                                          <p:stCondLst>
                                            <p:cond delay="0"/>
                                          </p:stCondLst>
                                        </p:cTn>
                                        <p:tgtEl>
                                          <p:spTgt spid="5"/>
                                        </p:tgtEl>
                                        <p:attrNameLst>
                                          <p:attrName>style.visibility</p:attrName>
                                        </p:attrNameLst>
                                      </p:cBhvr>
                                      <p:to>
                                        <p:strVal val="visible"/>
                                      </p:to>
                                    </p:set>
                                    <p:animEffect transition="in" filter="wipe(down)">
                                      <p:cBhvr>
                                        <p:cTn id="50" dur="500"/>
                                        <p:tgtEl>
                                          <p:spTgt spid="5"/>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4" fill="hold" grpId="0" nodeType="clickEffect">
                                  <p:stCondLst>
                                    <p:cond delay="0"/>
                                  </p:stCondLst>
                                  <p:childTnLst>
                                    <p:set>
                                      <p:cBhvr>
                                        <p:cTn id="54" dur="1" fill="hold">
                                          <p:stCondLst>
                                            <p:cond delay="0"/>
                                          </p:stCondLst>
                                        </p:cTn>
                                        <p:tgtEl>
                                          <p:spTgt spid="6"/>
                                        </p:tgtEl>
                                        <p:attrNameLst>
                                          <p:attrName>style.visibility</p:attrName>
                                        </p:attrNameLst>
                                      </p:cBhvr>
                                      <p:to>
                                        <p:strVal val="visible"/>
                                      </p:to>
                                    </p:set>
                                    <p:animEffect transition="in" filter="wipe(down)">
                                      <p:cBhvr>
                                        <p:cTn id="55" dur="500"/>
                                        <p:tgtEl>
                                          <p:spTgt spid="6"/>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4" fill="hold" grpId="0" nodeType="clickEffect">
                                  <p:stCondLst>
                                    <p:cond delay="0"/>
                                  </p:stCondLst>
                                  <p:childTnLst>
                                    <p:set>
                                      <p:cBhvr>
                                        <p:cTn id="59" dur="1" fill="hold">
                                          <p:stCondLst>
                                            <p:cond delay="0"/>
                                          </p:stCondLst>
                                        </p:cTn>
                                        <p:tgtEl>
                                          <p:spTgt spid="7"/>
                                        </p:tgtEl>
                                        <p:attrNameLst>
                                          <p:attrName>style.visibility</p:attrName>
                                        </p:attrNameLst>
                                      </p:cBhvr>
                                      <p:to>
                                        <p:strVal val="visible"/>
                                      </p:to>
                                    </p:set>
                                    <p:animEffect transition="in" filter="wipe(down)">
                                      <p:cBhvr>
                                        <p:cTn id="60" dur="500"/>
                                        <p:tgtEl>
                                          <p:spTgt spid="7"/>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4" fill="hold" grpId="0" nodeType="clickEffect">
                                  <p:stCondLst>
                                    <p:cond delay="0"/>
                                  </p:stCondLst>
                                  <p:childTnLst>
                                    <p:set>
                                      <p:cBhvr>
                                        <p:cTn id="64" dur="1" fill="hold">
                                          <p:stCondLst>
                                            <p:cond delay="0"/>
                                          </p:stCondLst>
                                        </p:cTn>
                                        <p:tgtEl>
                                          <p:spTgt spid="8"/>
                                        </p:tgtEl>
                                        <p:attrNameLst>
                                          <p:attrName>style.visibility</p:attrName>
                                        </p:attrNameLst>
                                      </p:cBhvr>
                                      <p:to>
                                        <p:strVal val="visible"/>
                                      </p:to>
                                    </p:set>
                                    <p:animEffect transition="in" filter="wipe(down)">
                                      <p:cBhvr>
                                        <p:cTn id="6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6" grpId="0"/>
      <p:bldP spid="7" grpId="0"/>
      <p:bldP spid="8"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3"/>
          <p:cNvSpPr txBox="1"/>
          <p:nvPr/>
        </p:nvSpPr>
        <p:spPr bwMode="auto">
          <a:xfrm>
            <a:off x="1702718" y="-5622"/>
            <a:ext cx="3921786" cy="615529"/>
          </a:xfrm>
          <a:prstGeom prst="rect">
            <a:avLst/>
          </a:prstGeom>
          <a:noFill/>
        </p:spPr>
        <p:txBody>
          <a:bodyPr lIns="121898" tIns="60948" rIns="121898" bIns="60948">
            <a:spAutoFit/>
          </a:bodyPr>
          <a:lstStyle>
            <a:lvl1pPr>
              <a:defRPr>
                <a:solidFill>
                  <a:schemeClr val="tx1"/>
                </a:solidFill>
                <a:latin typeface="Arial" charset="0"/>
                <a:ea typeface="微软雅黑"/>
                <a:cs typeface="微软雅黑"/>
              </a:defRPr>
            </a:lvl1pPr>
            <a:lvl2pPr marL="742950" indent="-285750">
              <a:defRPr>
                <a:solidFill>
                  <a:schemeClr val="tx1"/>
                </a:solidFill>
                <a:latin typeface="Arial" charset="0"/>
                <a:ea typeface="微软雅黑"/>
                <a:cs typeface="微软雅黑"/>
              </a:defRPr>
            </a:lvl2pPr>
            <a:lvl3pPr marL="1143000" indent="-228600">
              <a:defRPr>
                <a:solidFill>
                  <a:schemeClr val="tx1"/>
                </a:solidFill>
                <a:latin typeface="Arial" charset="0"/>
                <a:ea typeface="微软雅黑"/>
                <a:cs typeface="微软雅黑"/>
              </a:defRPr>
            </a:lvl3pPr>
            <a:lvl4pPr marL="1600200" indent="-228600">
              <a:defRPr>
                <a:solidFill>
                  <a:schemeClr val="tx1"/>
                </a:solidFill>
                <a:latin typeface="Arial" charset="0"/>
                <a:ea typeface="微软雅黑"/>
                <a:cs typeface="微软雅黑"/>
              </a:defRPr>
            </a:lvl4pPr>
            <a:lvl5pPr marL="2057400" indent="-228600">
              <a:defRPr>
                <a:solidFill>
                  <a:schemeClr val="tx1"/>
                </a:solidFill>
                <a:latin typeface="Arial" charset="0"/>
                <a:ea typeface="微软雅黑"/>
                <a:cs typeface="微软雅黑"/>
              </a:defRPr>
            </a:lvl5pPr>
            <a:lvl6pPr marL="2514600" indent="-228600" fontAlgn="base">
              <a:spcBef>
                <a:spcPct val="0"/>
              </a:spcBef>
              <a:spcAft>
                <a:spcPct val="0"/>
              </a:spcAft>
              <a:defRPr>
                <a:solidFill>
                  <a:schemeClr val="tx1"/>
                </a:solidFill>
                <a:latin typeface="Arial" charset="0"/>
                <a:ea typeface="微软雅黑"/>
                <a:cs typeface="微软雅黑"/>
              </a:defRPr>
            </a:lvl6pPr>
            <a:lvl7pPr marL="2971800" indent="-228600" fontAlgn="base">
              <a:spcBef>
                <a:spcPct val="0"/>
              </a:spcBef>
              <a:spcAft>
                <a:spcPct val="0"/>
              </a:spcAft>
              <a:defRPr>
                <a:solidFill>
                  <a:schemeClr val="tx1"/>
                </a:solidFill>
                <a:latin typeface="Arial" charset="0"/>
                <a:ea typeface="微软雅黑"/>
                <a:cs typeface="微软雅黑"/>
              </a:defRPr>
            </a:lvl7pPr>
            <a:lvl8pPr marL="3429000" indent="-228600" fontAlgn="base">
              <a:spcBef>
                <a:spcPct val="0"/>
              </a:spcBef>
              <a:spcAft>
                <a:spcPct val="0"/>
              </a:spcAft>
              <a:defRPr>
                <a:solidFill>
                  <a:schemeClr val="tx1"/>
                </a:solidFill>
                <a:latin typeface="Arial" charset="0"/>
                <a:ea typeface="微软雅黑"/>
                <a:cs typeface="微软雅黑"/>
              </a:defRPr>
            </a:lvl8pPr>
            <a:lvl9pPr marL="3886200" indent="-228600" fontAlgn="base">
              <a:spcBef>
                <a:spcPct val="0"/>
              </a:spcBef>
              <a:spcAft>
                <a:spcPct val="0"/>
              </a:spcAft>
              <a:defRPr>
                <a:solidFill>
                  <a:schemeClr val="tx1"/>
                </a:solidFill>
                <a:latin typeface="Arial" charset="0"/>
                <a:ea typeface="微软雅黑"/>
                <a:cs typeface="微软雅黑"/>
              </a:defRPr>
            </a:lvl9pPr>
          </a:lstStyle>
          <a:p>
            <a:pPr>
              <a:defRPr/>
            </a:pPr>
            <a:r>
              <a:rPr lang="zh-CN" altLang="en-US" sz="3200" b="1" dirty="0">
                <a:solidFill>
                  <a:schemeClr val="bg1"/>
                </a:solidFill>
                <a:latin typeface="+mj-ea"/>
                <a:ea typeface="+mj-ea"/>
                <a:cs typeface="+mn-cs"/>
              </a:rPr>
              <a:t>练后反思   延伸拓展</a:t>
            </a:r>
          </a:p>
        </p:txBody>
      </p:sp>
      <p:sp>
        <p:nvSpPr>
          <p:cNvPr id="4" name="矩形 3"/>
          <p:cNvSpPr/>
          <p:nvPr/>
        </p:nvSpPr>
        <p:spPr>
          <a:xfrm>
            <a:off x="329809" y="670340"/>
            <a:ext cx="11524006" cy="4932248"/>
          </a:xfrm>
          <a:prstGeom prst="rect">
            <a:avLst/>
          </a:prstGeom>
        </p:spPr>
        <p:txBody>
          <a:bodyPr>
            <a:spAutoFit/>
          </a:bodyPr>
          <a:lstStyle/>
          <a:p>
            <a:pPr algn="just">
              <a:lnSpc>
                <a:spcPts val="55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分离和提纯物质应遵循的原则</a:t>
            </a:r>
            <a:endParaRPr lang="zh-CN" altLang="zh-CN" sz="280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不引入新杂质的原则。如果引入杂质则在后续操作中必须除杂。</a:t>
            </a:r>
            <a:endParaRPr lang="zh-CN" altLang="zh-CN" sz="280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不损耗、不减少被提纯物质的原则。</a:t>
            </a:r>
            <a:endParaRPr lang="zh-CN" altLang="zh-CN" sz="280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实验操作要简便易行的原则。</a:t>
            </a:r>
            <a:endParaRPr lang="zh-CN" altLang="zh-CN" sz="280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(4)</a:t>
            </a:r>
            <a:r>
              <a:rPr lang="zh-CN" altLang="zh-CN" sz="2800" kern="100" dirty="0">
                <a:latin typeface="Times New Roman"/>
                <a:ea typeface="华文细黑"/>
                <a:cs typeface="Times New Roman"/>
              </a:rPr>
              <a:t>加入试剂的顺序要合理的原则。用化学方法除去溶液中的杂质时，要使被分离的物质或离子尽可能除净，需要加入过量的分离试剂，在多步分离过程中，后加的试剂应能够把前面所加入的无关物质或离子除去。</a:t>
            </a:r>
            <a:endParaRPr lang="zh-CN" altLang="zh-CN" sz="2800" kern="100" dirty="0">
              <a:effectLst/>
              <a:latin typeface="宋体"/>
              <a:cs typeface="Courier New"/>
            </a:endParaRPr>
          </a:p>
        </p:txBody>
      </p:sp>
    </p:spTree>
    <p:extLst>
      <p:ext uri="{BB962C8B-B14F-4D97-AF65-F5344CB8AC3E}">
        <p14:creationId xmlns:p14="http://schemas.microsoft.com/office/powerpoint/2010/main" val="369926322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331840" y="45418"/>
            <a:ext cx="11524006" cy="5029582"/>
          </a:xfrm>
          <a:prstGeom prst="rect">
            <a:avLst/>
          </a:prstGeom>
        </p:spPr>
        <p:txBody>
          <a:bodyPr>
            <a:spAutoFit/>
          </a:bodyPr>
          <a:lstStyle/>
          <a:p>
            <a:pPr algn="just">
              <a:lnSpc>
                <a:spcPts val="55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物质分离、提纯综合实验题热点归纳</a:t>
            </a:r>
            <a:endParaRPr lang="zh-CN" altLang="zh-CN" sz="2800" kern="100" dirty="0">
              <a:latin typeface="宋体"/>
              <a:cs typeface="Courier New"/>
            </a:endParaRPr>
          </a:p>
          <a:p>
            <a:pPr algn="just">
              <a:lnSpc>
                <a:spcPts val="5500"/>
              </a:lnSpc>
              <a:spcAft>
                <a:spcPts val="0"/>
              </a:spcAft>
              <a:tabLst>
                <a:tab pos="1890395" algn="l"/>
              </a:tabLst>
            </a:pPr>
            <a:r>
              <a:rPr lang="en-US" altLang="zh-CN" sz="2800" kern="100" dirty="0" smtClean="0">
                <a:latin typeface="Times New Roman"/>
                <a:ea typeface="华文细黑"/>
                <a:cs typeface="Courier New"/>
              </a:rPr>
              <a:t>(</a:t>
            </a: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如何提取母液中的成分</a:t>
            </a:r>
            <a:endParaRPr lang="zh-CN" altLang="zh-CN" sz="2800" kern="100" dirty="0">
              <a:latin typeface="宋体"/>
              <a:cs typeface="Courier New"/>
            </a:endParaRPr>
          </a:p>
          <a:p>
            <a:pPr algn="just">
              <a:lnSpc>
                <a:spcPts val="5500"/>
              </a:lnSpc>
              <a:spcAft>
                <a:spcPts val="0"/>
              </a:spcAft>
              <a:tabLst>
                <a:tab pos="1890395" algn="l"/>
              </a:tabLst>
            </a:pPr>
            <a:r>
              <a:rPr lang="zh-CN" altLang="zh-CN" sz="2800" b="1" kern="100" dirty="0">
                <a:solidFill>
                  <a:srgbClr val="0000FF"/>
                </a:solidFill>
                <a:latin typeface="Times New Roman"/>
                <a:cs typeface="Times New Roman"/>
              </a:rPr>
              <a:t>案例</a:t>
            </a:r>
            <a:r>
              <a:rPr lang="en-US" altLang="zh-CN" sz="2800" b="1" kern="100" dirty="0">
                <a:solidFill>
                  <a:srgbClr val="0000FF"/>
                </a:solidFill>
                <a:latin typeface="Times New Roman"/>
                <a:cs typeface="Times New Roman"/>
              </a:rPr>
              <a:t>1</a:t>
            </a:r>
            <a:r>
              <a:rPr lang="zh-CN" altLang="zh-CN" sz="2800" kern="100" dirty="0">
                <a:latin typeface="Times New Roman"/>
                <a:ea typeface="华文细黑"/>
                <a:cs typeface="Times New Roman"/>
              </a:rPr>
              <a:t>　在粗盐的提纯实验中，过滤，舍去不溶性杂质</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滤渣</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后，怎样从母液中获取</a:t>
            </a:r>
            <a:r>
              <a:rPr lang="en-US" altLang="zh-CN" sz="2800" kern="100" dirty="0" err="1">
                <a:latin typeface="Times New Roman"/>
                <a:ea typeface="华文细黑"/>
                <a:cs typeface="Courier New"/>
              </a:rPr>
              <a:t>NaCl</a:t>
            </a:r>
            <a:r>
              <a:rPr lang="zh-CN" altLang="zh-CN" sz="2800" kern="100" dirty="0">
                <a:latin typeface="Times New Roman"/>
                <a:ea typeface="华文细黑"/>
                <a:cs typeface="Times New Roman"/>
              </a:rPr>
              <a:t>固体？</a:t>
            </a:r>
            <a:endParaRPr lang="zh-CN" altLang="zh-CN" sz="2800" kern="100" dirty="0">
              <a:latin typeface="宋体"/>
              <a:cs typeface="Courier New"/>
            </a:endParaRPr>
          </a:p>
          <a:p>
            <a:pPr algn="just">
              <a:lnSpc>
                <a:spcPts val="5500"/>
              </a:lnSpc>
              <a:spcAft>
                <a:spcPts val="0"/>
              </a:spcAft>
              <a:tabLst>
                <a:tab pos="1890395" algn="l"/>
              </a:tabLst>
            </a:pPr>
            <a:r>
              <a:rPr lang="zh-CN" altLang="zh-CN" sz="2800" b="1" kern="100" dirty="0">
                <a:solidFill>
                  <a:srgbClr val="0000FF"/>
                </a:solidFill>
                <a:latin typeface="Times New Roman"/>
                <a:cs typeface="Times New Roman"/>
              </a:rPr>
              <a:t>提示　</a:t>
            </a:r>
            <a:r>
              <a:rPr lang="zh-CN" altLang="zh-CN" sz="2800" kern="100" dirty="0">
                <a:latin typeface="Times New Roman"/>
                <a:ea typeface="华文细黑"/>
                <a:cs typeface="Times New Roman"/>
              </a:rPr>
              <a:t>加热蒸发，当析出大量</a:t>
            </a:r>
            <a:r>
              <a:rPr lang="en-US" altLang="zh-CN" sz="2800" kern="100" dirty="0" err="1">
                <a:latin typeface="Times New Roman"/>
                <a:ea typeface="华文细黑"/>
                <a:cs typeface="Courier New"/>
              </a:rPr>
              <a:t>NaCl</a:t>
            </a:r>
            <a:r>
              <a:rPr lang="zh-CN" altLang="zh-CN" sz="2800" kern="100" dirty="0">
                <a:latin typeface="Times New Roman"/>
                <a:ea typeface="华文细黑"/>
                <a:cs typeface="Times New Roman"/>
              </a:rPr>
              <a:t>晶体时，停止加热，利用余热蒸干。</a:t>
            </a:r>
            <a:endParaRPr lang="zh-CN" altLang="zh-CN" sz="2800" kern="100" dirty="0">
              <a:latin typeface="宋体"/>
              <a:cs typeface="Courier New"/>
            </a:endParaRPr>
          </a:p>
          <a:p>
            <a:pPr algn="just">
              <a:lnSpc>
                <a:spcPts val="5500"/>
              </a:lnSpc>
              <a:spcAft>
                <a:spcPts val="0"/>
              </a:spcAft>
              <a:tabLst>
                <a:tab pos="1890395" algn="l"/>
              </a:tabLst>
            </a:pPr>
            <a:r>
              <a:rPr lang="zh-CN" altLang="zh-CN" sz="2800" b="1" kern="100" dirty="0">
                <a:solidFill>
                  <a:srgbClr val="0000FF"/>
                </a:solidFill>
                <a:latin typeface="Times New Roman"/>
                <a:cs typeface="Times New Roman"/>
              </a:rPr>
              <a:t>案例</a:t>
            </a:r>
            <a:r>
              <a:rPr lang="en-US" altLang="zh-CN" sz="2800" b="1" kern="100" dirty="0">
                <a:solidFill>
                  <a:srgbClr val="0000FF"/>
                </a:solidFill>
                <a:latin typeface="Times New Roman"/>
                <a:cs typeface="Times New Roman"/>
              </a:rPr>
              <a:t>2</a:t>
            </a:r>
            <a:r>
              <a:rPr lang="zh-CN" altLang="zh-CN" sz="2800" kern="100" dirty="0">
                <a:latin typeface="Times New Roman"/>
                <a:ea typeface="华文细黑"/>
                <a:cs typeface="Times New Roman"/>
              </a:rPr>
              <a:t>　若母液是</a:t>
            </a:r>
            <a:r>
              <a:rPr lang="en-US" altLang="zh-CN" sz="2800" kern="100" dirty="0">
                <a:latin typeface="Times New Roman"/>
                <a:ea typeface="华文细黑"/>
                <a:cs typeface="Courier New"/>
              </a:rPr>
              <a:t>CuSO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饱和溶液，怎样获得</a:t>
            </a:r>
            <a:r>
              <a:rPr lang="en-US" altLang="zh-CN" sz="2800" kern="100" dirty="0">
                <a:latin typeface="Times New Roman"/>
                <a:ea typeface="华文细黑"/>
                <a:cs typeface="Courier New"/>
              </a:rPr>
              <a:t>CuSO</a:t>
            </a:r>
            <a:r>
              <a:rPr lang="en-US" altLang="zh-CN" sz="2800" kern="100" baseline="-25000" dirty="0">
                <a:latin typeface="Times New Roman"/>
                <a:ea typeface="华文细黑"/>
                <a:cs typeface="Courier New"/>
              </a:rPr>
              <a:t>4</a:t>
            </a:r>
            <a:r>
              <a:rPr lang="en-US" altLang="zh-CN" sz="2800" kern="100" dirty="0">
                <a:latin typeface="Times New Roman"/>
                <a:ea typeface="华文细黑"/>
                <a:cs typeface="Courier New"/>
              </a:rPr>
              <a:t>·5H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zh-CN" altLang="zh-CN" sz="2800" kern="100" dirty="0">
                <a:latin typeface="Times New Roman"/>
                <a:ea typeface="华文细黑"/>
                <a:cs typeface="Times New Roman"/>
              </a:rPr>
              <a:t>晶体？</a:t>
            </a:r>
            <a:endParaRPr lang="zh-CN" altLang="zh-CN" sz="2800" kern="100" dirty="0">
              <a:latin typeface="宋体"/>
              <a:cs typeface="Courier New"/>
            </a:endParaRPr>
          </a:p>
          <a:p>
            <a:pPr algn="just">
              <a:lnSpc>
                <a:spcPts val="5500"/>
              </a:lnSpc>
              <a:spcAft>
                <a:spcPts val="0"/>
              </a:spcAft>
              <a:tabLst>
                <a:tab pos="1890395" algn="l"/>
              </a:tabLst>
            </a:pPr>
            <a:r>
              <a:rPr lang="zh-CN" altLang="zh-CN" sz="2800" b="1" kern="100" dirty="0">
                <a:solidFill>
                  <a:srgbClr val="0000FF"/>
                </a:solidFill>
                <a:latin typeface="Times New Roman"/>
                <a:cs typeface="Times New Roman"/>
              </a:rPr>
              <a:t>提示　</a:t>
            </a:r>
            <a:r>
              <a:rPr lang="zh-CN" altLang="zh-CN" sz="2800" kern="100" dirty="0">
                <a:latin typeface="Times New Roman"/>
                <a:ea typeface="华文细黑"/>
                <a:cs typeface="Times New Roman"/>
              </a:rPr>
              <a:t>加热蒸发，冷却结晶，过滤。</a:t>
            </a:r>
            <a:endParaRPr lang="zh-CN" altLang="zh-CN" sz="2800" kern="100" dirty="0">
              <a:effectLst/>
              <a:latin typeface="宋体"/>
              <a:cs typeface="Courier New"/>
            </a:endParaRPr>
          </a:p>
        </p:txBody>
      </p:sp>
      <p:sp>
        <p:nvSpPr>
          <p:cNvPr id="4" name="矩形 3"/>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6" name="圆角矩形 5"/>
          <p:cNvSpPr/>
          <p:nvPr/>
        </p:nvSpPr>
        <p:spPr>
          <a:xfrm>
            <a:off x="11382521" y="6598146"/>
            <a:ext cx="807892" cy="20084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C00000"/>
                </a:solidFill>
                <a:latin typeface="黑体" pitchFamily="49" charset="-122"/>
                <a:ea typeface="黑体" pitchFamily="49" charset="-122"/>
              </a:rPr>
              <a:t>提示</a:t>
            </a:r>
            <a:endParaRPr lang="zh-CN" altLang="en-US" sz="1400" dirty="0">
              <a:solidFill>
                <a:srgbClr val="C00000"/>
              </a:solidFill>
              <a:latin typeface="黑体" pitchFamily="49" charset="-122"/>
              <a:ea typeface="黑体" pitchFamily="49" charset="-122"/>
            </a:endParaRPr>
          </a:p>
        </p:txBody>
      </p:sp>
    </p:spTree>
    <p:extLst>
      <p:ext uri="{BB962C8B-B14F-4D97-AF65-F5344CB8AC3E}">
        <p14:creationId xmlns:p14="http://schemas.microsoft.com/office/powerpoint/2010/main" val="253783000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animEffect transition="in" filter="blinds(horizontal)">
                                      <p:cBhvr>
                                        <p:cTn id="7" dur="500"/>
                                        <p:tgtEl>
                                          <p:spTgt spid="5">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
                                            <p:txEl>
                                              <p:pRg st="5" end="5"/>
                                            </p:txEl>
                                          </p:spTgt>
                                        </p:tgtEl>
                                        <p:attrNameLst>
                                          <p:attrName>style.visibility</p:attrName>
                                        </p:attrNameLst>
                                      </p:cBhvr>
                                      <p:to>
                                        <p:strVal val="visible"/>
                                      </p:to>
                                    </p:set>
                                    <p:animEffect transition="in" filter="blinds(horizontal)">
                                      <p:cBhvr>
                                        <p:cTn id="12" dur="500"/>
                                        <p:tgtEl>
                                          <p:spTgt spid="5">
                                            <p:txEl>
                                              <p:pRg st="5" end="5"/>
                                            </p:txEl>
                                          </p:spTgt>
                                        </p:tgtEl>
                                      </p:cBhvr>
                                    </p:animEffect>
                                  </p:childTnLst>
                                </p:cTn>
                              </p:par>
                            </p:childTnLst>
                          </p:cTn>
                        </p:par>
                      </p:childTnLst>
                    </p:cTn>
                  </p:par>
                </p:childTnLst>
              </p:cTn>
              <p:nextCondLst>
                <p:cond evt="onClick" delay="0">
                  <p:tgtEl>
                    <p:spTgt spid="6"/>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282878" y="117426"/>
            <a:ext cx="11502034" cy="5060335"/>
          </a:xfrm>
          <a:prstGeom prst="rect">
            <a:avLst/>
          </a:prstGeom>
        </p:spPr>
        <p:txBody>
          <a:bodyPr wrap="square" lIns="121898" tIns="60948" rIns="121898" bIns="60948">
            <a:spAutoFit/>
          </a:bodyPr>
          <a:lstStyle/>
          <a:p>
            <a:pPr algn="just">
              <a:lnSpc>
                <a:spcPts val="5500"/>
              </a:lnSpc>
              <a:spcAft>
                <a:spcPts val="0"/>
              </a:spcAft>
              <a:tabLst>
                <a:tab pos="1890395" algn="l"/>
              </a:tabLs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需要滤渣时，如何得到纯净的滤渣</a:t>
            </a:r>
            <a:endParaRPr lang="zh-CN" altLang="zh-CN" sz="2800" kern="100" dirty="0">
              <a:latin typeface="宋体"/>
              <a:cs typeface="Courier New"/>
            </a:endParaRPr>
          </a:p>
          <a:p>
            <a:pPr algn="just">
              <a:lnSpc>
                <a:spcPts val="5500"/>
              </a:lnSpc>
              <a:spcAft>
                <a:spcPts val="0"/>
              </a:spcAft>
              <a:tabLst>
                <a:tab pos="1890395" algn="l"/>
              </a:tabLst>
            </a:pPr>
            <a:r>
              <a:rPr lang="zh-CN" altLang="zh-CN" sz="2800" b="1" kern="100" dirty="0" smtClean="0">
                <a:solidFill>
                  <a:srgbClr val="FF0000"/>
                </a:solidFill>
                <a:latin typeface="Times New Roman"/>
                <a:cs typeface="Times New Roman"/>
              </a:rPr>
              <a:t>案例</a:t>
            </a:r>
            <a:r>
              <a:rPr lang="en-US" altLang="zh-CN" sz="2800" b="1" kern="100" dirty="0" smtClean="0">
                <a:solidFill>
                  <a:srgbClr val="FF0000"/>
                </a:solidFill>
                <a:latin typeface="Times New Roman"/>
              </a:rPr>
              <a:t>3</a:t>
            </a:r>
            <a:r>
              <a:rPr lang="zh-CN" altLang="zh-CN" sz="2800" b="1" kern="100" dirty="0" smtClean="0">
                <a:solidFill>
                  <a:srgbClr val="0000FF"/>
                </a:solidFill>
                <a:latin typeface="Times New Roman"/>
                <a:cs typeface="Times New Roman"/>
              </a:rPr>
              <a:t>　</a:t>
            </a:r>
            <a:r>
              <a:rPr lang="zh-CN" altLang="zh-CN" sz="2800" kern="100" dirty="0" smtClean="0">
                <a:latin typeface="Times New Roman"/>
                <a:ea typeface="华文细黑"/>
                <a:cs typeface="Times New Roman"/>
              </a:rPr>
              <a:t>在测定</a:t>
            </a:r>
            <a:r>
              <a:rPr lang="en-US" altLang="zh-CN" sz="2800" kern="100" dirty="0" smtClean="0">
                <a:latin typeface="Times New Roman"/>
                <a:ea typeface="华文细黑"/>
              </a:rPr>
              <a:t>Na</a:t>
            </a:r>
            <a:r>
              <a:rPr lang="en-US" altLang="zh-CN" sz="2800" kern="100" baseline="-25000" dirty="0" smtClean="0">
                <a:latin typeface="Times New Roman"/>
                <a:ea typeface="华文细黑"/>
              </a:rPr>
              <a:t>2</a:t>
            </a:r>
            <a:r>
              <a:rPr lang="en-US" altLang="zh-CN" sz="2800" kern="100" dirty="0" smtClean="0">
                <a:latin typeface="Times New Roman"/>
                <a:ea typeface="华文细黑"/>
              </a:rPr>
              <a:t>SO</a:t>
            </a:r>
            <a:r>
              <a:rPr lang="en-US" altLang="zh-CN" sz="2800" kern="100" baseline="-25000" dirty="0" smtClean="0">
                <a:latin typeface="Times New Roman"/>
                <a:ea typeface="华文细黑"/>
              </a:rPr>
              <a:t>4</a:t>
            </a:r>
            <a:r>
              <a:rPr lang="zh-CN" altLang="zh-CN" sz="2800" kern="100" dirty="0" smtClean="0">
                <a:latin typeface="Times New Roman"/>
                <a:ea typeface="华文细黑"/>
                <a:cs typeface="Times New Roman"/>
              </a:rPr>
              <a:t>和</a:t>
            </a:r>
            <a:r>
              <a:rPr lang="en-US" altLang="zh-CN" sz="2800" kern="100" dirty="0" err="1" smtClean="0">
                <a:latin typeface="Times New Roman"/>
                <a:ea typeface="华文细黑"/>
              </a:rPr>
              <a:t>NaCl</a:t>
            </a:r>
            <a:r>
              <a:rPr lang="zh-CN" altLang="zh-CN" sz="2800" kern="100" dirty="0" smtClean="0">
                <a:latin typeface="Times New Roman"/>
                <a:ea typeface="华文细黑"/>
                <a:cs typeface="Times New Roman"/>
              </a:rPr>
              <a:t>的混合物中</a:t>
            </a:r>
            <a:r>
              <a:rPr lang="en-US" altLang="zh-CN" sz="2800" kern="100" dirty="0" smtClean="0">
                <a:latin typeface="Times New Roman"/>
                <a:ea typeface="华文细黑"/>
              </a:rPr>
              <a:t>Na</a:t>
            </a:r>
            <a:r>
              <a:rPr lang="en-US" altLang="zh-CN" sz="2800" kern="100" baseline="-25000" dirty="0" smtClean="0">
                <a:latin typeface="Times New Roman"/>
                <a:ea typeface="华文细黑"/>
              </a:rPr>
              <a:t>2</a:t>
            </a:r>
            <a:r>
              <a:rPr lang="en-US" altLang="zh-CN" sz="2800" kern="100" dirty="0" smtClean="0">
                <a:latin typeface="Times New Roman"/>
                <a:ea typeface="华文细黑"/>
              </a:rPr>
              <a:t>SO</a:t>
            </a:r>
            <a:r>
              <a:rPr lang="en-US" altLang="zh-CN" sz="2800" kern="100" baseline="-25000" dirty="0" smtClean="0">
                <a:latin typeface="Times New Roman"/>
                <a:ea typeface="华文细黑"/>
              </a:rPr>
              <a:t>4</a:t>
            </a:r>
            <a:r>
              <a:rPr lang="zh-CN" altLang="zh-CN" sz="2800" kern="100" dirty="0" smtClean="0">
                <a:latin typeface="Times New Roman"/>
                <a:ea typeface="华文细黑"/>
                <a:cs typeface="Times New Roman"/>
              </a:rPr>
              <a:t>的质量分数时，可以在混合物中加入过量</a:t>
            </a:r>
            <a:r>
              <a:rPr lang="en-US" altLang="zh-CN" sz="2800" kern="100" dirty="0" smtClean="0">
                <a:latin typeface="Times New Roman"/>
                <a:ea typeface="华文细黑"/>
              </a:rPr>
              <a:t>BaCl</a:t>
            </a:r>
            <a:r>
              <a:rPr lang="en-US" altLang="zh-CN" sz="2800" kern="100" baseline="-25000" dirty="0" smtClean="0">
                <a:latin typeface="Times New Roman"/>
                <a:ea typeface="华文细黑"/>
              </a:rPr>
              <a:t>2</a:t>
            </a:r>
            <a:r>
              <a:rPr lang="zh-CN" altLang="zh-CN" sz="2800" kern="100" dirty="0" smtClean="0">
                <a:latin typeface="Times New Roman"/>
                <a:ea typeface="华文细黑"/>
                <a:cs typeface="Times New Roman"/>
              </a:rPr>
              <a:t>溶液，沉淀</a:t>
            </a:r>
            <a:r>
              <a:rPr lang="en-US" altLang="zh-CN" sz="2800" kern="100" dirty="0" smtClean="0">
                <a:latin typeface="Times New Roman"/>
                <a:ea typeface="华文细黑"/>
                <a:cs typeface="Times New Roman"/>
              </a:rPr>
              <a:t>         </a:t>
            </a:r>
            <a:r>
              <a:rPr lang="zh-CN" altLang="zh-CN" sz="2800" kern="100" dirty="0">
                <a:latin typeface="Times New Roman"/>
                <a:ea typeface="华文细黑"/>
                <a:cs typeface="Times New Roman"/>
              </a:rPr>
              <a:t>，然后过滤、洗涤、烘干、称量得到</a:t>
            </a:r>
            <a:r>
              <a:rPr lang="en-US" altLang="zh-CN" sz="2800" kern="100" dirty="0">
                <a:latin typeface="Times New Roman"/>
                <a:ea typeface="华文细黑"/>
                <a:cs typeface="Courier New"/>
              </a:rPr>
              <a:t>BaSO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的质量，试问</a:t>
            </a:r>
            <a:r>
              <a:rPr lang="zh-CN" altLang="zh-CN" sz="2800" kern="100" dirty="0" smtClean="0">
                <a:latin typeface="Times New Roman"/>
                <a:ea typeface="华文细黑"/>
                <a:cs typeface="Times New Roman"/>
              </a:rPr>
              <a:t>：</a:t>
            </a:r>
            <a:endParaRPr lang="en-US" altLang="zh-CN" sz="2800" kern="100" dirty="0" smtClean="0">
              <a:latin typeface="宋体"/>
              <a:cs typeface="Courier New"/>
            </a:endParaRPr>
          </a:p>
          <a:p>
            <a:pPr algn="just">
              <a:lnSpc>
                <a:spcPts val="5500"/>
              </a:lnSpc>
              <a:spcAft>
                <a:spcPts val="0"/>
              </a:spcAft>
              <a:tabLst>
                <a:tab pos="1890395" algn="l"/>
              </a:tabLst>
            </a:pP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怎样</a:t>
            </a:r>
            <a:r>
              <a:rPr lang="zh-CN" altLang="zh-CN" sz="2800" kern="100" dirty="0" smtClean="0">
                <a:latin typeface="Times New Roman"/>
                <a:ea typeface="华文细黑"/>
                <a:cs typeface="Times New Roman"/>
              </a:rPr>
              <a:t>判断</a:t>
            </a:r>
            <a:r>
              <a:rPr lang="en-US" altLang="zh-CN" sz="2800" kern="100" dirty="0" smtClean="0">
                <a:latin typeface="Times New Roman"/>
                <a:ea typeface="华文细黑"/>
                <a:cs typeface="Times New Roman"/>
              </a:rPr>
              <a:t>   </a:t>
            </a:r>
            <a:r>
              <a:rPr lang="en-US" altLang="zh-CN" sz="2800" kern="100" dirty="0" smtClean="0">
                <a:latin typeface="Times New Roman"/>
                <a:ea typeface="华文细黑"/>
                <a:cs typeface="Courier New"/>
              </a:rPr>
              <a:t>      </a:t>
            </a:r>
            <a:r>
              <a:rPr lang="zh-CN" altLang="zh-CN" sz="2800" kern="100" dirty="0" smtClean="0">
                <a:latin typeface="Times New Roman"/>
                <a:ea typeface="华文细黑"/>
                <a:cs typeface="Times New Roman"/>
              </a:rPr>
              <a:t>是否</a:t>
            </a:r>
            <a:r>
              <a:rPr lang="zh-CN" altLang="zh-CN" sz="2800" kern="100" dirty="0">
                <a:latin typeface="Times New Roman"/>
                <a:ea typeface="华文细黑"/>
                <a:cs typeface="Times New Roman"/>
              </a:rPr>
              <a:t>沉淀完全？</a:t>
            </a:r>
            <a:endParaRPr lang="zh-CN" altLang="zh-CN" sz="2800" kern="100" dirty="0">
              <a:latin typeface="宋体"/>
              <a:cs typeface="Courier New"/>
            </a:endParaRPr>
          </a:p>
          <a:p>
            <a:pPr algn="just">
              <a:lnSpc>
                <a:spcPts val="5500"/>
              </a:lnSpc>
              <a:spcAft>
                <a:spcPts val="0"/>
              </a:spcAft>
              <a:tabLst>
                <a:tab pos="1890395" algn="l"/>
              </a:tabLst>
            </a:pPr>
            <a:r>
              <a:rPr lang="zh-CN" altLang="zh-CN" sz="2800" b="1" kern="100" dirty="0">
                <a:solidFill>
                  <a:srgbClr val="FF0000"/>
                </a:solidFill>
                <a:latin typeface="Times New Roman"/>
                <a:cs typeface="Times New Roman"/>
              </a:rPr>
              <a:t>提示</a:t>
            </a:r>
            <a:r>
              <a:rPr lang="zh-CN" altLang="zh-CN" sz="2800" b="1" kern="100" dirty="0">
                <a:solidFill>
                  <a:srgbClr val="0000FF"/>
                </a:solidFill>
                <a:latin typeface="Times New Roman"/>
                <a:cs typeface="Times New Roman"/>
              </a:rPr>
              <a:t>　</a:t>
            </a:r>
            <a:r>
              <a:rPr lang="zh-CN" altLang="zh-CN" sz="2800" kern="100" dirty="0">
                <a:latin typeface="Times New Roman"/>
                <a:ea typeface="华文细黑"/>
                <a:cs typeface="Times New Roman"/>
              </a:rPr>
              <a:t>在上层清液中，再加入</a:t>
            </a:r>
            <a:r>
              <a:rPr lang="en-US" altLang="zh-CN" sz="2800" kern="100" dirty="0">
                <a:latin typeface="Times New Roman"/>
                <a:ea typeface="华文细黑"/>
                <a:cs typeface="Courier New"/>
              </a:rPr>
              <a:t>BaCl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溶液，若产生白色沉淀，</a:t>
            </a:r>
            <a:r>
              <a:rPr lang="zh-CN" altLang="zh-CN" sz="2800" kern="100" dirty="0" smtClean="0">
                <a:latin typeface="Times New Roman"/>
                <a:ea typeface="华文细黑"/>
                <a:cs typeface="Times New Roman"/>
              </a:rPr>
              <a:t>说明</a:t>
            </a:r>
            <a:r>
              <a:rPr lang="en-US" altLang="zh-CN" sz="2800" kern="100" dirty="0" smtClean="0">
                <a:latin typeface="Times New Roman"/>
                <a:ea typeface="华文细黑"/>
                <a:cs typeface="Courier New"/>
              </a:rPr>
              <a:t>           </a:t>
            </a:r>
          </a:p>
          <a:p>
            <a:pPr algn="just">
              <a:lnSpc>
                <a:spcPts val="5500"/>
              </a:lnSpc>
              <a:spcAft>
                <a:spcPts val="0"/>
              </a:spcAft>
              <a:tabLst>
                <a:tab pos="1890395" algn="l"/>
              </a:tabLst>
            </a:pPr>
            <a:r>
              <a:rPr lang="zh-CN" altLang="zh-CN" sz="2800" kern="100" dirty="0" smtClean="0">
                <a:latin typeface="Times New Roman"/>
                <a:ea typeface="华文细黑"/>
                <a:cs typeface="Times New Roman"/>
              </a:rPr>
              <a:t>未</a:t>
            </a:r>
            <a:r>
              <a:rPr lang="zh-CN" altLang="zh-CN" sz="2800" kern="100" dirty="0">
                <a:latin typeface="Times New Roman"/>
                <a:ea typeface="华文细黑"/>
                <a:cs typeface="Times New Roman"/>
              </a:rPr>
              <a:t>沉淀完全，反之则沉淀完全</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3830270313"/>
              </p:ext>
            </p:extLst>
          </p:nvPr>
        </p:nvGraphicFramePr>
        <p:xfrm>
          <a:off x="5942984" y="1704549"/>
          <a:ext cx="1036638" cy="742950"/>
        </p:xfrm>
        <a:graphic>
          <a:graphicData uri="http://schemas.openxmlformats.org/presentationml/2006/ole">
            <mc:AlternateContent xmlns:mc="http://schemas.openxmlformats.org/markup-compatibility/2006">
              <mc:Choice xmlns:v="urn:schemas-microsoft-com:vml" Requires="v">
                <p:oleObj spid="_x0000_s193167" name="文档" r:id="rId4" imgW="1037261" imgH="742783" progId="Word.Document.12">
                  <p:embed/>
                </p:oleObj>
              </mc:Choice>
              <mc:Fallback>
                <p:oleObj name="文档" r:id="rId4" imgW="1037261" imgH="742783" progId="Word.Document.12">
                  <p:embed/>
                  <p:pic>
                    <p:nvPicPr>
                      <p:cNvPr id="0" name=""/>
                      <p:cNvPicPr/>
                      <p:nvPr/>
                    </p:nvPicPr>
                    <p:blipFill>
                      <a:blip r:embed="rId5"/>
                      <a:stretch>
                        <a:fillRect/>
                      </a:stretch>
                    </p:blipFill>
                    <p:spPr>
                      <a:xfrm>
                        <a:off x="5942984" y="1704549"/>
                        <a:ext cx="1036638" cy="742950"/>
                      </a:xfrm>
                      <a:prstGeom prst="rect">
                        <a:avLst/>
                      </a:prstGeom>
                    </p:spPr>
                  </p:pic>
                </p:oleObj>
              </mc:Fallback>
            </mc:AlternateContent>
          </a:graphicData>
        </a:graphic>
      </p:graphicFrame>
      <p:graphicFrame>
        <p:nvGraphicFramePr>
          <p:cNvPr id="14" name="对象 13"/>
          <p:cNvGraphicFramePr>
            <a:graphicFrameLocks noChangeAspect="1"/>
          </p:cNvGraphicFramePr>
          <p:nvPr>
            <p:extLst>
              <p:ext uri="{D42A27DB-BD31-4B8C-83A1-F6EECF244321}">
                <p14:modId xmlns:p14="http://schemas.microsoft.com/office/powerpoint/2010/main" val="3482511768"/>
              </p:ext>
            </p:extLst>
          </p:nvPr>
        </p:nvGraphicFramePr>
        <p:xfrm>
          <a:off x="2237254" y="3113341"/>
          <a:ext cx="1036638" cy="742950"/>
        </p:xfrm>
        <a:graphic>
          <a:graphicData uri="http://schemas.openxmlformats.org/presentationml/2006/ole">
            <mc:AlternateContent xmlns:mc="http://schemas.openxmlformats.org/markup-compatibility/2006">
              <mc:Choice xmlns:v="urn:schemas-microsoft-com:vml" Requires="v">
                <p:oleObj spid="_x0000_s193168" name="文档" r:id="rId7" imgW="1037261" imgH="742783" progId="Word.Document.12">
                  <p:embed/>
                </p:oleObj>
              </mc:Choice>
              <mc:Fallback>
                <p:oleObj name="文档" r:id="rId7" imgW="1037261" imgH="742783" progId="Word.Document.12">
                  <p:embed/>
                  <p:pic>
                    <p:nvPicPr>
                      <p:cNvPr id="0" name=""/>
                      <p:cNvPicPr/>
                      <p:nvPr/>
                    </p:nvPicPr>
                    <p:blipFill>
                      <a:blip r:embed="rId5"/>
                      <a:stretch>
                        <a:fillRect/>
                      </a:stretch>
                    </p:blipFill>
                    <p:spPr>
                      <a:xfrm>
                        <a:off x="2237254" y="3113341"/>
                        <a:ext cx="1036638" cy="742950"/>
                      </a:xfrm>
                      <a:prstGeom prst="rect">
                        <a:avLst/>
                      </a:prstGeom>
                    </p:spPr>
                  </p:pic>
                </p:oleObj>
              </mc:Fallback>
            </mc:AlternateContent>
          </a:graphicData>
        </a:graphic>
      </p:graphicFrame>
      <p:graphicFrame>
        <p:nvGraphicFramePr>
          <p:cNvPr id="15" name="对象 14"/>
          <p:cNvGraphicFramePr>
            <a:graphicFrameLocks noChangeAspect="1"/>
          </p:cNvGraphicFramePr>
          <p:nvPr>
            <p:extLst>
              <p:ext uri="{D42A27DB-BD31-4B8C-83A1-F6EECF244321}">
                <p14:modId xmlns:p14="http://schemas.microsoft.com/office/powerpoint/2010/main" val="2367016748"/>
              </p:ext>
            </p:extLst>
          </p:nvPr>
        </p:nvGraphicFramePr>
        <p:xfrm>
          <a:off x="10549542" y="3804603"/>
          <a:ext cx="1036638" cy="742950"/>
        </p:xfrm>
        <a:graphic>
          <a:graphicData uri="http://schemas.openxmlformats.org/presentationml/2006/ole">
            <mc:AlternateContent xmlns:mc="http://schemas.openxmlformats.org/markup-compatibility/2006">
              <mc:Choice xmlns:v="urn:schemas-microsoft-com:vml" Requires="v">
                <p:oleObj spid="_x0000_s193169" name="文档" r:id="rId9" imgW="1037261" imgH="742783" progId="Word.Document.12">
                  <p:embed/>
                </p:oleObj>
              </mc:Choice>
              <mc:Fallback>
                <p:oleObj name="文档" r:id="rId9" imgW="1037261" imgH="742783" progId="Word.Document.12">
                  <p:embed/>
                  <p:pic>
                    <p:nvPicPr>
                      <p:cNvPr id="0" name=""/>
                      <p:cNvPicPr/>
                      <p:nvPr/>
                    </p:nvPicPr>
                    <p:blipFill>
                      <a:blip r:embed="rId5"/>
                      <a:stretch>
                        <a:fillRect/>
                      </a:stretch>
                    </p:blipFill>
                    <p:spPr>
                      <a:xfrm>
                        <a:off x="10549542" y="3804603"/>
                        <a:ext cx="1036638" cy="742950"/>
                      </a:xfrm>
                      <a:prstGeom prst="rect">
                        <a:avLst/>
                      </a:prstGeom>
                    </p:spPr>
                  </p:pic>
                </p:oleObj>
              </mc:Fallback>
            </mc:AlternateContent>
          </a:graphicData>
        </a:graphic>
      </p:graphicFrame>
      <p:sp>
        <p:nvSpPr>
          <p:cNvPr id="7" name="矩形 6"/>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11279679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8">
                                            <p:txEl>
                                              <p:pRg st="3" end="3"/>
                                            </p:txEl>
                                          </p:spTgt>
                                        </p:tgtEl>
                                        <p:attrNameLst>
                                          <p:attrName>style.visibility</p:attrName>
                                        </p:attrNameLst>
                                      </p:cBhvr>
                                      <p:to>
                                        <p:strVal val="visible"/>
                                      </p:to>
                                    </p:set>
                                    <p:animEffect transition="in" filter="blinds(horizontal)">
                                      <p:cBhvr>
                                        <p:cTn id="7" dur="500"/>
                                        <p:tgtEl>
                                          <p:spTgt spid="8">
                                            <p:txEl>
                                              <p:pRg st="3" end="3"/>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8">
                                            <p:txEl>
                                              <p:pRg st="4" end="4"/>
                                            </p:txEl>
                                          </p:spTgt>
                                        </p:tgtEl>
                                        <p:attrNameLst>
                                          <p:attrName>style.visibility</p:attrName>
                                        </p:attrNameLst>
                                      </p:cBhvr>
                                      <p:to>
                                        <p:strVal val="visible"/>
                                      </p:to>
                                    </p:set>
                                    <p:animEffect transition="in" filter="blinds(horizontal)">
                                      <p:cBhvr>
                                        <p:cTn id="10" dur="500"/>
                                        <p:tgtEl>
                                          <p:spTgt spid="8">
                                            <p:txEl>
                                              <p:pRg st="4" end="4"/>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blinds(horizontal)">
                                      <p:cBhvr>
                                        <p:cTn id="13"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406574" y="78013"/>
            <a:ext cx="11163760" cy="5293733"/>
          </a:xfrm>
          <a:prstGeom prst="rect">
            <a:avLst/>
          </a:prstGeom>
        </p:spPr>
        <p:txBody>
          <a:bodyPr wrap="square" lIns="121898" tIns="60948" rIns="121898" bIns="60948">
            <a:spAutoFit/>
          </a:bodyPr>
          <a:lstStyle/>
          <a:p>
            <a:pPr algn="just">
              <a:lnSpc>
                <a:spcPct val="150000"/>
              </a:lnSpc>
              <a:spcAft>
                <a:spcPts val="0"/>
              </a:spcAft>
              <a:tabLst>
                <a:tab pos="1890395" algn="l"/>
              </a:tabLst>
            </a:pPr>
            <a:r>
              <a:rPr lang="en-US" altLang="zh-CN" sz="2800" kern="100" dirty="0">
                <a:solidFill>
                  <a:srgbClr val="FF0000"/>
                </a:solidFill>
                <a:latin typeface="宋体"/>
                <a:ea typeface="华文细黑"/>
                <a:cs typeface="Times New Roman"/>
              </a:rPr>
              <a:t>②</a:t>
            </a:r>
            <a:r>
              <a:rPr lang="zh-CN" altLang="zh-CN" sz="2800" kern="100" dirty="0">
                <a:solidFill>
                  <a:srgbClr val="FF0000"/>
                </a:solidFill>
                <a:latin typeface="Times New Roman"/>
                <a:ea typeface="华文细黑"/>
                <a:cs typeface="Times New Roman"/>
              </a:rPr>
              <a:t>过滤完毕后，为什么要洗涤沉淀</a:t>
            </a:r>
            <a:r>
              <a:rPr lang="en-US" altLang="zh-CN" sz="2800" kern="100" dirty="0">
                <a:solidFill>
                  <a:srgbClr val="FF0000"/>
                </a:solidFill>
                <a:latin typeface="Times New Roman"/>
                <a:ea typeface="华文细黑"/>
                <a:cs typeface="Courier New"/>
              </a:rPr>
              <a:t>(</a:t>
            </a:r>
            <a:r>
              <a:rPr lang="zh-CN" altLang="zh-CN" sz="2800" kern="100" dirty="0">
                <a:solidFill>
                  <a:srgbClr val="FF0000"/>
                </a:solidFill>
                <a:latin typeface="Times New Roman"/>
                <a:ea typeface="华文细黑"/>
                <a:cs typeface="Times New Roman"/>
              </a:rPr>
              <a:t>即洗涤沉淀的目的</a:t>
            </a:r>
            <a:r>
              <a:rPr lang="en-US" altLang="zh-CN" sz="2800" kern="100" dirty="0">
                <a:solidFill>
                  <a:srgbClr val="FF0000"/>
                </a:solidFill>
                <a:latin typeface="Times New Roman"/>
                <a:ea typeface="华文细黑"/>
                <a:cs typeface="Courier New"/>
              </a:rPr>
              <a:t>)?</a:t>
            </a:r>
            <a:endParaRPr lang="zh-CN" altLang="zh-CN" sz="2800" kern="100" dirty="0">
              <a:solidFill>
                <a:srgbClr val="FF0000"/>
              </a:solidFill>
              <a:latin typeface="宋体"/>
              <a:cs typeface="Courier New"/>
            </a:endParaRPr>
          </a:p>
          <a:p>
            <a:pPr algn="just">
              <a:lnSpc>
                <a:spcPct val="150000"/>
              </a:lnSpc>
              <a:spcAft>
                <a:spcPts val="0"/>
              </a:spcAft>
              <a:tabLst>
                <a:tab pos="1890395" algn="l"/>
              </a:tabLst>
            </a:pPr>
            <a:r>
              <a:rPr lang="zh-CN" altLang="zh-CN" sz="2800" b="1" kern="100" dirty="0">
                <a:solidFill>
                  <a:srgbClr val="0000FF"/>
                </a:solidFill>
                <a:latin typeface="Times New Roman"/>
                <a:cs typeface="Times New Roman"/>
              </a:rPr>
              <a:t>提示　</a:t>
            </a:r>
            <a:r>
              <a:rPr lang="zh-CN" altLang="zh-CN" sz="2800" kern="100" dirty="0">
                <a:latin typeface="Times New Roman"/>
                <a:ea typeface="华文细黑"/>
                <a:cs typeface="Times New Roman"/>
              </a:rPr>
              <a:t>洗去可溶性杂质</a:t>
            </a:r>
            <a:r>
              <a:rPr lang="en-US" altLang="zh-CN" sz="2800" kern="100" dirty="0">
                <a:latin typeface="Times New Roman"/>
                <a:ea typeface="华文细黑"/>
                <a:cs typeface="Courier New"/>
              </a:rPr>
              <a:t>(Na</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kern="100" dirty="0" err="1">
                <a:latin typeface="Times New Roman"/>
                <a:ea typeface="华文细黑"/>
                <a:cs typeface="Courier New"/>
              </a:rPr>
              <a:t>Cl</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等</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solidFill>
                  <a:srgbClr val="FF0000"/>
                </a:solidFill>
                <a:latin typeface="宋体"/>
                <a:ea typeface="华文细黑"/>
                <a:cs typeface="Times New Roman"/>
              </a:rPr>
              <a:t>③</a:t>
            </a:r>
            <a:r>
              <a:rPr lang="zh-CN" altLang="zh-CN" sz="2800" kern="100" dirty="0">
                <a:solidFill>
                  <a:srgbClr val="FF0000"/>
                </a:solidFill>
                <a:latin typeface="Times New Roman"/>
                <a:ea typeface="华文细黑"/>
                <a:cs typeface="Times New Roman"/>
              </a:rPr>
              <a:t>沉淀的洗涤方法？</a:t>
            </a:r>
            <a:endParaRPr lang="zh-CN" altLang="zh-CN" sz="2800" kern="100" dirty="0">
              <a:solidFill>
                <a:srgbClr val="FF0000"/>
              </a:solidFill>
              <a:latin typeface="宋体"/>
              <a:cs typeface="Courier New"/>
            </a:endParaRPr>
          </a:p>
          <a:p>
            <a:pPr algn="just">
              <a:lnSpc>
                <a:spcPct val="150000"/>
              </a:lnSpc>
              <a:spcAft>
                <a:spcPts val="0"/>
              </a:spcAft>
              <a:tabLst>
                <a:tab pos="1890395" algn="l"/>
              </a:tabLst>
            </a:pPr>
            <a:r>
              <a:rPr lang="zh-CN" altLang="zh-CN" sz="2800" b="1" kern="100" dirty="0" smtClean="0">
                <a:solidFill>
                  <a:srgbClr val="0000FF"/>
                </a:solidFill>
                <a:latin typeface="Times New Roman"/>
                <a:cs typeface="Times New Roman"/>
              </a:rPr>
              <a:t>提示</a:t>
            </a:r>
            <a:r>
              <a:rPr lang="zh-CN" altLang="zh-CN" sz="2800" b="1" kern="100" dirty="0">
                <a:solidFill>
                  <a:srgbClr val="0000FF"/>
                </a:solidFill>
                <a:latin typeface="Times New Roman"/>
                <a:cs typeface="Times New Roman"/>
              </a:rPr>
              <a:t>　</a:t>
            </a:r>
            <a:r>
              <a:rPr lang="zh-CN" altLang="zh-CN" sz="2800" kern="100" dirty="0">
                <a:latin typeface="Times New Roman"/>
                <a:ea typeface="华文细黑"/>
                <a:cs typeface="Times New Roman"/>
              </a:rPr>
              <a:t>沿玻璃棒向漏斗中注水至浸没沉淀，待水自然流下后，再重复</a:t>
            </a: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次</a:t>
            </a:r>
            <a:r>
              <a:rPr lang="zh-CN" altLang="zh-CN" sz="2800" kern="100" dirty="0" smtClean="0">
                <a:latin typeface="Times New Roman"/>
                <a:ea typeface="华文细黑"/>
                <a:cs typeface="Times New Roman"/>
              </a:rPr>
              <a:t>。</a:t>
            </a:r>
            <a:r>
              <a:rPr lang="en-US" altLang="zh-CN" sz="2800" kern="100" dirty="0" smtClean="0">
                <a:solidFill>
                  <a:srgbClr val="0000FF"/>
                </a:solidFill>
                <a:latin typeface="Times New Roman"/>
                <a:ea typeface="华文细黑"/>
                <a:cs typeface="Times New Roman"/>
              </a:rPr>
              <a:t>(</a:t>
            </a:r>
            <a:r>
              <a:rPr lang="zh-CN" altLang="en-US" sz="2800" kern="100" dirty="0" smtClean="0">
                <a:solidFill>
                  <a:srgbClr val="0000FF"/>
                </a:solidFill>
                <a:latin typeface="Times New Roman"/>
                <a:ea typeface="华文细黑"/>
                <a:cs typeface="Times New Roman"/>
              </a:rPr>
              <a:t>注意不能搅拌</a:t>
            </a:r>
            <a:r>
              <a:rPr lang="en-US" altLang="zh-CN" sz="2800" kern="100" dirty="0" smtClean="0">
                <a:solidFill>
                  <a:srgbClr val="0000FF"/>
                </a:solidFill>
                <a:latin typeface="Times New Roman"/>
                <a:ea typeface="华文细黑"/>
                <a:cs typeface="Times New Roman"/>
              </a:rPr>
              <a:t>)</a:t>
            </a:r>
            <a:endParaRPr lang="en-US" altLang="zh-CN" sz="2800" kern="100" dirty="0">
              <a:solidFill>
                <a:srgbClr val="0000FF"/>
              </a:solidFill>
              <a:latin typeface="宋体"/>
              <a:cs typeface="Courier New"/>
            </a:endParaRPr>
          </a:p>
          <a:p>
            <a:pPr algn="just">
              <a:lnSpc>
                <a:spcPct val="150000"/>
              </a:lnSpc>
              <a:spcAft>
                <a:spcPts val="0"/>
              </a:spcAft>
              <a:tabLst>
                <a:tab pos="1890395" algn="l"/>
              </a:tabLst>
            </a:pPr>
            <a:r>
              <a:rPr lang="en-US" altLang="zh-CN" sz="2800" kern="100" dirty="0" smtClean="0">
                <a:solidFill>
                  <a:srgbClr val="FF0000"/>
                </a:solidFill>
                <a:latin typeface="宋体"/>
                <a:ea typeface="华文细黑"/>
                <a:cs typeface="Times New Roman"/>
              </a:rPr>
              <a:t>④</a:t>
            </a:r>
            <a:r>
              <a:rPr lang="zh-CN" altLang="zh-CN" sz="2800" kern="100" dirty="0">
                <a:solidFill>
                  <a:srgbClr val="FF0000"/>
                </a:solidFill>
                <a:latin typeface="Times New Roman"/>
                <a:ea typeface="华文细黑"/>
                <a:cs typeface="Times New Roman"/>
              </a:rPr>
              <a:t>怎样判断沉淀是否洗净？</a:t>
            </a:r>
            <a:endParaRPr lang="zh-CN" altLang="zh-CN" sz="2800" kern="100" dirty="0">
              <a:solidFill>
                <a:srgbClr val="FF0000"/>
              </a:solidFill>
              <a:latin typeface="宋体"/>
              <a:cs typeface="Courier New"/>
            </a:endParaRPr>
          </a:p>
          <a:p>
            <a:pPr algn="just">
              <a:lnSpc>
                <a:spcPct val="150000"/>
              </a:lnSpc>
              <a:spcAft>
                <a:spcPts val="0"/>
              </a:spcAft>
              <a:tabLst>
                <a:tab pos="1890395" algn="l"/>
              </a:tabLst>
            </a:pPr>
            <a:r>
              <a:rPr lang="zh-CN" altLang="zh-CN" sz="2800" b="1" kern="100" dirty="0">
                <a:solidFill>
                  <a:srgbClr val="0000FF"/>
                </a:solidFill>
                <a:latin typeface="Times New Roman"/>
                <a:cs typeface="Times New Roman"/>
              </a:rPr>
              <a:t>提示　</a:t>
            </a:r>
            <a:r>
              <a:rPr lang="zh-CN" altLang="zh-CN" sz="2800" kern="100" dirty="0">
                <a:latin typeface="Times New Roman"/>
                <a:ea typeface="华文细黑"/>
                <a:cs typeface="Times New Roman"/>
              </a:rPr>
              <a:t>取</a:t>
            </a:r>
            <a:r>
              <a:rPr lang="zh-CN" altLang="zh-CN" sz="2800" b="1" u="heavy" kern="100" dirty="0">
                <a:solidFill>
                  <a:srgbClr val="FF0000"/>
                </a:solidFill>
                <a:uFill>
                  <a:solidFill>
                    <a:srgbClr val="FF0000"/>
                  </a:solidFill>
                </a:uFill>
                <a:latin typeface="Times New Roman"/>
                <a:ea typeface="华文细黑"/>
                <a:cs typeface="Times New Roman"/>
              </a:rPr>
              <a:t>最后一次滤出液</a:t>
            </a:r>
            <a:r>
              <a:rPr lang="zh-CN" altLang="zh-CN" sz="2800" kern="100" dirty="0">
                <a:latin typeface="Times New Roman"/>
                <a:ea typeface="华文细黑"/>
                <a:cs typeface="Times New Roman"/>
              </a:rPr>
              <a:t>少许于试管中，滴加稀</a:t>
            </a:r>
            <a:r>
              <a:rPr lang="en-US" altLang="zh-CN" sz="2800" kern="100" dirty="0">
                <a:latin typeface="Times New Roman"/>
                <a:ea typeface="华文细黑"/>
                <a:cs typeface="Courier New"/>
              </a:rPr>
              <a:t>HNO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酸化的</a:t>
            </a:r>
            <a:r>
              <a:rPr lang="en-US" altLang="zh-CN" sz="2800" kern="100" dirty="0">
                <a:latin typeface="Times New Roman"/>
                <a:ea typeface="华文细黑"/>
                <a:cs typeface="Courier New"/>
              </a:rPr>
              <a:t>AgNO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溶液，若产生白色沉淀，说明沉淀未洗净，反之已洗净。</a:t>
            </a:r>
            <a:endParaRPr lang="zh-CN" altLang="zh-CN" sz="2800" kern="100" dirty="0">
              <a:effectLst/>
              <a:latin typeface="宋体"/>
              <a:cs typeface="Courier New"/>
            </a:endParaRPr>
          </a:p>
        </p:txBody>
      </p:sp>
      <p:sp>
        <p:nvSpPr>
          <p:cNvPr id="5" name="矩形 4"/>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2634843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animEffect transition="in" filter="blinds(horizontal)">
                                      <p:cBhvr>
                                        <p:cTn id="7" dur="500"/>
                                        <p:tgtEl>
                                          <p:spTgt spid="8">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8">
                                            <p:txEl>
                                              <p:pRg st="2" end="2"/>
                                            </p:txEl>
                                          </p:spTgt>
                                        </p:tgtEl>
                                        <p:attrNameLst>
                                          <p:attrName>style.visibility</p:attrName>
                                        </p:attrNameLst>
                                      </p:cBhvr>
                                      <p:to>
                                        <p:strVal val="visible"/>
                                      </p:to>
                                    </p:set>
                                    <p:animEffect transition="in" filter="blinds(horizontal)">
                                      <p:cBhvr>
                                        <p:cTn id="12" dur="500"/>
                                        <p:tgtEl>
                                          <p:spTgt spid="8">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8">
                                            <p:txEl>
                                              <p:pRg st="3" end="3"/>
                                            </p:txEl>
                                          </p:spTgt>
                                        </p:tgtEl>
                                        <p:attrNameLst>
                                          <p:attrName>style.visibility</p:attrName>
                                        </p:attrNameLst>
                                      </p:cBhvr>
                                      <p:to>
                                        <p:strVal val="visible"/>
                                      </p:to>
                                    </p:set>
                                    <p:animEffect transition="in" filter="blinds(horizontal)">
                                      <p:cBhvr>
                                        <p:cTn id="17" dur="500"/>
                                        <p:tgtEl>
                                          <p:spTgt spid="8">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8">
                                            <p:txEl>
                                              <p:pRg st="4" end="4"/>
                                            </p:txEl>
                                          </p:spTgt>
                                        </p:tgtEl>
                                        <p:attrNameLst>
                                          <p:attrName>style.visibility</p:attrName>
                                        </p:attrNameLst>
                                      </p:cBhvr>
                                      <p:to>
                                        <p:strVal val="visible"/>
                                      </p:to>
                                    </p:set>
                                    <p:animEffect transition="in" filter="blinds(horizontal)">
                                      <p:cBhvr>
                                        <p:cTn id="22" dur="500"/>
                                        <p:tgtEl>
                                          <p:spTgt spid="8">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8">
                                            <p:txEl>
                                              <p:pRg st="5" end="5"/>
                                            </p:txEl>
                                          </p:spTgt>
                                        </p:tgtEl>
                                        <p:attrNameLst>
                                          <p:attrName>style.visibility</p:attrName>
                                        </p:attrNameLst>
                                      </p:cBhvr>
                                      <p:to>
                                        <p:strVal val="visible"/>
                                      </p:to>
                                    </p:set>
                                    <p:animEffect transition="in" filter="blinds(horizontal)">
                                      <p:cBhvr>
                                        <p:cTn id="27" dur="500"/>
                                        <p:tgtEl>
                                          <p:spTgt spid="8">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
          <p:cNvSpPr txBox="1"/>
          <p:nvPr/>
        </p:nvSpPr>
        <p:spPr>
          <a:xfrm>
            <a:off x="1342679" y="2610411"/>
            <a:ext cx="9417963" cy="1323439"/>
          </a:xfrm>
          <a:prstGeom prst="rect">
            <a:avLst/>
          </a:prstGeom>
          <a:noFill/>
        </p:spPr>
        <p:txBody>
          <a:bodyPr wrap="none" rtlCol="0" anchor="ctr">
            <a:spAutoFit/>
          </a:bodyPr>
          <a:lstStyle/>
          <a:p>
            <a:pPr algn="ctr"/>
            <a:r>
              <a:rPr lang="zh-CN" altLang="en-US" sz="8000" b="1" dirty="0" smtClean="0">
                <a:solidFill>
                  <a:schemeClr val="bg1"/>
                </a:solidFill>
                <a:latin typeface="+mj-ea"/>
                <a:ea typeface="+mj-ea"/>
              </a:rPr>
              <a:t>探究高考　明确考向</a:t>
            </a:r>
            <a:endParaRPr lang="zh-CN" altLang="en-US" sz="8000" b="1" dirty="0">
              <a:solidFill>
                <a:schemeClr val="bg1"/>
              </a:solidFill>
              <a:latin typeface="+mj-ea"/>
              <a:ea typeface="+mj-ea"/>
            </a:endParaRPr>
          </a:p>
        </p:txBody>
      </p:sp>
    </p:spTree>
    <p:extLst>
      <p:ext uri="{BB962C8B-B14F-4D97-AF65-F5344CB8AC3E}">
        <p14:creationId xmlns:p14="http://schemas.microsoft.com/office/powerpoint/2010/main" val="119686108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21">
            <a:hlinkClick r:id="rId2" action="ppaction://hlinksldjump"/>
          </p:cNvPr>
          <p:cNvSpPr>
            <a:spLocks noChangeArrowheads="1"/>
          </p:cNvSpPr>
          <p:nvPr/>
        </p:nvSpPr>
        <p:spPr bwMode="auto">
          <a:xfrm>
            <a:off x="9237814" y="117426"/>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4" name="Rectangle 21">
            <a:hlinkClick r:id="rId3" action="ppaction://hlinksldjump"/>
          </p:cNvPr>
          <p:cNvSpPr>
            <a:spLocks noChangeArrowheads="1"/>
          </p:cNvSpPr>
          <p:nvPr/>
        </p:nvSpPr>
        <p:spPr bwMode="auto">
          <a:xfrm>
            <a:off x="9739992" y="117426"/>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5" name="Rectangle 21">
            <a:hlinkClick r:id="rId4" action="ppaction://hlinksldjump"/>
          </p:cNvPr>
          <p:cNvSpPr>
            <a:spLocks noChangeArrowheads="1"/>
          </p:cNvSpPr>
          <p:nvPr/>
        </p:nvSpPr>
        <p:spPr bwMode="auto">
          <a:xfrm>
            <a:off x="10218028" y="117426"/>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6" name="Rectangle 21">
            <a:hlinkClick r:id="rId5" action="ppaction://hlinksldjump"/>
          </p:cNvPr>
          <p:cNvSpPr>
            <a:spLocks noChangeArrowheads="1"/>
          </p:cNvSpPr>
          <p:nvPr/>
        </p:nvSpPr>
        <p:spPr bwMode="auto">
          <a:xfrm>
            <a:off x="10671922" y="117426"/>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7" name="Rectangle 21">
            <a:hlinkClick r:id="rId6" action="ppaction://hlinksldjump"/>
          </p:cNvPr>
          <p:cNvSpPr>
            <a:spLocks noChangeArrowheads="1"/>
          </p:cNvSpPr>
          <p:nvPr/>
        </p:nvSpPr>
        <p:spPr bwMode="auto">
          <a:xfrm>
            <a:off x="11173682" y="117426"/>
            <a:ext cx="37270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8" name="Rectangle 21">
            <a:hlinkClick r:id="rId7" action="ppaction://hlinksldjump"/>
          </p:cNvPr>
          <p:cNvSpPr>
            <a:spLocks noChangeArrowheads="1"/>
          </p:cNvSpPr>
          <p:nvPr/>
        </p:nvSpPr>
        <p:spPr bwMode="auto">
          <a:xfrm>
            <a:off x="11651300" y="117426"/>
            <a:ext cx="3485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3" name="矩形 2"/>
          <p:cNvSpPr/>
          <p:nvPr/>
        </p:nvSpPr>
        <p:spPr>
          <a:xfrm>
            <a:off x="81035" y="572624"/>
            <a:ext cx="11873194" cy="5909310"/>
          </a:xfrm>
          <a:prstGeom prst="rect">
            <a:avLst/>
          </a:prstGeom>
        </p:spPr>
        <p:txBody>
          <a:bodyPr>
            <a:spAutoFit/>
          </a:bodyPr>
          <a:lstStyle/>
          <a:p>
            <a:pPr algn="just">
              <a:lnSpc>
                <a:spcPct val="150000"/>
              </a:lnSpc>
              <a:spcAft>
                <a:spcPts val="0"/>
              </a:spcAft>
              <a:tabLst>
                <a:tab pos="1890395" algn="l"/>
              </a:tabLs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高考选项组合题</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下列有关物质分离、提纯的操作叙述错误的是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smtClean="0">
                <a:latin typeface="Times New Roman"/>
                <a:ea typeface="华文细黑"/>
                <a:cs typeface="Courier New"/>
              </a:rPr>
              <a:t>A</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做蒸馏实验时，在蒸馏烧瓶中应加入沸石，以防暴沸。如果在沸腾前</a:t>
            </a:r>
            <a:r>
              <a:rPr lang="zh-CN" altLang="zh-CN" sz="2800" kern="100" dirty="0" smtClean="0">
                <a:latin typeface="Times New Roman"/>
                <a:ea typeface="华文细黑"/>
                <a:cs typeface="Times New Roman"/>
              </a:rPr>
              <a:t>发</a:t>
            </a:r>
            <a:endParaRPr lang="en-US" altLang="zh-CN" sz="2800" kern="100" dirty="0" smtClean="0">
              <a:latin typeface="Times New Roman"/>
              <a:ea typeface="华文细黑"/>
              <a:cs typeface="Times New Roman"/>
            </a:endParaRPr>
          </a:p>
          <a:p>
            <a:pPr algn="just">
              <a:lnSpc>
                <a:spcPct val="150000"/>
              </a:lnSpc>
              <a:spcAft>
                <a:spcPts val="0"/>
              </a:spcAft>
              <a:tabLst>
                <a:tab pos="1890395" algn="l"/>
              </a:tabLst>
            </a:pPr>
            <a:r>
              <a:rPr lang="en-US" altLang="zh-CN" sz="2800" kern="100" dirty="0">
                <a:latin typeface="Times New Roman"/>
                <a:ea typeface="华文细黑"/>
                <a:cs typeface="Times New Roman"/>
              </a:rPr>
              <a:t> </a:t>
            </a:r>
            <a:r>
              <a:rPr lang="en-US" altLang="zh-CN" sz="2800" kern="100" dirty="0" smtClean="0">
                <a:latin typeface="Times New Roman"/>
                <a:ea typeface="华文细黑"/>
                <a:cs typeface="Times New Roman"/>
              </a:rPr>
              <a:t>   </a:t>
            </a:r>
            <a:r>
              <a:rPr lang="zh-CN" altLang="zh-CN" sz="2800" kern="100" dirty="0" smtClean="0">
                <a:latin typeface="Times New Roman"/>
                <a:ea typeface="华文细黑"/>
                <a:cs typeface="Times New Roman"/>
              </a:rPr>
              <a:t>现</a:t>
            </a:r>
            <a:r>
              <a:rPr lang="zh-CN" altLang="zh-CN" sz="2800" kern="100" dirty="0">
                <a:latin typeface="Times New Roman"/>
                <a:ea typeface="华文细黑"/>
                <a:cs typeface="Times New Roman"/>
              </a:rPr>
              <a:t>忘记加沸石，应立即停止加热，冷却后补</a:t>
            </a:r>
            <a:r>
              <a:rPr lang="zh-CN" altLang="zh-CN" sz="2800" kern="100" dirty="0" smtClean="0">
                <a:latin typeface="Times New Roman"/>
                <a:ea typeface="华文细黑"/>
                <a:cs typeface="Times New Roman"/>
              </a:rPr>
              <a:t>加</a:t>
            </a:r>
            <a:r>
              <a:rPr lang="en-US" altLang="zh-CN" sz="2800" kern="100" dirty="0" smtClean="0">
                <a:latin typeface="Times New Roman"/>
                <a:ea typeface="华文细黑"/>
                <a:cs typeface="Times New Roman"/>
              </a:rPr>
              <a:t>           </a:t>
            </a:r>
            <a:r>
              <a:rPr lang="en-US" altLang="zh-CN" sz="2800" kern="100" dirty="0" smtClean="0">
                <a:latin typeface="Times New Roman"/>
                <a:ea typeface="华文细黑"/>
                <a:cs typeface="Courier New"/>
              </a:rPr>
              <a:t>(</a:t>
            </a:r>
            <a:r>
              <a:rPr lang="en-US" altLang="zh-CN" sz="2800" kern="100" dirty="0">
                <a:latin typeface="Times New Roman"/>
                <a:ea typeface="华文细黑"/>
                <a:cs typeface="Courier New"/>
              </a:rPr>
              <a:t>2015·</a:t>
            </a:r>
            <a:r>
              <a:rPr lang="zh-CN" altLang="zh-CN" sz="2800" kern="100" dirty="0">
                <a:latin typeface="Times New Roman"/>
                <a:ea typeface="华文细黑"/>
                <a:cs typeface="Times New Roman"/>
              </a:rPr>
              <a:t>浙江理综，</a:t>
            </a:r>
            <a:r>
              <a:rPr lang="en-US" altLang="zh-CN" sz="2800" kern="100" dirty="0">
                <a:latin typeface="Times New Roman"/>
                <a:ea typeface="华文细黑"/>
                <a:cs typeface="Courier New"/>
              </a:rPr>
              <a:t>8B)</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提纯混有少量硝酸钾的氯化钠，应采用在较高温度下制得浓溶液再</a:t>
            </a:r>
            <a:r>
              <a:rPr lang="zh-CN" altLang="zh-CN" sz="2800" kern="100" dirty="0" smtClean="0">
                <a:latin typeface="Times New Roman"/>
                <a:ea typeface="华文细黑"/>
                <a:cs typeface="Times New Roman"/>
              </a:rPr>
              <a:t>冷却</a:t>
            </a:r>
            <a:endParaRPr lang="en-US" altLang="zh-CN" sz="2800" kern="100" dirty="0" smtClean="0">
              <a:latin typeface="Times New Roman"/>
              <a:ea typeface="华文细黑"/>
              <a:cs typeface="Times New Roman"/>
            </a:endParaRPr>
          </a:p>
          <a:p>
            <a:pPr algn="just">
              <a:lnSpc>
                <a:spcPct val="150000"/>
              </a:lnSpc>
              <a:spcAft>
                <a:spcPts val="0"/>
              </a:spcAft>
              <a:tabLst>
                <a:tab pos="1890395" algn="l"/>
              </a:tabLst>
            </a:pPr>
            <a:r>
              <a:rPr lang="en-US" altLang="zh-CN" sz="2800" kern="100" dirty="0">
                <a:latin typeface="Times New Roman"/>
                <a:ea typeface="华文细黑"/>
                <a:cs typeface="Times New Roman"/>
              </a:rPr>
              <a:t> </a:t>
            </a:r>
            <a:r>
              <a:rPr lang="en-US" altLang="zh-CN" sz="2800" kern="100" dirty="0" smtClean="0">
                <a:latin typeface="Times New Roman"/>
                <a:ea typeface="华文细黑"/>
                <a:cs typeface="Times New Roman"/>
              </a:rPr>
              <a:t>   </a:t>
            </a:r>
            <a:r>
              <a:rPr lang="zh-CN" altLang="zh-CN" sz="2800" kern="100" dirty="0" smtClean="0">
                <a:latin typeface="Times New Roman"/>
                <a:ea typeface="华文细黑"/>
                <a:cs typeface="Times New Roman"/>
              </a:rPr>
              <a:t>结晶</a:t>
            </a:r>
            <a:r>
              <a:rPr lang="zh-CN" altLang="zh-CN" sz="2800" kern="100" dirty="0">
                <a:latin typeface="Times New Roman"/>
                <a:ea typeface="华文细黑"/>
                <a:cs typeface="Times New Roman"/>
              </a:rPr>
              <a:t>、过滤、干燥的</a:t>
            </a:r>
            <a:r>
              <a:rPr lang="zh-CN" altLang="zh-CN" sz="2800" kern="100" dirty="0" smtClean="0">
                <a:latin typeface="Times New Roman"/>
                <a:ea typeface="华文细黑"/>
                <a:cs typeface="Times New Roman"/>
              </a:rPr>
              <a:t>方法</a:t>
            </a:r>
            <a:r>
              <a:rPr lang="en-US" altLang="zh-CN" sz="2800" kern="100" dirty="0" smtClean="0">
                <a:latin typeface="Times New Roman"/>
                <a:ea typeface="华文细黑"/>
                <a:cs typeface="Times New Roman"/>
              </a:rPr>
              <a:t>	                               </a:t>
            </a:r>
            <a:r>
              <a:rPr lang="en-US" altLang="zh-CN" sz="2800" kern="100" dirty="0" smtClean="0">
                <a:latin typeface="Times New Roman"/>
                <a:ea typeface="华文细黑"/>
                <a:cs typeface="Courier New"/>
              </a:rPr>
              <a:t>(</a:t>
            </a:r>
            <a:r>
              <a:rPr lang="en-US" altLang="zh-CN" sz="2800" kern="100" dirty="0">
                <a:latin typeface="Times New Roman"/>
                <a:ea typeface="华文细黑"/>
                <a:cs typeface="Courier New"/>
              </a:rPr>
              <a:t>2015·</a:t>
            </a:r>
            <a:r>
              <a:rPr lang="zh-CN" altLang="zh-CN" sz="2800" kern="100" dirty="0">
                <a:latin typeface="Times New Roman"/>
                <a:ea typeface="华文细黑"/>
                <a:cs typeface="Times New Roman"/>
              </a:rPr>
              <a:t>浙江理综，</a:t>
            </a:r>
            <a:r>
              <a:rPr lang="en-US" altLang="zh-CN" sz="2800" kern="100" dirty="0">
                <a:latin typeface="Times New Roman"/>
                <a:ea typeface="华文细黑"/>
                <a:cs typeface="Courier New"/>
              </a:rPr>
              <a:t>8D)</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smtClean="0">
                <a:latin typeface="Times New Roman"/>
                <a:ea typeface="华文细黑"/>
                <a:cs typeface="Courier New"/>
              </a:rPr>
              <a:t>C.1-­</a:t>
            </a:r>
            <a:r>
              <a:rPr lang="zh-CN" altLang="zh-CN" sz="2800" kern="100" dirty="0">
                <a:latin typeface="Times New Roman"/>
                <a:ea typeface="华文细黑"/>
                <a:cs typeface="Times New Roman"/>
              </a:rPr>
              <a:t>己醇的沸点比己烷的沸点高，</a:t>
            </a:r>
            <a:r>
              <a:rPr lang="en-US" altLang="zh-CN" sz="2800" kern="100" dirty="0" smtClean="0">
                <a:latin typeface="Times New Roman"/>
                <a:ea typeface="华文细黑"/>
                <a:cs typeface="Courier New"/>
              </a:rPr>
              <a:t>1-­</a:t>
            </a:r>
            <a:r>
              <a:rPr lang="zh-CN" altLang="zh-CN" sz="2800" kern="100" dirty="0">
                <a:latin typeface="Times New Roman"/>
                <a:ea typeface="华文细黑"/>
                <a:cs typeface="Times New Roman"/>
              </a:rPr>
              <a:t>己醇和己烷可通过蒸馏初步</a:t>
            </a:r>
            <a:r>
              <a:rPr lang="zh-CN" altLang="zh-CN" sz="2800" kern="100" dirty="0" smtClean="0">
                <a:latin typeface="Times New Roman"/>
                <a:ea typeface="华文细黑"/>
                <a:cs typeface="Times New Roman"/>
              </a:rPr>
              <a:t>分离</a:t>
            </a:r>
            <a:endParaRPr lang="en-US" altLang="zh-CN" sz="2800" kern="100" dirty="0" smtClean="0">
              <a:latin typeface="Times New Roman"/>
              <a:ea typeface="华文细黑"/>
              <a:cs typeface="Times New Roman"/>
            </a:endParaRPr>
          </a:p>
          <a:p>
            <a:pPr algn="r">
              <a:lnSpc>
                <a:spcPct val="150000"/>
              </a:lnSpc>
              <a:spcAft>
                <a:spcPts val="0"/>
              </a:spcAft>
              <a:tabLst>
                <a:tab pos="1890395" algn="l"/>
              </a:tabLst>
            </a:pPr>
            <a:r>
              <a:rPr lang="en-US" altLang="zh-CN" sz="2800" kern="100" dirty="0">
                <a:latin typeface="Times New Roman"/>
                <a:ea typeface="华文细黑"/>
                <a:cs typeface="Times New Roman"/>
              </a:rPr>
              <a:t> </a:t>
            </a:r>
            <a:r>
              <a:rPr lang="en-US" altLang="zh-CN" sz="2800" kern="100" dirty="0" smtClean="0">
                <a:latin typeface="Times New Roman"/>
                <a:ea typeface="华文细黑"/>
                <a:cs typeface="Times New Roman"/>
              </a:rPr>
              <a:t>   </a:t>
            </a:r>
            <a:r>
              <a:rPr lang="en-US" altLang="zh-CN" sz="2800" kern="100" dirty="0" smtClean="0">
                <a:latin typeface="Times New Roman"/>
                <a:ea typeface="华文细黑"/>
                <a:cs typeface="Courier New"/>
              </a:rPr>
              <a:t>(</a:t>
            </a:r>
            <a:r>
              <a:rPr lang="en-US" altLang="zh-CN" sz="2800" kern="100" dirty="0">
                <a:latin typeface="Times New Roman"/>
                <a:ea typeface="华文细黑"/>
                <a:cs typeface="Courier New"/>
              </a:rPr>
              <a:t>2015·</a:t>
            </a:r>
            <a:r>
              <a:rPr lang="zh-CN" altLang="zh-CN" sz="2800" kern="100" dirty="0" smtClean="0">
                <a:latin typeface="Times New Roman"/>
                <a:ea typeface="华文细黑"/>
                <a:cs typeface="Times New Roman"/>
              </a:rPr>
              <a:t>广东</a:t>
            </a:r>
            <a:r>
              <a:rPr lang="zh-CN" altLang="zh-CN" sz="2800" kern="100" dirty="0">
                <a:latin typeface="Times New Roman"/>
                <a:ea typeface="华文细黑"/>
                <a:cs typeface="Times New Roman"/>
              </a:rPr>
              <a:t>理综，</a:t>
            </a:r>
            <a:r>
              <a:rPr lang="en-US" altLang="zh-CN" sz="2800" kern="100" dirty="0">
                <a:latin typeface="Times New Roman"/>
                <a:ea typeface="华文细黑"/>
                <a:cs typeface="Courier New"/>
              </a:rPr>
              <a:t>9A)</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提纯含有少量乙酸的乙酸乙酯：向含有少量乙酸的乙酸乙酯中加入</a:t>
            </a:r>
            <a:r>
              <a:rPr lang="zh-CN" altLang="zh-CN" sz="2800" kern="100" dirty="0" smtClean="0">
                <a:latin typeface="Times New Roman"/>
                <a:ea typeface="华文细黑"/>
                <a:cs typeface="Times New Roman"/>
              </a:rPr>
              <a:t>适量</a:t>
            </a:r>
            <a:endParaRPr lang="en-US" altLang="zh-CN" sz="2800" kern="100" dirty="0" smtClean="0">
              <a:latin typeface="Times New Roman"/>
              <a:ea typeface="华文细黑"/>
              <a:cs typeface="Times New Roman"/>
            </a:endParaRPr>
          </a:p>
          <a:p>
            <a:pPr algn="just">
              <a:lnSpc>
                <a:spcPct val="150000"/>
              </a:lnSpc>
              <a:spcAft>
                <a:spcPts val="0"/>
              </a:spcAft>
              <a:tabLst>
                <a:tab pos="1890395" algn="l"/>
              </a:tabLst>
            </a:pPr>
            <a:r>
              <a:rPr lang="en-US" altLang="zh-CN" sz="2800" kern="100" dirty="0">
                <a:latin typeface="Times New Roman"/>
                <a:ea typeface="华文细黑"/>
                <a:cs typeface="Times New Roman"/>
              </a:rPr>
              <a:t> </a:t>
            </a:r>
            <a:r>
              <a:rPr lang="en-US" altLang="zh-CN" sz="2800" kern="100" dirty="0" smtClean="0">
                <a:latin typeface="Times New Roman"/>
                <a:ea typeface="华文细黑"/>
                <a:cs typeface="Times New Roman"/>
              </a:rPr>
              <a:t>  </a:t>
            </a:r>
            <a:r>
              <a:rPr lang="zh-CN" altLang="zh-CN" sz="2800" kern="100" dirty="0" smtClean="0">
                <a:latin typeface="Times New Roman"/>
                <a:ea typeface="华文细黑"/>
                <a:cs typeface="Times New Roman"/>
              </a:rPr>
              <a:t>饱和</a:t>
            </a:r>
            <a:r>
              <a:rPr lang="en-US" altLang="zh-CN" sz="2800" kern="100" dirty="0">
                <a:latin typeface="Times New Roman"/>
                <a:ea typeface="华文细黑"/>
                <a:cs typeface="Courier New"/>
              </a:rPr>
              <a:t>Na</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CO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溶液，振荡后静置分液，并除去有机相的</a:t>
            </a:r>
            <a:r>
              <a:rPr lang="zh-CN" altLang="zh-CN" sz="2800" kern="100" dirty="0" smtClean="0">
                <a:latin typeface="Times New Roman"/>
                <a:ea typeface="华文细黑"/>
                <a:cs typeface="Times New Roman"/>
              </a:rPr>
              <a:t>水</a:t>
            </a:r>
            <a:r>
              <a:rPr lang="en-US" altLang="zh-CN" sz="2800" kern="100" dirty="0" smtClean="0">
                <a:latin typeface="Times New Roman"/>
                <a:ea typeface="华文细黑"/>
                <a:cs typeface="Times New Roman"/>
              </a:rPr>
              <a:t> </a:t>
            </a:r>
            <a:r>
              <a:rPr lang="en-US" altLang="zh-CN" sz="2800" kern="100" dirty="0" smtClean="0">
                <a:latin typeface="Times New Roman"/>
                <a:ea typeface="华文细黑"/>
                <a:cs typeface="Courier New"/>
              </a:rPr>
              <a:t>(</a:t>
            </a:r>
            <a:r>
              <a:rPr lang="en-US" altLang="zh-CN" sz="2800" kern="100" dirty="0">
                <a:latin typeface="Times New Roman"/>
                <a:ea typeface="华文细黑"/>
                <a:cs typeface="Courier New"/>
              </a:rPr>
              <a:t>2015·</a:t>
            </a:r>
            <a:r>
              <a:rPr lang="zh-CN" altLang="zh-CN" sz="2800" kern="100" dirty="0">
                <a:latin typeface="Times New Roman"/>
                <a:ea typeface="华文细黑"/>
                <a:cs typeface="Times New Roman"/>
              </a:rPr>
              <a:t>江苏，</a:t>
            </a:r>
            <a:r>
              <a:rPr lang="en-US" altLang="zh-CN" sz="2800" kern="100" dirty="0">
                <a:latin typeface="Times New Roman"/>
                <a:ea typeface="华文细黑"/>
                <a:cs typeface="Courier New"/>
              </a:rPr>
              <a:t>13B</a:t>
            </a:r>
            <a:r>
              <a:rPr lang="en-US" altLang="zh-CN" sz="2800" kern="100" dirty="0" smtClean="0">
                <a:latin typeface="Times New Roman"/>
                <a:ea typeface="华文细黑"/>
                <a:cs typeface="Courier New"/>
              </a:rPr>
              <a:t>)</a:t>
            </a:r>
            <a:endParaRPr lang="zh-CN" altLang="zh-CN" sz="2800" kern="100" dirty="0">
              <a:effectLst/>
              <a:latin typeface="宋体"/>
              <a:cs typeface="Courier New"/>
            </a:endParaRPr>
          </a:p>
        </p:txBody>
      </p:sp>
      <p:sp>
        <p:nvSpPr>
          <p:cNvPr id="14" name="矩形 13"/>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5" name="圆角矩形 14">
            <a:hlinkClick r:id="rId8" action="ppaction://hlinksldjump"/>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268259570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矩形 2"/>
          <p:cNvSpPr/>
          <p:nvPr/>
        </p:nvSpPr>
        <p:spPr>
          <a:xfrm>
            <a:off x="334566" y="693490"/>
            <a:ext cx="11409907" cy="4616648"/>
          </a:xfrm>
          <a:prstGeom prst="rect">
            <a:avLst/>
          </a:prstGeom>
        </p:spPr>
        <p:txBody>
          <a:bodyPr>
            <a:spAutoFit/>
          </a:bodyPr>
          <a:lstStyle/>
          <a:p>
            <a:pPr algn="just">
              <a:lnSpc>
                <a:spcPct val="150000"/>
              </a:lnSpc>
              <a:spcAft>
                <a:spcPts val="0"/>
              </a:spcAft>
              <a:tabLst>
                <a:tab pos="1890395" algn="l"/>
              </a:tabLst>
            </a:pPr>
            <a:r>
              <a:rPr lang="zh-CN" altLang="zh-CN" sz="2800" b="1" kern="100" dirty="0" smtClean="0">
                <a:solidFill>
                  <a:srgbClr val="0000FF"/>
                </a:solidFill>
                <a:latin typeface="Times New Roman"/>
                <a:cs typeface="Times New Roman"/>
              </a:rPr>
              <a:t>解析</a:t>
            </a:r>
            <a:r>
              <a:rPr lang="zh-CN" altLang="zh-CN" sz="2800" b="1" kern="100" dirty="0">
                <a:solidFill>
                  <a:srgbClr val="0000FF"/>
                </a:solidFill>
                <a:latin typeface="Times New Roman"/>
                <a:cs typeface="Times New Roman"/>
              </a:rPr>
              <a:t>　</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项，做蒸馏实验时，在蒸馏烧瓶中应加入沸石或碎瓷片，以防暴沸，如果忘记加入，应立即停止加热，冷却后补加，正确</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tabLst>
                <a:tab pos="1890395" algn="l"/>
              </a:tabLst>
            </a:pPr>
            <a:r>
              <a:rPr lang="en-US" altLang="zh-CN" sz="2800" kern="100" dirty="0" smtClean="0">
                <a:latin typeface="Times New Roman"/>
                <a:ea typeface="华文细黑"/>
                <a:cs typeface="Courier New"/>
              </a:rPr>
              <a:t>B</a:t>
            </a:r>
            <a:r>
              <a:rPr lang="zh-CN" altLang="zh-CN" sz="2800" kern="100" dirty="0">
                <a:latin typeface="Times New Roman"/>
                <a:ea typeface="华文细黑"/>
                <a:cs typeface="Times New Roman"/>
              </a:rPr>
              <a:t>项，正确操作是蒸发结晶、趁热过滤、洗涤、干燥</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tabLst>
                <a:tab pos="1890395" algn="l"/>
              </a:tabLst>
            </a:pPr>
            <a:r>
              <a:rPr lang="en-US" altLang="zh-CN" sz="2800" kern="100" dirty="0" smtClean="0">
                <a:latin typeface="Times New Roman"/>
                <a:ea typeface="华文细黑"/>
                <a:cs typeface="Courier New"/>
              </a:rPr>
              <a:t>C</a:t>
            </a:r>
            <a:r>
              <a:rPr lang="zh-CN" altLang="zh-CN" sz="2800" kern="100" dirty="0">
                <a:latin typeface="Times New Roman"/>
                <a:ea typeface="华文细黑"/>
                <a:cs typeface="Times New Roman"/>
              </a:rPr>
              <a:t>项，互溶的液体物质沸点相差较大的，可以用蒸馏的方法分离，正确</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tabLst>
                <a:tab pos="1890395" algn="l"/>
              </a:tabLst>
            </a:pPr>
            <a:r>
              <a:rPr lang="en-US" altLang="zh-CN" sz="2800" kern="100" dirty="0" smtClean="0">
                <a:latin typeface="Times New Roman"/>
                <a:ea typeface="华文细黑"/>
                <a:cs typeface="Courier New"/>
              </a:rPr>
              <a:t>D</a:t>
            </a:r>
            <a:r>
              <a:rPr lang="zh-CN" altLang="zh-CN" sz="2800" kern="100" dirty="0">
                <a:latin typeface="Times New Roman"/>
                <a:ea typeface="华文细黑"/>
                <a:cs typeface="Times New Roman"/>
              </a:rPr>
              <a:t>项，乙酸的酸性强于碳酸钠，用饱和碳酸钠可以除去乙酸，还可以降低乙酸乙酯的溶解度使之析出，然后分液即可，故正确</a:t>
            </a:r>
            <a:r>
              <a:rPr lang="zh-CN" altLang="zh-CN" sz="2800" kern="100" dirty="0" smtClean="0">
                <a:latin typeface="Times New Roman"/>
                <a:ea typeface="华文细黑"/>
                <a:cs typeface="Times New Roman"/>
              </a:rPr>
              <a:t>。</a:t>
            </a:r>
            <a:endParaRPr lang="en-US" altLang="zh-CN" sz="1050" kern="100" dirty="0" smtClean="0">
              <a:latin typeface="宋体"/>
              <a:cs typeface="Courier New"/>
            </a:endParaRPr>
          </a:p>
          <a:p>
            <a:pPr lvl="0" algn="just">
              <a:lnSpc>
                <a:spcPct val="150000"/>
              </a:lnSpc>
              <a:tabLst>
                <a:tab pos="1890395" algn="l"/>
              </a:tabLst>
            </a:pPr>
            <a:r>
              <a:rPr lang="zh-CN" altLang="zh-CN" sz="2800" b="1" kern="100" dirty="0">
                <a:solidFill>
                  <a:srgbClr val="0000FF"/>
                </a:solidFill>
                <a:latin typeface="Times New Roman"/>
                <a:cs typeface="Times New Roman"/>
              </a:rPr>
              <a:t>答案　</a:t>
            </a:r>
            <a:r>
              <a:rPr lang="en-US" altLang="zh-CN" sz="2800" b="1" kern="100" dirty="0" smtClean="0">
                <a:solidFill>
                  <a:schemeClr val="accent6">
                    <a:lumMod val="75000"/>
                  </a:schemeClr>
                </a:solidFill>
                <a:latin typeface="Times New Roman"/>
                <a:ea typeface="华文细黑"/>
                <a:cs typeface="Courier New"/>
              </a:rPr>
              <a:t>B</a:t>
            </a:r>
            <a:endParaRPr lang="zh-CN" altLang="zh-CN" sz="1050" b="1" kern="100" dirty="0">
              <a:solidFill>
                <a:schemeClr val="accent6">
                  <a:lumMod val="75000"/>
                </a:schemeClr>
              </a:solidFill>
              <a:latin typeface="宋体"/>
              <a:cs typeface="Courier New"/>
            </a:endParaRPr>
          </a:p>
        </p:txBody>
      </p:sp>
      <p:sp>
        <p:nvSpPr>
          <p:cNvPr id="16" name="Rectangle 21">
            <a:hlinkClick r:id="rId2" action="ppaction://hlinksldjump"/>
          </p:cNvPr>
          <p:cNvSpPr>
            <a:spLocks noChangeArrowheads="1"/>
          </p:cNvSpPr>
          <p:nvPr/>
        </p:nvSpPr>
        <p:spPr bwMode="auto">
          <a:xfrm>
            <a:off x="9237814" y="117426"/>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7" name="Rectangle 21">
            <a:hlinkClick r:id="rId3" action="ppaction://hlinksldjump"/>
          </p:cNvPr>
          <p:cNvSpPr>
            <a:spLocks noChangeArrowheads="1"/>
          </p:cNvSpPr>
          <p:nvPr/>
        </p:nvSpPr>
        <p:spPr bwMode="auto">
          <a:xfrm>
            <a:off x="9739992" y="117426"/>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8" name="Rectangle 21">
            <a:hlinkClick r:id="rId4" action="ppaction://hlinksldjump"/>
          </p:cNvPr>
          <p:cNvSpPr>
            <a:spLocks noChangeArrowheads="1"/>
          </p:cNvSpPr>
          <p:nvPr/>
        </p:nvSpPr>
        <p:spPr bwMode="auto">
          <a:xfrm>
            <a:off x="10218028" y="117426"/>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9" name="Rectangle 21">
            <a:hlinkClick r:id="rId5" action="ppaction://hlinksldjump"/>
          </p:cNvPr>
          <p:cNvSpPr>
            <a:spLocks noChangeArrowheads="1"/>
          </p:cNvSpPr>
          <p:nvPr/>
        </p:nvSpPr>
        <p:spPr bwMode="auto">
          <a:xfrm>
            <a:off x="10671922" y="117426"/>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0" name="Rectangle 21">
            <a:hlinkClick r:id="rId6" action="ppaction://hlinksldjump"/>
          </p:cNvPr>
          <p:cNvSpPr>
            <a:spLocks noChangeArrowheads="1"/>
          </p:cNvSpPr>
          <p:nvPr/>
        </p:nvSpPr>
        <p:spPr bwMode="auto">
          <a:xfrm>
            <a:off x="11173682" y="117426"/>
            <a:ext cx="37270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2" name="Rectangle 21">
            <a:hlinkClick r:id="rId7" action="ppaction://hlinksldjump"/>
          </p:cNvPr>
          <p:cNvSpPr>
            <a:spLocks noChangeArrowheads="1"/>
          </p:cNvSpPr>
          <p:nvPr/>
        </p:nvSpPr>
        <p:spPr bwMode="auto">
          <a:xfrm>
            <a:off x="11651300" y="117426"/>
            <a:ext cx="3485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Tree>
    <p:extLst>
      <p:ext uri="{BB962C8B-B14F-4D97-AF65-F5344CB8AC3E}">
        <p14:creationId xmlns:p14="http://schemas.microsoft.com/office/powerpoint/2010/main" val="7516347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750"/>
                                        <p:tgtEl>
                                          <p:spTgt spid="3">
                                            <p:txEl>
                                              <p:pRg st="0" end="0"/>
                                            </p:txEl>
                                          </p:spTgt>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blinds(horizontal)">
                                      <p:cBhvr>
                                        <p:cTn id="11" dur="750"/>
                                        <p:tgtEl>
                                          <p:spTgt spid="3">
                                            <p:txEl>
                                              <p:pRg st="1" end="1"/>
                                            </p:txEl>
                                          </p:spTgt>
                                        </p:tgtEl>
                                      </p:cBhvr>
                                    </p:animEffect>
                                  </p:childTnLst>
                                </p:cTn>
                              </p:par>
                            </p:childTnLst>
                          </p:cTn>
                        </p:par>
                        <p:par>
                          <p:cTn id="12" fill="hold">
                            <p:stCondLst>
                              <p:cond delay="1500"/>
                            </p:stCondLst>
                            <p:childTnLst>
                              <p:par>
                                <p:cTn id="13" presetID="3" presetClass="entr" presetSubtype="10"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blinds(horizontal)">
                                      <p:cBhvr>
                                        <p:cTn id="15" dur="750"/>
                                        <p:tgtEl>
                                          <p:spTgt spid="3">
                                            <p:txEl>
                                              <p:pRg st="2" end="2"/>
                                            </p:txEl>
                                          </p:spTgt>
                                        </p:tgtEl>
                                      </p:cBhvr>
                                    </p:animEffect>
                                  </p:childTnLst>
                                </p:cTn>
                              </p:par>
                            </p:childTnLst>
                          </p:cTn>
                        </p:par>
                        <p:par>
                          <p:cTn id="16" fill="hold">
                            <p:stCondLst>
                              <p:cond delay="2250"/>
                            </p:stCondLst>
                            <p:childTnLst>
                              <p:par>
                                <p:cTn id="17" presetID="3" presetClass="entr" presetSubtype="10" fill="hold"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blinds(horizontal)">
                                      <p:cBhvr>
                                        <p:cTn id="19" dur="750"/>
                                        <p:tgtEl>
                                          <p:spTgt spid="3">
                                            <p:txEl>
                                              <p:pRg st="3" end="3"/>
                                            </p:txEl>
                                          </p:spTgt>
                                        </p:tgtEl>
                                      </p:cBhvr>
                                    </p:animEffect>
                                  </p:childTnLst>
                                </p:cTn>
                              </p:par>
                            </p:childTnLst>
                          </p:cTn>
                        </p:par>
                        <p:par>
                          <p:cTn id="20" fill="hold">
                            <p:stCondLst>
                              <p:cond delay="3000"/>
                            </p:stCondLst>
                            <p:childTnLst>
                              <p:par>
                                <p:cTn id="21" presetID="3" presetClass="entr" presetSubtype="10" fill="hold" nodeType="after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blinds(horizontal)">
                                      <p:cBhvr>
                                        <p:cTn id="23" dur="75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78582" y="763688"/>
            <a:ext cx="11185087" cy="3242170"/>
          </a:xfrm>
          <a:prstGeom prst="rect">
            <a:avLst/>
          </a:prstGeom>
        </p:spPr>
        <p:txBody>
          <a:bodyPr>
            <a:spAutoFit/>
          </a:bodyPr>
          <a:lstStyle/>
          <a:p>
            <a:pPr algn="just">
              <a:lnSpc>
                <a:spcPct val="150000"/>
              </a:lnSpc>
              <a:spcAft>
                <a:spcPts val="0"/>
              </a:spcAft>
              <a:tabLst>
                <a:tab pos="1890395" algn="l"/>
              </a:tabLst>
            </a:pPr>
            <a:r>
              <a:rPr lang="en-US" altLang="zh-CN" sz="2800" kern="100" dirty="0">
                <a:latin typeface="Times New Roman"/>
                <a:ea typeface="华文细黑"/>
                <a:cs typeface="Courier New"/>
              </a:rPr>
              <a:t>2.(2014·</a:t>
            </a:r>
            <a:r>
              <a:rPr lang="zh-CN" altLang="zh-CN" sz="2800" kern="100" dirty="0">
                <a:latin typeface="Times New Roman"/>
                <a:ea typeface="华文细黑"/>
                <a:cs typeface="Times New Roman"/>
              </a:rPr>
              <a:t>海南，</a:t>
            </a:r>
            <a:r>
              <a:rPr lang="en-US" altLang="zh-CN" sz="2800" kern="100" dirty="0">
                <a:latin typeface="Times New Roman"/>
                <a:ea typeface="华文细黑"/>
                <a:cs typeface="Courier New"/>
              </a:rPr>
              <a:t>5)</a:t>
            </a:r>
            <a:r>
              <a:rPr lang="zh-CN" altLang="zh-CN" sz="2800" kern="100" dirty="0">
                <a:latin typeface="Times New Roman"/>
                <a:ea typeface="华文细黑"/>
                <a:cs typeface="Times New Roman"/>
              </a:rPr>
              <a:t>下列除杂操作可行的是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通过浓硫酸除去</a:t>
            </a:r>
            <a:r>
              <a:rPr lang="en-US" altLang="zh-CN" sz="2800" kern="100" dirty="0" err="1">
                <a:latin typeface="Times New Roman"/>
                <a:ea typeface="华文细黑"/>
                <a:cs typeface="Courier New"/>
              </a:rPr>
              <a:t>HCl</a:t>
            </a:r>
            <a:r>
              <a:rPr lang="zh-CN" altLang="zh-CN" sz="2800" kern="100" dirty="0">
                <a:latin typeface="Times New Roman"/>
                <a:ea typeface="华文细黑"/>
                <a:cs typeface="Times New Roman"/>
              </a:rPr>
              <a:t>中的</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通过灼热的</a:t>
            </a:r>
            <a:r>
              <a:rPr lang="en-US" altLang="zh-CN" sz="2800" kern="100" dirty="0" err="1">
                <a:latin typeface="Times New Roman"/>
                <a:ea typeface="华文细黑"/>
                <a:cs typeface="Courier New"/>
              </a:rPr>
              <a:t>CuO</a:t>
            </a:r>
            <a:r>
              <a:rPr lang="zh-CN" altLang="zh-CN" sz="2800" kern="100" dirty="0">
                <a:latin typeface="Times New Roman"/>
                <a:ea typeface="华文细黑"/>
                <a:cs typeface="Times New Roman"/>
              </a:rPr>
              <a:t>除去</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中的</a:t>
            </a:r>
            <a:r>
              <a:rPr lang="en-US" altLang="zh-CN" sz="2800" kern="100" dirty="0">
                <a:latin typeface="Times New Roman"/>
                <a:ea typeface="华文细黑"/>
                <a:cs typeface="Courier New"/>
              </a:rPr>
              <a:t>CO</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通过灼热的镁粉除去</a:t>
            </a:r>
            <a:r>
              <a:rPr lang="en-US" altLang="zh-CN" sz="2800" kern="100" dirty="0">
                <a:latin typeface="Times New Roman"/>
                <a:ea typeface="华文细黑"/>
                <a:cs typeface="Courier New"/>
              </a:rPr>
              <a:t>N</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中的</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2</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通过水除去</a:t>
            </a:r>
            <a:r>
              <a:rPr lang="en-US" altLang="zh-CN" sz="2800" kern="100" dirty="0">
                <a:latin typeface="Times New Roman"/>
                <a:ea typeface="华文细黑"/>
                <a:cs typeface="Courier New"/>
              </a:rPr>
              <a:t>CO</a:t>
            </a:r>
            <a:r>
              <a:rPr lang="zh-CN" altLang="zh-CN" sz="2800" kern="100" dirty="0">
                <a:latin typeface="Times New Roman"/>
                <a:ea typeface="华文细黑"/>
                <a:cs typeface="Times New Roman"/>
              </a:rPr>
              <a:t>中的</a:t>
            </a:r>
            <a:r>
              <a:rPr lang="en-US" altLang="zh-CN" sz="2800" kern="100" dirty="0" smtClean="0">
                <a:latin typeface="Times New Roman"/>
                <a:ea typeface="华文细黑"/>
                <a:cs typeface="Courier New"/>
              </a:rPr>
              <a:t>CO</a:t>
            </a:r>
            <a:r>
              <a:rPr lang="en-US" altLang="zh-CN" sz="2800" kern="100" baseline="-25000" dirty="0" smtClean="0">
                <a:latin typeface="Times New Roman"/>
                <a:ea typeface="华文细黑"/>
                <a:cs typeface="Courier New"/>
              </a:rPr>
              <a:t>2</a:t>
            </a:r>
            <a:endParaRPr lang="en-US" altLang="zh-CN" sz="2800" kern="100" dirty="0" smtClean="0">
              <a:latin typeface="宋体"/>
              <a:cs typeface="Courier New"/>
            </a:endParaRPr>
          </a:p>
        </p:txBody>
      </p:sp>
      <p:sp>
        <p:nvSpPr>
          <p:cNvPr id="17" name="Rectangle 21">
            <a:hlinkClick r:id="rId2" action="ppaction://hlinksldjump"/>
          </p:cNvPr>
          <p:cNvSpPr>
            <a:spLocks noChangeArrowheads="1"/>
          </p:cNvSpPr>
          <p:nvPr/>
        </p:nvSpPr>
        <p:spPr bwMode="auto">
          <a:xfrm>
            <a:off x="9237814" y="117426"/>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8" name="Rectangle 21">
            <a:hlinkClick r:id="rId3" action="ppaction://hlinksldjump"/>
          </p:cNvPr>
          <p:cNvSpPr>
            <a:spLocks noChangeArrowheads="1"/>
          </p:cNvSpPr>
          <p:nvPr/>
        </p:nvSpPr>
        <p:spPr bwMode="auto">
          <a:xfrm>
            <a:off x="9739992" y="117426"/>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9" name="Rectangle 21">
            <a:hlinkClick r:id="rId4" action="ppaction://hlinksldjump"/>
          </p:cNvPr>
          <p:cNvSpPr>
            <a:spLocks noChangeArrowheads="1"/>
          </p:cNvSpPr>
          <p:nvPr/>
        </p:nvSpPr>
        <p:spPr bwMode="auto">
          <a:xfrm>
            <a:off x="10218028" y="117426"/>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0" name="Rectangle 21">
            <a:hlinkClick r:id="rId5" action="ppaction://hlinksldjump"/>
          </p:cNvPr>
          <p:cNvSpPr>
            <a:spLocks noChangeArrowheads="1"/>
          </p:cNvSpPr>
          <p:nvPr/>
        </p:nvSpPr>
        <p:spPr bwMode="auto">
          <a:xfrm>
            <a:off x="10671922" y="117426"/>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1" name="Rectangle 21">
            <a:hlinkClick r:id="rId6" action="ppaction://hlinksldjump"/>
          </p:cNvPr>
          <p:cNvSpPr>
            <a:spLocks noChangeArrowheads="1"/>
          </p:cNvSpPr>
          <p:nvPr/>
        </p:nvSpPr>
        <p:spPr bwMode="auto">
          <a:xfrm>
            <a:off x="11173682" y="117426"/>
            <a:ext cx="37270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3" name="Rectangle 21">
            <a:hlinkClick r:id="rId7" action="ppaction://hlinksldjump"/>
          </p:cNvPr>
          <p:cNvSpPr>
            <a:spLocks noChangeArrowheads="1"/>
          </p:cNvSpPr>
          <p:nvPr/>
        </p:nvSpPr>
        <p:spPr bwMode="auto">
          <a:xfrm>
            <a:off x="11651300" y="117426"/>
            <a:ext cx="3485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4" name="矩形 23"/>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25" name="圆角矩形 24">
            <a:hlinkClick r:id="rId8" action="ppaction://hlinksldjump"/>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2663240048"/>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矩形 2"/>
          <p:cNvSpPr/>
          <p:nvPr/>
        </p:nvSpPr>
        <p:spPr>
          <a:xfrm>
            <a:off x="296976" y="1855676"/>
            <a:ext cx="11409907" cy="4825680"/>
          </a:xfrm>
          <a:prstGeom prst="rect">
            <a:avLst/>
          </a:prstGeom>
        </p:spPr>
        <p:txBody>
          <a:bodyPr>
            <a:spAutoFit/>
          </a:bodyPr>
          <a:lstStyle/>
          <a:p>
            <a:pPr algn="just">
              <a:lnSpc>
                <a:spcPct val="160000"/>
              </a:lnSpc>
              <a:spcAft>
                <a:spcPts val="0"/>
              </a:spcAft>
              <a:tabLst>
                <a:tab pos="1890395" algn="l"/>
              </a:tabLst>
            </a:pPr>
            <a:r>
              <a:rPr lang="en-US" altLang="zh-CN" sz="2800" kern="100" dirty="0">
                <a:latin typeface="Times New Roman"/>
                <a:ea typeface="华文细黑"/>
              </a:rPr>
              <a:t>B</a:t>
            </a:r>
            <a:r>
              <a:rPr lang="zh-CN" altLang="zh-CN" sz="2800" kern="100" dirty="0">
                <a:latin typeface="Times New Roman"/>
                <a:ea typeface="华文细黑"/>
                <a:cs typeface="Times New Roman"/>
              </a:rPr>
              <a:t>项，</a:t>
            </a:r>
            <a:r>
              <a:rPr lang="en-US" altLang="zh-CN" sz="2800" kern="100" dirty="0">
                <a:latin typeface="Times New Roman"/>
                <a:ea typeface="华文细黑"/>
              </a:rPr>
              <a:t>H</a:t>
            </a:r>
            <a:r>
              <a:rPr lang="en-US" altLang="zh-CN" sz="2800" kern="100" baseline="-25000" dirty="0">
                <a:latin typeface="Times New Roman"/>
                <a:ea typeface="华文细黑"/>
              </a:rPr>
              <a:t>2</a:t>
            </a:r>
            <a:r>
              <a:rPr lang="zh-CN" altLang="zh-CN" sz="2800" kern="100" dirty="0">
                <a:latin typeface="Times New Roman"/>
                <a:ea typeface="华文细黑"/>
                <a:cs typeface="Times New Roman"/>
              </a:rPr>
              <a:t>和</a:t>
            </a:r>
            <a:r>
              <a:rPr lang="en-US" altLang="zh-CN" sz="2800" kern="100" dirty="0">
                <a:latin typeface="Times New Roman"/>
                <a:ea typeface="华文细黑"/>
              </a:rPr>
              <a:t>CO</a:t>
            </a:r>
            <a:r>
              <a:rPr lang="zh-CN" altLang="zh-CN" sz="2800" kern="100" dirty="0">
                <a:latin typeface="Times New Roman"/>
                <a:ea typeface="华文细黑"/>
                <a:cs typeface="Times New Roman"/>
              </a:rPr>
              <a:t>均能与</a:t>
            </a:r>
            <a:r>
              <a:rPr lang="en-US" altLang="zh-CN" sz="2800" kern="100" dirty="0" err="1">
                <a:latin typeface="Times New Roman"/>
                <a:ea typeface="华文细黑"/>
              </a:rPr>
              <a:t>CuO</a:t>
            </a:r>
            <a:r>
              <a:rPr lang="zh-CN" altLang="zh-CN" sz="2800" kern="100" dirty="0">
                <a:latin typeface="Times New Roman"/>
                <a:ea typeface="华文细黑"/>
                <a:cs typeface="Times New Roman"/>
              </a:rPr>
              <a:t>发生反应</a:t>
            </a:r>
            <a:r>
              <a:rPr lang="en-US" altLang="zh-CN" sz="2800" kern="100" dirty="0">
                <a:latin typeface="Times New Roman"/>
                <a:ea typeface="华文细黑"/>
              </a:rPr>
              <a:t>(H</a:t>
            </a:r>
            <a:r>
              <a:rPr lang="en-US" altLang="zh-CN" sz="2800" kern="100" baseline="-25000" dirty="0">
                <a:latin typeface="Times New Roman"/>
                <a:ea typeface="华文细黑"/>
              </a:rPr>
              <a:t>2</a:t>
            </a:r>
            <a:r>
              <a:rPr lang="zh-CN" altLang="zh-CN" sz="2800" kern="100" dirty="0">
                <a:latin typeface="Times New Roman"/>
                <a:ea typeface="华文细黑"/>
                <a:cs typeface="Times New Roman"/>
              </a:rPr>
              <a:t>＋</a:t>
            </a:r>
            <a:r>
              <a:rPr lang="en-US" altLang="zh-CN" sz="2800" kern="100" dirty="0" err="1" smtClean="0">
                <a:latin typeface="Times New Roman"/>
                <a:ea typeface="华文细黑"/>
              </a:rPr>
              <a:t>CuO</a:t>
            </a:r>
            <a:r>
              <a:rPr lang="en-US" altLang="zh-CN" sz="2800" kern="100" dirty="0" smtClean="0">
                <a:latin typeface="Times New Roman"/>
                <a:ea typeface="华文细黑"/>
              </a:rPr>
              <a:t>            </a:t>
            </a:r>
            <a:r>
              <a:rPr lang="en-US" altLang="zh-CN" sz="2800" kern="100" dirty="0">
                <a:latin typeface="Times New Roman"/>
                <a:ea typeface="华文细黑"/>
              </a:rPr>
              <a:t>Cu</a:t>
            </a:r>
            <a:r>
              <a:rPr lang="zh-CN" altLang="zh-CN" sz="2800" kern="100" dirty="0">
                <a:latin typeface="Times New Roman"/>
                <a:ea typeface="华文细黑"/>
                <a:cs typeface="Times New Roman"/>
              </a:rPr>
              <a:t>＋</a:t>
            </a:r>
            <a:r>
              <a:rPr lang="en-US" altLang="zh-CN" sz="2800" kern="100" dirty="0">
                <a:latin typeface="Times New Roman"/>
                <a:ea typeface="华文细黑"/>
              </a:rPr>
              <a:t>H</a:t>
            </a:r>
            <a:r>
              <a:rPr lang="en-US" altLang="zh-CN" sz="2800" kern="100" baseline="-25000" dirty="0">
                <a:latin typeface="Times New Roman"/>
                <a:ea typeface="华文细黑"/>
              </a:rPr>
              <a:t>2</a:t>
            </a:r>
            <a:r>
              <a:rPr lang="en-US" altLang="zh-CN" sz="2800" kern="100" dirty="0">
                <a:latin typeface="Times New Roman"/>
                <a:ea typeface="华文细黑"/>
              </a:rPr>
              <a:t>O</a:t>
            </a:r>
            <a:r>
              <a:rPr lang="zh-CN" altLang="zh-CN" sz="2800" kern="100" dirty="0">
                <a:latin typeface="Times New Roman"/>
                <a:ea typeface="华文细黑"/>
                <a:cs typeface="Times New Roman"/>
              </a:rPr>
              <a:t>、</a:t>
            </a:r>
            <a:r>
              <a:rPr lang="en-US" altLang="zh-CN" sz="2800" kern="100" dirty="0">
                <a:latin typeface="Times New Roman"/>
                <a:ea typeface="华文细黑"/>
              </a:rPr>
              <a:t>CO</a:t>
            </a:r>
            <a:r>
              <a:rPr lang="zh-CN" altLang="zh-CN" sz="2800" kern="100" dirty="0">
                <a:latin typeface="Times New Roman"/>
                <a:ea typeface="华文细黑"/>
                <a:cs typeface="Times New Roman"/>
              </a:rPr>
              <a:t>＋</a:t>
            </a:r>
            <a:r>
              <a:rPr lang="en-US" altLang="zh-CN" sz="2800" kern="100" dirty="0" err="1" smtClean="0">
                <a:latin typeface="Times New Roman"/>
                <a:ea typeface="华文细黑"/>
              </a:rPr>
              <a:t>CuO</a:t>
            </a:r>
            <a:endParaRPr lang="en-US" altLang="zh-CN" sz="2800" kern="100" dirty="0">
              <a:solidFill>
                <a:schemeClr val="accent6">
                  <a:lumMod val="75000"/>
                </a:schemeClr>
              </a:solidFill>
              <a:latin typeface="Times New Roman"/>
              <a:ea typeface="华文细黑"/>
              <a:cs typeface="Courier New"/>
            </a:endParaRPr>
          </a:p>
          <a:p>
            <a:pPr algn="just">
              <a:lnSpc>
                <a:spcPct val="160000"/>
              </a:lnSpc>
              <a:spcAft>
                <a:spcPts val="0"/>
              </a:spcAft>
              <a:tabLst>
                <a:tab pos="1890395" algn="l"/>
              </a:tabLst>
            </a:pPr>
            <a:r>
              <a:rPr lang="en-US" altLang="zh-CN" sz="2800" kern="100" dirty="0" smtClean="0">
                <a:latin typeface="Times New Roman"/>
                <a:ea typeface="华文细黑"/>
                <a:cs typeface="Courier New"/>
              </a:rPr>
              <a:t>              Cu</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CO</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，错误</a:t>
            </a:r>
            <a:r>
              <a:rPr lang="zh-CN" altLang="zh-CN" sz="2800" kern="100" dirty="0" smtClean="0">
                <a:latin typeface="Times New Roman"/>
                <a:ea typeface="华文细黑"/>
                <a:cs typeface="Times New Roman"/>
              </a:rPr>
              <a:t>；</a:t>
            </a:r>
            <a:endParaRPr lang="en-US" altLang="zh-CN" sz="1050" kern="100" dirty="0" smtClean="0">
              <a:latin typeface="宋体"/>
              <a:cs typeface="Courier New"/>
            </a:endParaRPr>
          </a:p>
          <a:p>
            <a:pPr algn="just">
              <a:lnSpc>
                <a:spcPct val="160000"/>
              </a:lnSpc>
              <a:spcAft>
                <a:spcPts val="0"/>
              </a:spcAft>
              <a:tabLst>
                <a:tab pos="1890395" algn="l"/>
              </a:tabLst>
            </a:pPr>
            <a:r>
              <a:rPr lang="en-US" altLang="zh-CN" sz="2800" kern="100" dirty="0">
                <a:latin typeface="Times New Roman"/>
                <a:ea typeface="华文细黑"/>
              </a:rPr>
              <a:t>C</a:t>
            </a:r>
            <a:r>
              <a:rPr lang="zh-CN" altLang="zh-CN" sz="2800" kern="100" dirty="0">
                <a:latin typeface="Times New Roman"/>
                <a:ea typeface="华文细黑"/>
                <a:cs typeface="Times New Roman"/>
              </a:rPr>
              <a:t>项，</a:t>
            </a:r>
            <a:r>
              <a:rPr lang="en-US" altLang="zh-CN" sz="2800" kern="100" dirty="0">
                <a:latin typeface="Times New Roman"/>
                <a:ea typeface="华文细黑"/>
              </a:rPr>
              <a:t>N</a:t>
            </a:r>
            <a:r>
              <a:rPr lang="en-US" altLang="zh-CN" sz="2800" kern="100" baseline="-25000" dirty="0">
                <a:latin typeface="Times New Roman"/>
                <a:ea typeface="华文细黑"/>
              </a:rPr>
              <a:t>2</a:t>
            </a:r>
            <a:r>
              <a:rPr lang="zh-CN" altLang="zh-CN" sz="2800" kern="100" dirty="0">
                <a:latin typeface="Times New Roman"/>
                <a:ea typeface="华文细黑"/>
                <a:cs typeface="Times New Roman"/>
              </a:rPr>
              <a:t>和</a:t>
            </a:r>
            <a:r>
              <a:rPr lang="en-US" altLang="zh-CN" sz="2800" kern="100" dirty="0">
                <a:latin typeface="Times New Roman"/>
                <a:ea typeface="华文细黑"/>
              </a:rPr>
              <a:t>O</a:t>
            </a:r>
            <a:r>
              <a:rPr lang="en-US" altLang="zh-CN" sz="2800" kern="100" baseline="-25000" dirty="0">
                <a:latin typeface="Times New Roman"/>
                <a:ea typeface="华文细黑"/>
              </a:rPr>
              <a:t>2</a:t>
            </a:r>
            <a:r>
              <a:rPr lang="zh-CN" altLang="zh-CN" sz="2800" kern="100" dirty="0">
                <a:latin typeface="Times New Roman"/>
                <a:ea typeface="华文细黑"/>
                <a:cs typeface="Times New Roman"/>
              </a:rPr>
              <a:t>均能与镁粉发生反应</a:t>
            </a:r>
            <a:r>
              <a:rPr lang="en-US" altLang="zh-CN" sz="2800" kern="100" dirty="0">
                <a:latin typeface="Times New Roman"/>
                <a:ea typeface="华文细黑"/>
              </a:rPr>
              <a:t>(3Mg</a:t>
            </a:r>
            <a:r>
              <a:rPr lang="zh-CN" altLang="zh-CN" sz="2800" kern="100" dirty="0">
                <a:latin typeface="Times New Roman"/>
                <a:ea typeface="华文细黑"/>
                <a:cs typeface="Times New Roman"/>
              </a:rPr>
              <a:t>＋</a:t>
            </a:r>
            <a:r>
              <a:rPr lang="en-US" altLang="zh-CN" sz="2800" kern="100" dirty="0">
                <a:latin typeface="Times New Roman"/>
                <a:ea typeface="华文细黑"/>
              </a:rPr>
              <a:t> </a:t>
            </a:r>
            <a:r>
              <a:rPr lang="en-US" altLang="zh-CN" sz="2800" kern="100" dirty="0" smtClean="0">
                <a:latin typeface="Times New Roman"/>
                <a:ea typeface="华文细黑"/>
              </a:rPr>
              <a:t>N</a:t>
            </a:r>
            <a:r>
              <a:rPr lang="en-US" altLang="zh-CN" sz="2800" kern="100" baseline="-25000" dirty="0" smtClean="0">
                <a:latin typeface="Times New Roman"/>
                <a:ea typeface="华文细黑"/>
              </a:rPr>
              <a:t>2                  </a:t>
            </a:r>
            <a:r>
              <a:rPr lang="en-US" altLang="zh-CN" sz="2800" kern="100" dirty="0">
                <a:latin typeface="Times New Roman"/>
                <a:ea typeface="华文细黑"/>
              </a:rPr>
              <a:t>Mg</a:t>
            </a:r>
            <a:r>
              <a:rPr lang="en-US" altLang="zh-CN" sz="2800" kern="100" baseline="-25000" dirty="0">
                <a:latin typeface="Times New Roman"/>
                <a:ea typeface="华文细黑"/>
              </a:rPr>
              <a:t>3</a:t>
            </a:r>
            <a:r>
              <a:rPr lang="en-US" altLang="zh-CN" sz="2800" kern="100" dirty="0">
                <a:latin typeface="Times New Roman"/>
                <a:ea typeface="华文细黑"/>
              </a:rPr>
              <a:t>N</a:t>
            </a:r>
            <a:r>
              <a:rPr lang="en-US" altLang="zh-CN" sz="2800" kern="100" baseline="-25000" dirty="0">
                <a:latin typeface="Times New Roman"/>
                <a:ea typeface="华文细黑"/>
              </a:rPr>
              <a:t>2</a:t>
            </a:r>
            <a:r>
              <a:rPr lang="zh-CN" altLang="zh-CN" sz="2800" kern="100" dirty="0">
                <a:latin typeface="Times New Roman"/>
                <a:ea typeface="华文细黑"/>
                <a:cs typeface="Times New Roman"/>
              </a:rPr>
              <a:t>、</a:t>
            </a:r>
            <a:r>
              <a:rPr lang="en-US" altLang="zh-CN" sz="2800" kern="100" dirty="0">
                <a:latin typeface="Times New Roman"/>
                <a:ea typeface="华文细黑"/>
              </a:rPr>
              <a:t>2Mg</a:t>
            </a:r>
            <a:r>
              <a:rPr lang="zh-CN" altLang="zh-CN" sz="2800" kern="100" dirty="0">
                <a:latin typeface="Times New Roman"/>
                <a:ea typeface="华文细黑"/>
                <a:cs typeface="Times New Roman"/>
              </a:rPr>
              <a:t>＋</a:t>
            </a:r>
            <a:r>
              <a:rPr lang="en-US" altLang="zh-CN" sz="2800" kern="100" dirty="0" smtClean="0">
                <a:latin typeface="Times New Roman"/>
                <a:ea typeface="华文细黑"/>
              </a:rPr>
              <a:t>O</a:t>
            </a:r>
            <a:r>
              <a:rPr lang="en-US" altLang="zh-CN" sz="2800" kern="100" baseline="-25000" dirty="0" smtClean="0">
                <a:latin typeface="Times New Roman"/>
                <a:ea typeface="华文细黑"/>
              </a:rPr>
              <a:t>2</a:t>
            </a:r>
          </a:p>
          <a:p>
            <a:pPr algn="just">
              <a:lnSpc>
                <a:spcPct val="160000"/>
              </a:lnSpc>
              <a:spcAft>
                <a:spcPts val="0"/>
              </a:spcAft>
              <a:tabLst>
                <a:tab pos="1890395" algn="l"/>
              </a:tabLst>
            </a:pPr>
            <a:r>
              <a:rPr lang="en-US" altLang="zh-CN" sz="2800" kern="100" dirty="0" smtClean="0">
                <a:latin typeface="Times New Roman"/>
                <a:ea typeface="华文细黑"/>
              </a:rPr>
              <a:t>            2MgO</a:t>
            </a:r>
            <a:r>
              <a:rPr lang="en-US" altLang="zh-CN" sz="2800" kern="100" dirty="0">
                <a:latin typeface="Times New Roman"/>
                <a:ea typeface="华文细黑"/>
              </a:rPr>
              <a:t>)</a:t>
            </a:r>
            <a:r>
              <a:rPr lang="zh-CN" altLang="zh-CN" sz="2800" kern="100" dirty="0">
                <a:latin typeface="Times New Roman"/>
                <a:ea typeface="华文细黑"/>
                <a:cs typeface="Times New Roman"/>
              </a:rPr>
              <a:t>，错误</a:t>
            </a:r>
            <a:r>
              <a:rPr lang="zh-CN" altLang="zh-CN" sz="2800" kern="100" dirty="0" smtClean="0">
                <a:latin typeface="Times New Roman"/>
                <a:ea typeface="华文细黑"/>
                <a:cs typeface="Times New Roman"/>
              </a:rPr>
              <a:t>；</a:t>
            </a:r>
            <a:endParaRPr lang="en-US" altLang="zh-CN" sz="2800" kern="100" baseline="-25000" dirty="0" smtClean="0">
              <a:latin typeface="Times New Roman"/>
              <a:ea typeface="华文细黑"/>
            </a:endParaRPr>
          </a:p>
          <a:p>
            <a:pPr algn="just">
              <a:lnSpc>
                <a:spcPct val="160000"/>
              </a:lnSpc>
              <a:spcAft>
                <a:spcPts val="0"/>
              </a:spcAft>
              <a:tabLst>
                <a:tab pos="1890395" algn="l"/>
              </a:tabLst>
            </a:pP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项，</a:t>
            </a:r>
            <a:r>
              <a:rPr lang="en-US" altLang="zh-CN" sz="2800" kern="100" dirty="0">
                <a:latin typeface="Times New Roman"/>
                <a:ea typeface="华文细黑"/>
                <a:cs typeface="Courier New"/>
              </a:rPr>
              <a:t>CO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在水中的溶解度很小，不能用水来除去</a:t>
            </a:r>
            <a:r>
              <a:rPr lang="en-US" altLang="zh-CN" sz="2800" kern="100" dirty="0">
                <a:latin typeface="Times New Roman"/>
                <a:ea typeface="华文细黑"/>
                <a:cs typeface="Courier New"/>
              </a:rPr>
              <a:t>CO</a:t>
            </a:r>
            <a:r>
              <a:rPr lang="zh-CN" altLang="zh-CN" sz="2800" kern="100" dirty="0">
                <a:latin typeface="Times New Roman"/>
                <a:ea typeface="华文细黑"/>
                <a:cs typeface="Times New Roman"/>
              </a:rPr>
              <a:t>中的</a:t>
            </a:r>
            <a:r>
              <a:rPr lang="en-US" altLang="zh-CN" sz="2800" kern="100" dirty="0">
                <a:latin typeface="Times New Roman"/>
                <a:ea typeface="华文细黑"/>
                <a:cs typeface="Courier New"/>
              </a:rPr>
              <a:t>CO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，应利用</a:t>
            </a:r>
            <a:r>
              <a:rPr lang="en-US" altLang="zh-CN" sz="2800" kern="100" dirty="0" err="1">
                <a:latin typeface="Times New Roman"/>
                <a:ea typeface="华文细黑"/>
                <a:cs typeface="Courier New"/>
              </a:rPr>
              <a:t>NaOH</a:t>
            </a:r>
            <a:r>
              <a:rPr lang="zh-CN" altLang="zh-CN" sz="2800" kern="100" dirty="0">
                <a:latin typeface="Times New Roman"/>
                <a:ea typeface="华文细黑"/>
                <a:cs typeface="Times New Roman"/>
              </a:rPr>
              <a:t>溶液除去</a:t>
            </a:r>
            <a:r>
              <a:rPr lang="en-US" altLang="zh-CN" sz="2800" kern="100" dirty="0">
                <a:latin typeface="Times New Roman"/>
                <a:ea typeface="华文细黑"/>
                <a:cs typeface="Courier New"/>
              </a:rPr>
              <a:t>CO</a:t>
            </a:r>
            <a:r>
              <a:rPr lang="zh-CN" altLang="zh-CN" sz="2800" kern="100" dirty="0">
                <a:latin typeface="Times New Roman"/>
                <a:ea typeface="华文细黑"/>
                <a:cs typeface="Times New Roman"/>
              </a:rPr>
              <a:t>中的</a:t>
            </a:r>
            <a:r>
              <a:rPr lang="en-US" altLang="zh-CN" sz="2800" kern="100" dirty="0">
                <a:latin typeface="Times New Roman"/>
                <a:ea typeface="华文细黑"/>
                <a:cs typeface="Courier New"/>
              </a:rPr>
              <a:t>CO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，错误</a:t>
            </a:r>
            <a:r>
              <a:rPr lang="zh-CN" altLang="zh-CN" sz="2800" kern="100" dirty="0" smtClean="0">
                <a:latin typeface="Times New Roman"/>
                <a:ea typeface="华文细黑"/>
                <a:cs typeface="Times New Roman"/>
              </a:rPr>
              <a:t>。</a:t>
            </a:r>
            <a:endParaRPr lang="en-US" altLang="zh-CN" sz="1050" kern="100" dirty="0" smtClean="0">
              <a:latin typeface="宋体"/>
              <a:cs typeface="Courier New"/>
            </a:endParaRPr>
          </a:p>
          <a:p>
            <a:pPr algn="just">
              <a:lnSpc>
                <a:spcPct val="160000"/>
              </a:lnSpc>
              <a:spcAft>
                <a:spcPts val="0"/>
              </a:spcAft>
              <a:tabLst>
                <a:tab pos="1890395" algn="l"/>
              </a:tabLst>
            </a:pPr>
            <a:r>
              <a:rPr lang="zh-CN" altLang="zh-CN" sz="2800" b="1" kern="100" dirty="0">
                <a:solidFill>
                  <a:srgbClr val="0000FF"/>
                </a:solidFill>
                <a:latin typeface="Times New Roman"/>
                <a:cs typeface="Times New Roman"/>
              </a:rPr>
              <a:t>答案　</a:t>
            </a:r>
            <a:r>
              <a:rPr lang="en-US" altLang="zh-CN" sz="2800" b="1" kern="100" dirty="0" smtClean="0">
                <a:solidFill>
                  <a:schemeClr val="accent6">
                    <a:lumMod val="75000"/>
                  </a:schemeClr>
                </a:solidFill>
                <a:latin typeface="Times New Roman"/>
                <a:ea typeface="华文细黑"/>
                <a:cs typeface="Courier New"/>
              </a:rPr>
              <a:t>A</a:t>
            </a:r>
            <a:endParaRPr lang="zh-CN" altLang="zh-CN" sz="1050" b="1" kern="100" dirty="0">
              <a:solidFill>
                <a:schemeClr val="accent6">
                  <a:lumMod val="75000"/>
                </a:schemeClr>
              </a:solidFill>
              <a:latin typeface="宋体"/>
              <a:cs typeface="Courier New"/>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331495482"/>
              </p:ext>
            </p:extLst>
          </p:nvPr>
        </p:nvGraphicFramePr>
        <p:xfrm>
          <a:off x="7281752" y="1855676"/>
          <a:ext cx="1190625" cy="884238"/>
        </p:xfrm>
        <a:graphic>
          <a:graphicData uri="http://schemas.openxmlformats.org/presentationml/2006/ole">
            <mc:AlternateContent xmlns:mc="http://schemas.openxmlformats.org/markup-compatibility/2006">
              <mc:Choice xmlns:v="urn:schemas-microsoft-com:vml" Requires="v">
                <p:oleObj spid="_x0000_s196431" name="文档" r:id="rId4" imgW="1189863" imgH="884849" progId="Word.Document.12">
                  <p:embed/>
                </p:oleObj>
              </mc:Choice>
              <mc:Fallback>
                <p:oleObj name="文档" r:id="rId4" imgW="1189863" imgH="884849" progId="Word.Document.12">
                  <p:embed/>
                  <p:pic>
                    <p:nvPicPr>
                      <p:cNvPr id="0" name=""/>
                      <p:cNvPicPr/>
                      <p:nvPr/>
                    </p:nvPicPr>
                    <p:blipFill>
                      <a:blip r:embed="rId5"/>
                      <a:stretch>
                        <a:fillRect/>
                      </a:stretch>
                    </p:blipFill>
                    <p:spPr>
                      <a:xfrm>
                        <a:off x="7281752" y="1855676"/>
                        <a:ext cx="1190625" cy="884238"/>
                      </a:xfrm>
                      <a:prstGeom prst="rect">
                        <a:avLst/>
                      </a:prstGeom>
                    </p:spPr>
                  </p:pic>
                </p:oleObj>
              </mc:Fallback>
            </mc:AlternateContent>
          </a:graphicData>
        </a:graphic>
      </p:graphicFrame>
      <p:graphicFrame>
        <p:nvGraphicFramePr>
          <p:cNvPr id="11" name="对象 10"/>
          <p:cNvGraphicFramePr>
            <a:graphicFrameLocks noChangeAspect="1"/>
          </p:cNvGraphicFramePr>
          <p:nvPr>
            <p:extLst>
              <p:ext uri="{D42A27DB-BD31-4B8C-83A1-F6EECF244321}">
                <p14:modId xmlns:p14="http://schemas.microsoft.com/office/powerpoint/2010/main" val="3089851722"/>
              </p:ext>
            </p:extLst>
          </p:nvPr>
        </p:nvGraphicFramePr>
        <p:xfrm>
          <a:off x="545228" y="2544388"/>
          <a:ext cx="1190625" cy="884238"/>
        </p:xfrm>
        <a:graphic>
          <a:graphicData uri="http://schemas.openxmlformats.org/presentationml/2006/ole">
            <mc:AlternateContent xmlns:mc="http://schemas.openxmlformats.org/markup-compatibility/2006">
              <mc:Choice xmlns:v="urn:schemas-microsoft-com:vml" Requires="v">
                <p:oleObj spid="_x0000_s196432" name="文档" r:id="rId7" imgW="1189863" imgH="884849" progId="Word.Document.12">
                  <p:embed/>
                </p:oleObj>
              </mc:Choice>
              <mc:Fallback>
                <p:oleObj name="文档" r:id="rId7" imgW="1189863" imgH="884849" progId="Word.Document.12">
                  <p:embed/>
                  <p:pic>
                    <p:nvPicPr>
                      <p:cNvPr id="0" name=""/>
                      <p:cNvPicPr/>
                      <p:nvPr/>
                    </p:nvPicPr>
                    <p:blipFill>
                      <a:blip r:embed="rId8"/>
                      <a:stretch>
                        <a:fillRect/>
                      </a:stretch>
                    </p:blipFill>
                    <p:spPr>
                      <a:xfrm>
                        <a:off x="545228" y="2544388"/>
                        <a:ext cx="1190625" cy="884238"/>
                      </a:xfrm>
                      <a:prstGeom prst="rect">
                        <a:avLst/>
                      </a:prstGeom>
                    </p:spPr>
                  </p:pic>
                </p:oleObj>
              </mc:Fallback>
            </mc:AlternateContent>
          </a:graphicData>
        </a:graphic>
      </p:graphicFrame>
      <p:graphicFrame>
        <p:nvGraphicFramePr>
          <p:cNvPr id="13" name="对象 12"/>
          <p:cNvGraphicFramePr>
            <a:graphicFrameLocks noChangeAspect="1"/>
          </p:cNvGraphicFramePr>
          <p:nvPr>
            <p:extLst>
              <p:ext uri="{D42A27DB-BD31-4B8C-83A1-F6EECF244321}">
                <p14:modId xmlns:p14="http://schemas.microsoft.com/office/powerpoint/2010/main" val="1211238667"/>
              </p:ext>
            </p:extLst>
          </p:nvPr>
        </p:nvGraphicFramePr>
        <p:xfrm>
          <a:off x="7290629" y="3192460"/>
          <a:ext cx="1190625" cy="884238"/>
        </p:xfrm>
        <a:graphic>
          <a:graphicData uri="http://schemas.openxmlformats.org/presentationml/2006/ole">
            <mc:AlternateContent xmlns:mc="http://schemas.openxmlformats.org/markup-compatibility/2006">
              <mc:Choice xmlns:v="urn:schemas-microsoft-com:vml" Requires="v">
                <p:oleObj spid="_x0000_s196433" name="文档" r:id="rId10" imgW="1189863" imgH="885570" progId="Word.Document.12">
                  <p:embed/>
                </p:oleObj>
              </mc:Choice>
              <mc:Fallback>
                <p:oleObj name="文档" r:id="rId10" imgW="1189863" imgH="885570" progId="Word.Document.12">
                  <p:embed/>
                  <p:pic>
                    <p:nvPicPr>
                      <p:cNvPr id="0" name=""/>
                      <p:cNvPicPr/>
                      <p:nvPr/>
                    </p:nvPicPr>
                    <p:blipFill>
                      <a:blip r:embed="rId11"/>
                      <a:stretch>
                        <a:fillRect/>
                      </a:stretch>
                    </p:blipFill>
                    <p:spPr>
                      <a:xfrm>
                        <a:off x="7290629" y="3192460"/>
                        <a:ext cx="1190625" cy="884238"/>
                      </a:xfrm>
                      <a:prstGeom prst="rect">
                        <a:avLst/>
                      </a:prstGeom>
                    </p:spPr>
                  </p:pic>
                </p:oleObj>
              </mc:Fallback>
            </mc:AlternateContent>
          </a:graphicData>
        </a:graphic>
      </p:graphicFrame>
      <p:graphicFrame>
        <p:nvGraphicFramePr>
          <p:cNvPr id="14" name="对象 13"/>
          <p:cNvGraphicFramePr>
            <a:graphicFrameLocks noChangeAspect="1"/>
          </p:cNvGraphicFramePr>
          <p:nvPr>
            <p:extLst>
              <p:ext uri="{D42A27DB-BD31-4B8C-83A1-F6EECF244321}">
                <p14:modId xmlns:p14="http://schemas.microsoft.com/office/powerpoint/2010/main" val="394669693"/>
              </p:ext>
            </p:extLst>
          </p:nvPr>
        </p:nvGraphicFramePr>
        <p:xfrm>
          <a:off x="441852" y="3893286"/>
          <a:ext cx="1190625" cy="884238"/>
        </p:xfrm>
        <a:graphic>
          <a:graphicData uri="http://schemas.openxmlformats.org/presentationml/2006/ole">
            <mc:AlternateContent xmlns:mc="http://schemas.openxmlformats.org/markup-compatibility/2006">
              <mc:Choice xmlns:v="urn:schemas-microsoft-com:vml" Requires="v">
                <p:oleObj spid="_x0000_s196434" name="文档" r:id="rId13" imgW="1189863" imgH="885570" progId="Word.Document.12">
                  <p:embed/>
                </p:oleObj>
              </mc:Choice>
              <mc:Fallback>
                <p:oleObj name="文档" r:id="rId13" imgW="1189863" imgH="885570" progId="Word.Document.12">
                  <p:embed/>
                  <p:pic>
                    <p:nvPicPr>
                      <p:cNvPr id="0" name=""/>
                      <p:cNvPicPr/>
                      <p:nvPr/>
                    </p:nvPicPr>
                    <p:blipFill>
                      <a:blip r:embed="rId14"/>
                      <a:stretch>
                        <a:fillRect/>
                      </a:stretch>
                    </p:blipFill>
                    <p:spPr>
                      <a:xfrm>
                        <a:off x="441852" y="3893286"/>
                        <a:ext cx="1190625" cy="884238"/>
                      </a:xfrm>
                      <a:prstGeom prst="rect">
                        <a:avLst/>
                      </a:prstGeom>
                    </p:spPr>
                  </p:pic>
                </p:oleObj>
              </mc:Fallback>
            </mc:AlternateContent>
          </a:graphicData>
        </a:graphic>
      </p:graphicFrame>
      <p:sp>
        <p:nvSpPr>
          <p:cNvPr id="5" name="矩形 4"/>
          <p:cNvSpPr/>
          <p:nvPr/>
        </p:nvSpPr>
        <p:spPr>
          <a:xfrm>
            <a:off x="296976" y="621482"/>
            <a:ext cx="11633436" cy="1307346"/>
          </a:xfrm>
          <a:prstGeom prst="rect">
            <a:avLst/>
          </a:prstGeom>
        </p:spPr>
        <p:txBody>
          <a:bodyPr>
            <a:spAutoFit/>
          </a:bodyPr>
          <a:lstStyle/>
          <a:p>
            <a:pPr lvl="0" algn="just">
              <a:lnSpc>
                <a:spcPct val="150000"/>
              </a:lnSpc>
              <a:tabLst>
                <a:tab pos="1890395" algn="l"/>
              </a:tabLst>
            </a:pPr>
            <a:r>
              <a:rPr lang="zh-CN" altLang="zh-CN" sz="2800" b="1" kern="100" dirty="0">
                <a:solidFill>
                  <a:srgbClr val="0000FF"/>
                </a:solidFill>
                <a:latin typeface="Times New Roman"/>
                <a:cs typeface="Times New Roman"/>
              </a:rPr>
              <a:t>解析　</a:t>
            </a:r>
            <a:r>
              <a:rPr lang="en-US" altLang="zh-CN" sz="2800" kern="100" dirty="0">
                <a:solidFill>
                  <a:prstClr val="black"/>
                </a:solidFill>
                <a:latin typeface="Times New Roman"/>
                <a:ea typeface="华文细黑"/>
                <a:cs typeface="Courier New"/>
              </a:rPr>
              <a:t>A</a:t>
            </a:r>
            <a:r>
              <a:rPr lang="zh-CN" altLang="zh-CN" sz="2800" kern="100" dirty="0">
                <a:solidFill>
                  <a:prstClr val="black"/>
                </a:solidFill>
                <a:latin typeface="Times New Roman"/>
                <a:ea typeface="华文细黑"/>
                <a:cs typeface="Times New Roman"/>
              </a:rPr>
              <a:t>项，浓硫酸具有吸水性且不与</a:t>
            </a:r>
            <a:r>
              <a:rPr lang="en-US" altLang="zh-CN" sz="2800" kern="100" dirty="0" err="1">
                <a:solidFill>
                  <a:prstClr val="black"/>
                </a:solidFill>
                <a:latin typeface="Times New Roman"/>
                <a:ea typeface="华文细黑"/>
                <a:cs typeface="Courier New"/>
              </a:rPr>
              <a:t>HCl</a:t>
            </a:r>
            <a:r>
              <a:rPr lang="zh-CN" altLang="zh-CN" sz="2800" kern="100" dirty="0">
                <a:solidFill>
                  <a:prstClr val="black"/>
                </a:solidFill>
                <a:latin typeface="Times New Roman"/>
                <a:ea typeface="华文细黑"/>
                <a:cs typeface="Times New Roman"/>
              </a:rPr>
              <a:t>发生反应，所以除去</a:t>
            </a:r>
            <a:r>
              <a:rPr lang="en-US" altLang="zh-CN" sz="2800" kern="100" dirty="0" err="1">
                <a:solidFill>
                  <a:prstClr val="black"/>
                </a:solidFill>
                <a:latin typeface="Times New Roman"/>
                <a:ea typeface="华文细黑"/>
                <a:cs typeface="Courier New"/>
              </a:rPr>
              <a:t>HCl</a:t>
            </a:r>
            <a:r>
              <a:rPr lang="zh-CN" altLang="zh-CN" sz="2800" kern="100" dirty="0">
                <a:solidFill>
                  <a:prstClr val="black"/>
                </a:solidFill>
                <a:latin typeface="Times New Roman"/>
                <a:ea typeface="华文细黑"/>
                <a:cs typeface="Times New Roman"/>
              </a:rPr>
              <a:t>中的</a:t>
            </a:r>
            <a:r>
              <a:rPr lang="en-US" altLang="zh-CN" sz="2800" kern="100" dirty="0">
                <a:solidFill>
                  <a:prstClr val="black"/>
                </a:solidFill>
                <a:latin typeface="Times New Roman"/>
                <a:ea typeface="华文细黑"/>
                <a:cs typeface="Courier New"/>
              </a:rPr>
              <a:t>H</a:t>
            </a:r>
            <a:r>
              <a:rPr lang="en-US" altLang="zh-CN" sz="2800" kern="100" baseline="-25000" dirty="0">
                <a:solidFill>
                  <a:prstClr val="black"/>
                </a:solidFill>
                <a:latin typeface="Times New Roman"/>
                <a:ea typeface="华文细黑"/>
                <a:cs typeface="Courier New"/>
              </a:rPr>
              <a:t>2</a:t>
            </a:r>
            <a:r>
              <a:rPr lang="en-US" altLang="zh-CN" sz="2800" kern="100" dirty="0">
                <a:solidFill>
                  <a:prstClr val="black"/>
                </a:solidFill>
                <a:latin typeface="Times New Roman"/>
                <a:ea typeface="华文细黑"/>
                <a:cs typeface="Courier New"/>
              </a:rPr>
              <a:t>O</a:t>
            </a:r>
            <a:r>
              <a:rPr lang="zh-CN" altLang="zh-CN" sz="2800" kern="100" dirty="0">
                <a:solidFill>
                  <a:prstClr val="black"/>
                </a:solidFill>
                <a:latin typeface="Times New Roman"/>
                <a:ea typeface="华文细黑"/>
                <a:cs typeface="Times New Roman"/>
              </a:rPr>
              <a:t>可以通过浓硫酸进行，正确</a:t>
            </a:r>
            <a:r>
              <a:rPr lang="zh-CN" altLang="zh-CN" sz="2800" kern="100" dirty="0" smtClean="0">
                <a:solidFill>
                  <a:prstClr val="black"/>
                </a:solidFill>
                <a:latin typeface="Times New Roman"/>
                <a:ea typeface="华文细黑"/>
                <a:cs typeface="Times New Roman"/>
              </a:rPr>
              <a:t>；</a:t>
            </a:r>
            <a:endParaRPr lang="en-US" altLang="zh-CN" sz="2800" kern="100" dirty="0" smtClean="0">
              <a:solidFill>
                <a:prstClr val="black"/>
              </a:solidFill>
              <a:latin typeface="Times New Roman"/>
              <a:ea typeface="华文细黑"/>
              <a:cs typeface="Times New Roman"/>
            </a:endParaRPr>
          </a:p>
        </p:txBody>
      </p:sp>
      <p:sp>
        <p:nvSpPr>
          <p:cNvPr id="17" name="Rectangle 21">
            <a:hlinkClick r:id="rId15" action="ppaction://hlinksldjump"/>
          </p:cNvPr>
          <p:cNvSpPr>
            <a:spLocks noChangeArrowheads="1"/>
          </p:cNvSpPr>
          <p:nvPr/>
        </p:nvSpPr>
        <p:spPr bwMode="auto">
          <a:xfrm>
            <a:off x="9237814" y="117426"/>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8" name="Rectangle 21">
            <a:hlinkClick r:id="rId16" action="ppaction://hlinksldjump"/>
          </p:cNvPr>
          <p:cNvSpPr>
            <a:spLocks noChangeArrowheads="1"/>
          </p:cNvSpPr>
          <p:nvPr/>
        </p:nvSpPr>
        <p:spPr bwMode="auto">
          <a:xfrm>
            <a:off x="9739992" y="117426"/>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9" name="Rectangle 21">
            <a:hlinkClick r:id="rId17" action="ppaction://hlinksldjump"/>
          </p:cNvPr>
          <p:cNvSpPr>
            <a:spLocks noChangeArrowheads="1"/>
          </p:cNvSpPr>
          <p:nvPr/>
        </p:nvSpPr>
        <p:spPr bwMode="auto">
          <a:xfrm>
            <a:off x="10218028" y="117426"/>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0" name="Rectangle 21">
            <a:hlinkClick r:id="rId18" action="ppaction://hlinksldjump"/>
          </p:cNvPr>
          <p:cNvSpPr>
            <a:spLocks noChangeArrowheads="1"/>
          </p:cNvSpPr>
          <p:nvPr/>
        </p:nvSpPr>
        <p:spPr bwMode="auto">
          <a:xfrm>
            <a:off x="10671922" y="117426"/>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1" name="Rectangle 21">
            <a:hlinkClick r:id="rId19" action="ppaction://hlinksldjump"/>
          </p:cNvPr>
          <p:cNvSpPr>
            <a:spLocks noChangeArrowheads="1"/>
          </p:cNvSpPr>
          <p:nvPr/>
        </p:nvSpPr>
        <p:spPr bwMode="auto">
          <a:xfrm>
            <a:off x="11173682" y="117426"/>
            <a:ext cx="37270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2" name="Rectangle 21">
            <a:hlinkClick r:id="rId20" action="ppaction://hlinksldjump"/>
          </p:cNvPr>
          <p:cNvSpPr>
            <a:spLocks noChangeArrowheads="1"/>
          </p:cNvSpPr>
          <p:nvPr/>
        </p:nvSpPr>
        <p:spPr bwMode="auto">
          <a:xfrm>
            <a:off x="11651300" y="117426"/>
            <a:ext cx="3485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Tree>
    <p:extLst>
      <p:ext uri="{BB962C8B-B14F-4D97-AF65-F5344CB8AC3E}">
        <p14:creationId xmlns:p14="http://schemas.microsoft.com/office/powerpoint/2010/main" val="4180763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750"/>
                                        <p:tgtEl>
                                          <p:spTgt spid="5"/>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blinds(horizontal)">
                                      <p:cBhvr>
                                        <p:cTn id="11" dur="750"/>
                                        <p:tgtEl>
                                          <p:spTgt spid="3">
                                            <p:txEl>
                                              <p:pRg st="0" end="0"/>
                                            </p:txEl>
                                          </p:spTgt>
                                        </p:tgtEl>
                                      </p:cBhvr>
                                    </p:animEffect>
                                  </p:childTnLst>
                                </p:cTn>
                              </p:par>
                              <p:par>
                                <p:cTn id="12" presetID="3" presetClass="entr" presetSubtype="10" fill="hold" nodeType="with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blinds(horizontal)">
                                      <p:cBhvr>
                                        <p:cTn id="14" dur="750"/>
                                        <p:tgtEl>
                                          <p:spTgt spid="3">
                                            <p:txEl>
                                              <p:pRg st="1" end="1"/>
                                            </p:txEl>
                                          </p:spTgt>
                                        </p:tgtEl>
                                      </p:cBhvr>
                                    </p:animEffect>
                                  </p:childTnLst>
                                </p:cTn>
                              </p:par>
                              <p:par>
                                <p:cTn id="15" presetID="3" presetClass="entr" presetSubtype="1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blinds(horizontal)">
                                      <p:cBhvr>
                                        <p:cTn id="17" dur="750"/>
                                        <p:tgtEl>
                                          <p:spTgt spid="11"/>
                                        </p:tgtEl>
                                      </p:cBhvr>
                                    </p:animEffect>
                                  </p:childTnLst>
                                </p:cTn>
                              </p:par>
                              <p:par>
                                <p:cTn id="18" presetID="3" presetClass="entr" presetSubtype="10" fill="hold" nodeType="with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blinds(horizontal)">
                                      <p:cBhvr>
                                        <p:cTn id="20" dur="750"/>
                                        <p:tgtEl>
                                          <p:spTgt spid="2"/>
                                        </p:tgtEl>
                                      </p:cBhvr>
                                    </p:animEffect>
                                  </p:childTnLst>
                                </p:cTn>
                              </p:par>
                            </p:childTnLst>
                          </p:cTn>
                        </p:par>
                        <p:par>
                          <p:cTn id="21" fill="hold">
                            <p:stCondLst>
                              <p:cond delay="1500"/>
                            </p:stCondLst>
                            <p:childTnLst>
                              <p:par>
                                <p:cTn id="22" presetID="3" presetClass="entr" presetSubtype="10" fill="hold" nodeType="afterEffect">
                                  <p:stCondLst>
                                    <p:cond delay="0"/>
                                  </p:stCondLst>
                                  <p:childTnLst>
                                    <p:set>
                                      <p:cBhvr>
                                        <p:cTn id="23" dur="1" fill="hold">
                                          <p:stCondLst>
                                            <p:cond delay="0"/>
                                          </p:stCondLst>
                                        </p:cTn>
                                        <p:tgtEl>
                                          <p:spTgt spid="3">
                                            <p:txEl>
                                              <p:pRg st="2" end="2"/>
                                            </p:txEl>
                                          </p:spTgt>
                                        </p:tgtEl>
                                        <p:attrNameLst>
                                          <p:attrName>style.visibility</p:attrName>
                                        </p:attrNameLst>
                                      </p:cBhvr>
                                      <p:to>
                                        <p:strVal val="visible"/>
                                      </p:to>
                                    </p:set>
                                    <p:animEffect transition="in" filter="blinds(horizontal)">
                                      <p:cBhvr>
                                        <p:cTn id="24" dur="750"/>
                                        <p:tgtEl>
                                          <p:spTgt spid="3">
                                            <p:txEl>
                                              <p:pRg st="2" end="2"/>
                                            </p:txEl>
                                          </p:spTgt>
                                        </p:tgtEl>
                                      </p:cBhvr>
                                    </p:animEffect>
                                  </p:childTnLst>
                                </p:cTn>
                              </p:par>
                              <p:par>
                                <p:cTn id="25" presetID="3" presetClass="entr" presetSubtype="10" fill="hold" nodeType="with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blinds(horizontal)">
                                      <p:cBhvr>
                                        <p:cTn id="27" dur="750"/>
                                        <p:tgtEl>
                                          <p:spTgt spid="3">
                                            <p:txEl>
                                              <p:pRg st="3" end="3"/>
                                            </p:txEl>
                                          </p:spTgt>
                                        </p:tgtEl>
                                      </p:cBhvr>
                                    </p:animEffect>
                                  </p:childTnLst>
                                </p:cTn>
                              </p:par>
                              <p:par>
                                <p:cTn id="28" presetID="3" presetClass="entr" presetSubtype="10" fill="hold" nodeType="with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blinds(horizontal)">
                                      <p:cBhvr>
                                        <p:cTn id="30" dur="750"/>
                                        <p:tgtEl>
                                          <p:spTgt spid="13"/>
                                        </p:tgtEl>
                                      </p:cBhvr>
                                    </p:animEffect>
                                  </p:childTnLst>
                                </p:cTn>
                              </p:par>
                              <p:par>
                                <p:cTn id="31" presetID="3" presetClass="entr" presetSubtype="10" fill="hold" nodeType="with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blinds(horizontal)">
                                      <p:cBhvr>
                                        <p:cTn id="33" dur="750"/>
                                        <p:tgtEl>
                                          <p:spTgt spid="14"/>
                                        </p:tgtEl>
                                      </p:cBhvr>
                                    </p:animEffect>
                                  </p:childTnLst>
                                </p:cTn>
                              </p:par>
                            </p:childTnLst>
                          </p:cTn>
                        </p:par>
                        <p:par>
                          <p:cTn id="34" fill="hold">
                            <p:stCondLst>
                              <p:cond delay="2250"/>
                            </p:stCondLst>
                            <p:childTnLst>
                              <p:par>
                                <p:cTn id="35" presetID="3" presetClass="entr" presetSubtype="10" fill="hold" nodeType="afterEffect">
                                  <p:stCondLst>
                                    <p:cond delay="0"/>
                                  </p:stCondLst>
                                  <p:childTnLst>
                                    <p:set>
                                      <p:cBhvr>
                                        <p:cTn id="36" dur="1" fill="hold">
                                          <p:stCondLst>
                                            <p:cond delay="0"/>
                                          </p:stCondLst>
                                        </p:cTn>
                                        <p:tgtEl>
                                          <p:spTgt spid="3">
                                            <p:txEl>
                                              <p:pRg st="4" end="4"/>
                                            </p:txEl>
                                          </p:spTgt>
                                        </p:tgtEl>
                                        <p:attrNameLst>
                                          <p:attrName>style.visibility</p:attrName>
                                        </p:attrNameLst>
                                      </p:cBhvr>
                                      <p:to>
                                        <p:strVal val="visible"/>
                                      </p:to>
                                    </p:set>
                                    <p:animEffect transition="in" filter="blinds(horizontal)">
                                      <p:cBhvr>
                                        <p:cTn id="37" dur="750"/>
                                        <p:tgtEl>
                                          <p:spTgt spid="3">
                                            <p:txEl>
                                              <p:pRg st="4" end="4"/>
                                            </p:txEl>
                                          </p:spTgt>
                                        </p:tgtEl>
                                      </p:cBhvr>
                                    </p:animEffect>
                                  </p:childTnLst>
                                </p:cTn>
                              </p:par>
                            </p:childTnLst>
                          </p:cTn>
                        </p:par>
                        <p:par>
                          <p:cTn id="38" fill="hold">
                            <p:stCondLst>
                              <p:cond delay="3000"/>
                            </p:stCondLst>
                            <p:childTnLst>
                              <p:par>
                                <p:cTn id="39" presetID="3" presetClass="entr" presetSubtype="10" fill="hold" nodeType="afterEffect">
                                  <p:stCondLst>
                                    <p:cond delay="0"/>
                                  </p:stCondLst>
                                  <p:childTnLst>
                                    <p:set>
                                      <p:cBhvr>
                                        <p:cTn id="40" dur="1" fill="hold">
                                          <p:stCondLst>
                                            <p:cond delay="0"/>
                                          </p:stCondLst>
                                        </p:cTn>
                                        <p:tgtEl>
                                          <p:spTgt spid="3">
                                            <p:txEl>
                                              <p:pRg st="5" end="5"/>
                                            </p:txEl>
                                          </p:spTgt>
                                        </p:tgtEl>
                                        <p:attrNameLst>
                                          <p:attrName>style.visibility</p:attrName>
                                        </p:attrNameLst>
                                      </p:cBhvr>
                                      <p:to>
                                        <p:strVal val="visible"/>
                                      </p:to>
                                    </p:set>
                                    <p:animEffect transition="in" filter="blinds(horizontal)">
                                      <p:cBhvr>
                                        <p:cTn id="41" dur="75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304568" y="621482"/>
            <a:ext cx="11388152" cy="5293733"/>
          </a:xfrm>
          <a:prstGeom prst="rect">
            <a:avLst/>
          </a:prstGeom>
        </p:spPr>
        <p:txBody>
          <a:bodyPr wrap="square" lIns="121898" tIns="60948" rIns="121898" bIns="60948">
            <a:spAutoFit/>
          </a:bodyPr>
          <a:lstStyle/>
          <a:p>
            <a:pPr algn="just">
              <a:lnSpc>
                <a:spcPct val="150000"/>
              </a:lnSpc>
              <a:spcAft>
                <a:spcPts val="0"/>
              </a:spcAft>
              <a:tabLst>
                <a:tab pos="1890395" algn="l"/>
              </a:tabLst>
            </a:pPr>
            <a:r>
              <a:rPr lang="en-US" altLang="zh-CN" sz="2800" kern="100" dirty="0">
                <a:latin typeface="Times New Roman"/>
                <a:ea typeface="华文细黑"/>
                <a:cs typeface="Courier New"/>
              </a:rPr>
              <a:t>3.(2013·</a:t>
            </a:r>
            <a:r>
              <a:rPr lang="zh-CN" altLang="zh-CN" sz="2800" kern="100" dirty="0">
                <a:latin typeface="Times New Roman"/>
                <a:ea typeface="华文细黑"/>
                <a:cs typeface="Times New Roman"/>
              </a:rPr>
              <a:t>重庆理综，</a:t>
            </a:r>
            <a:r>
              <a:rPr lang="en-US" altLang="zh-CN" sz="2800" kern="100" dirty="0">
                <a:latin typeface="Times New Roman"/>
                <a:ea typeface="华文细黑"/>
                <a:cs typeface="Courier New"/>
              </a:rPr>
              <a:t>4)</a:t>
            </a:r>
            <a:r>
              <a:rPr lang="zh-CN" altLang="zh-CN" sz="2800" kern="100" dirty="0">
                <a:latin typeface="Times New Roman"/>
                <a:ea typeface="华文细黑"/>
                <a:cs typeface="Times New Roman"/>
              </a:rPr>
              <a:t>按以下实验方案可以从海洋动物柄海鞘中提取具有抗肿瘤活性的天然产物</a:t>
            </a:r>
            <a:r>
              <a:rPr lang="zh-CN" altLang="zh-CN" sz="2800" kern="100" dirty="0" smtClean="0">
                <a:latin typeface="Times New Roman"/>
                <a:ea typeface="华文细黑"/>
                <a:cs typeface="Times New Roman"/>
              </a:rPr>
              <a:t>。</a:t>
            </a:r>
            <a:endParaRPr lang="en-US" altLang="zh-CN" sz="2800" kern="100" dirty="0" smtClean="0">
              <a:latin typeface="宋体"/>
              <a:cs typeface="Courier New"/>
            </a:endParaRPr>
          </a:p>
          <a:p>
            <a:pPr algn="just">
              <a:lnSpc>
                <a:spcPct val="150000"/>
              </a:lnSpc>
              <a:spcAft>
                <a:spcPts val="0"/>
              </a:spcAft>
              <a:tabLst>
                <a:tab pos="1890395" algn="l"/>
              </a:tabLst>
            </a:pPr>
            <a:endParaRPr lang="en-US" altLang="zh-CN" sz="2800" kern="100" dirty="0" smtClean="0">
              <a:latin typeface="Times New Roman"/>
              <a:ea typeface="华文细黑"/>
              <a:cs typeface="Times New Roman"/>
            </a:endParaRPr>
          </a:p>
          <a:p>
            <a:pPr algn="just">
              <a:lnSpc>
                <a:spcPct val="150000"/>
              </a:lnSpc>
              <a:spcAft>
                <a:spcPts val="0"/>
              </a:spcAft>
              <a:tabLst>
                <a:tab pos="1890395" algn="l"/>
              </a:tabLst>
            </a:pPr>
            <a:endParaRPr lang="en-US" altLang="zh-CN" sz="2800" kern="100" dirty="0">
              <a:latin typeface="Times New Roman"/>
              <a:ea typeface="华文细黑"/>
              <a:cs typeface="Times New Roman"/>
            </a:endParaRPr>
          </a:p>
          <a:p>
            <a:pPr algn="just">
              <a:lnSpc>
                <a:spcPct val="150000"/>
              </a:lnSpc>
              <a:spcAft>
                <a:spcPts val="0"/>
              </a:spcAft>
              <a:tabLst>
                <a:tab pos="1890395" algn="l"/>
              </a:tabLst>
            </a:pPr>
            <a:endParaRPr lang="en-US" altLang="zh-CN" sz="2800" kern="100" dirty="0" smtClean="0">
              <a:latin typeface="Times New Roman"/>
              <a:ea typeface="华文细黑"/>
              <a:cs typeface="Times New Roman"/>
            </a:endParaRPr>
          </a:p>
          <a:p>
            <a:pPr algn="just">
              <a:lnSpc>
                <a:spcPct val="150000"/>
              </a:lnSpc>
              <a:spcAft>
                <a:spcPts val="0"/>
              </a:spcAft>
              <a:tabLst>
                <a:tab pos="1890395" algn="l"/>
              </a:tabLst>
            </a:pPr>
            <a:r>
              <a:rPr lang="zh-CN" altLang="zh-CN" sz="2800" kern="100" dirty="0" smtClean="0">
                <a:latin typeface="Times New Roman"/>
                <a:ea typeface="华文细黑"/>
                <a:cs typeface="Times New Roman"/>
              </a:rPr>
              <a:t>下列</a:t>
            </a:r>
            <a:r>
              <a:rPr lang="zh-CN" altLang="zh-CN" sz="2800" kern="100" dirty="0">
                <a:latin typeface="Times New Roman"/>
                <a:ea typeface="华文细黑"/>
                <a:cs typeface="Times New Roman"/>
              </a:rPr>
              <a:t>说法错误的是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105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步骤</a:t>
            </a: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需要过滤</a:t>
            </a:r>
            <a:r>
              <a:rPr lang="zh-CN" altLang="zh-CN" sz="2800" kern="100" dirty="0" smtClean="0">
                <a:latin typeface="Times New Roman"/>
                <a:ea typeface="华文细黑"/>
                <a:cs typeface="Times New Roman"/>
              </a:rPr>
              <a:t>装置</a:t>
            </a:r>
            <a:r>
              <a:rPr lang="en-US" altLang="zh-CN" sz="2800" kern="100" dirty="0" smtClean="0">
                <a:latin typeface="Times New Roman"/>
                <a:ea typeface="华文细黑"/>
                <a:cs typeface="Times New Roman"/>
              </a:rPr>
              <a:t>		</a:t>
            </a:r>
            <a:r>
              <a:rPr lang="en-US" altLang="zh-CN" sz="2800" kern="100" dirty="0" smtClean="0">
                <a:latin typeface="Times New Roman"/>
                <a:ea typeface="华文细黑"/>
                <a:cs typeface="Courier New"/>
              </a:rPr>
              <a:t>B</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步骤</a:t>
            </a: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需要用到分液漏斗</a:t>
            </a:r>
            <a:endParaRPr lang="zh-CN" altLang="zh-CN" sz="105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步骤</a:t>
            </a: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需要用到</a:t>
            </a:r>
            <a:r>
              <a:rPr lang="zh-CN" altLang="zh-CN" sz="2800" kern="100" dirty="0" smtClean="0">
                <a:latin typeface="Times New Roman"/>
                <a:ea typeface="华文细黑"/>
                <a:cs typeface="Times New Roman"/>
              </a:rPr>
              <a:t>坩埚</a:t>
            </a:r>
            <a:r>
              <a:rPr lang="en-US" altLang="zh-CN" sz="2800" kern="100" dirty="0" smtClean="0">
                <a:latin typeface="Times New Roman"/>
                <a:ea typeface="华文细黑"/>
                <a:cs typeface="Times New Roman"/>
              </a:rPr>
              <a:t>		</a:t>
            </a:r>
            <a:r>
              <a:rPr lang="en-US" altLang="zh-CN" sz="2800" kern="100" dirty="0" smtClean="0">
                <a:latin typeface="Times New Roman"/>
                <a:ea typeface="华文细黑"/>
                <a:cs typeface="Courier New"/>
              </a:rPr>
              <a:t>D</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步骤</a:t>
            </a:r>
            <a:r>
              <a:rPr lang="en-US" altLang="zh-CN" sz="2800" kern="100" dirty="0">
                <a:latin typeface="Times New Roman"/>
                <a:ea typeface="华文细黑"/>
                <a:cs typeface="Courier New"/>
              </a:rPr>
              <a:t>(4)</a:t>
            </a:r>
            <a:r>
              <a:rPr lang="zh-CN" altLang="zh-CN" sz="2800" kern="100" dirty="0">
                <a:latin typeface="Times New Roman"/>
                <a:ea typeface="华文细黑"/>
                <a:cs typeface="Times New Roman"/>
              </a:rPr>
              <a:t>需要</a:t>
            </a:r>
            <a:r>
              <a:rPr lang="zh-CN" altLang="zh-CN" sz="2800" kern="100" dirty="0" smtClean="0">
                <a:latin typeface="Times New Roman"/>
                <a:ea typeface="华文细黑"/>
                <a:cs typeface="Times New Roman"/>
              </a:rPr>
              <a:t>蒸馏装置</a:t>
            </a:r>
            <a:endParaRPr lang="zh-CN" altLang="zh-CN" sz="1050" kern="100" dirty="0">
              <a:latin typeface="宋体"/>
              <a:cs typeface="Courier New"/>
            </a:endParaRPr>
          </a:p>
        </p:txBody>
      </p:sp>
      <p:pic>
        <p:nvPicPr>
          <p:cNvPr id="196610" name="Picture 2" descr="HX10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5976" y="1955531"/>
            <a:ext cx="8793686" cy="1938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Rectangle 21">
            <a:hlinkClick r:id="rId3" action="ppaction://hlinksldjump"/>
          </p:cNvPr>
          <p:cNvSpPr>
            <a:spLocks noChangeArrowheads="1"/>
          </p:cNvSpPr>
          <p:nvPr/>
        </p:nvSpPr>
        <p:spPr bwMode="auto">
          <a:xfrm>
            <a:off x="9237814" y="117426"/>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1" name="Rectangle 21">
            <a:hlinkClick r:id="rId4" action="ppaction://hlinksldjump"/>
          </p:cNvPr>
          <p:cNvSpPr>
            <a:spLocks noChangeArrowheads="1"/>
          </p:cNvSpPr>
          <p:nvPr/>
        </p:nvSpPr>
        <p:spPr bwMode="auto">
          <a:xfrm>
            <a:off x="9739992" y="117426"/>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2" name="Rectangle 21">
            <a:hlinkClick r:id="rId5" action="ppaction://hlinksldjump"/>
          </p:cNvPr>
          <p:cNvSpPr>
            <a:spLocks noChangeArrowheads="1"/>
          </p:cNvSpPr>
          <p:nvPr/>
        </p:nvSpPr>
        <p:spPr bwMode="auto">
          <a:xfrm>
            <a:off x="10218028" y="117426"/>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3" name="Rectangle 21">
            <a:hlinkClick r:id="rId6" action="ppaction://hlinksldjump"/>
          </p:cNvPr>
          <p:cNvSpPr>
            <a:spLocks noChangeArrowheads="1"/>
          </p:cNvSpPr>
          <p:nvPr/>
        </p:nvSpPr>
        <p:spPr bwMode="auto">
          <a:xfrm>
            <a:off x="10671922" y="117426"/>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4" name="Rectangle 21">
            <a:hlinkClick r:id="rId7" action="ppaction://hlinksldjump"/>
          </p:cNvPr>
          <p:cNvSpPr>
            <a:spLocks noChangeArrowheads="1"/>
          </p:cNvSpPr>
          <p:nvPr/>
        </p:nvSpPr>
        <p:spPr bwMode="auto">
          <a:xfrm>
            <a:off x="11173682" y="117426"/>
            <a:ext cx="37270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5" name="Rectangle 21">
            <a:hlinkClick r:id="rId8" action="ppaction://hlinksldjump"/>
          </p:cNvPr>
          <p:cNvSpPr>
            <a:spLocks noChangeArrowheads="1"/>
          </p:cNvSpPr>
          <p:nvPr/>
        </p:nvSpPr>
        <p:spPr bwMode="auto">
          <a:xfrm>
            <a:off x="11651300" y="117426"/>
            <a:ext cx="3485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6" name="矩形 25"/>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27" name="圆角矩形 26">
            <a:hlinkClick r:id="rId9" action="ppaction://hlinksldjump"/>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155200343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181099" y="130196"/>
            <a:ext cx="9082459" cy="5293733"/>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物质分离、提纯的常用方法及装置</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常规实验</a:t>
            </a:r>
            <a:r>
              <a:rPr lang="zh-CN" altLang="zh-CN" sz="2800" kern="100" dirty="0" smtClean="0">
                <a:latin typeface="Times New Roman"/>
                <a:ea typeface="华文细黑"/>
                <a:cs typeface="Times New Roman"/>
              </a:rPr>
              <a:t>装置</a:t>
            </a:r>
            <a:endParaRPr lang="en-US" altLang="zh-CN" sz="2800" kern="100" dirty="0" smtClean="0">
              <a:latin typeface="宋体"/>
              <a:cs typeface="Courier New"/>
            </a:endParaRPr>
          </a:p>
          <a:p>
            <a:pPr algn="just">
              <a:lnSpc>
                <a:spcPct val="150000"/>
              </a:lnSpc>
              <a:spcAft>
                <a:spcPts val="0"/>
              </a:spcAft>
            </a:pPr>
            <a:r>
              <a:rPr lang="en-US" altLang="zh-CN" sz="2800" kern="100" dirty="0">
                <a:solidFill>
                  <a:srgbClr val="FF0000"/>
                </a:solidFill>
                <a:latin typeface="宋体"/>
                <a:ea typeface="华文细黑"/>
                <a:cs typeface="Times New Roman"/>
              </a:rPr>
              <a:t>①</a:t>
            </a:r>
            <a:r>
              <a:rPr lang="zh-CN" altLang="zh-CN" sz="2800" kern="100" dirty="0">
                <a:solidFill>
                  <a:srgbClr val="FF0000"/>
                </a:solidFill>
                <a:latin typeface="Times New Roman"/>
                <a:ea typeface="华文细黑"/>
                <a:cs typeface="Times New Roman"/>
              </a:rPr>
              <a:t>过滤：</a:t>
            </a:r>
            <a:r>
              <a:rPr lang="zh-CN" altLang="zh-CN" sz="2800" kern="100" dirty="0">
                <a:latin typeface="Times New Roman"/>
                <a:ea typeface="华文细黑"/>
                <a:cs typeface="Times New Roman"/>
              </a:rPr>
              <a:t>适用条件：不溶性固体和液体的分离</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zh-CN" altLang="zh-CN" sz="2800" kern="100" dirty="0" smtClean="0">
                <a:latin typeface="Times New Roman"/>
                <a:ea typeface="华文细黑"/>
                <a:cs typeface="Times New Roman"/>
              </a:rPr>
              <a:t>说明</a:t>
            </a:r>
            <a:r>
              <a:rPr lang="zh-CN" altLang="zh-CN" sz="2800" kern="100" dirty="0">
                <a:latin typeface="Times New Roman"/>
                <a:ea typeface="华文细黑"/>
                <a:cs typeface="Times New Roman"/>
              </a:rPr>
              <a:t>：操作中</a:t>
            </a:r>
            <a:r>
              <a:rPr lang="en-US" altLang="zh-CN" sz="2800" kern="100" dirty="0">
                <a:latin typeface="Times New Roman"/>
                <a:ea typeface="华文细黑"/>
                <a:cs typeface="Courier New"/>
              </a:rPr>
              <a:t>a.</a:t>
            </a:r>
            <a:r>
              <a:rPr lang="zh-CN" altLang="zh-CN" sz="2800" kern="100" dirty="0">
                <a:solidFill>
                  <a:srgbClr val="FF0000"/>
                </a:solidFill>
                <a:latin typeface="Times New Roman"/>
                <a:ea typeface="华文细黑"/>
                <a:cs typeface="Times New Roman"/>
              </a:rPr>
              <a:t>一贴</a:t>
            </a:r>
            <a:r>
              <a:rPr lang="zh-CN" altLang="zh-CN" sz="2800" kern="100" dirty="0" smtClean="0">
                <a:latin typeface="Times New Roman"/>
                <a:ea typeface="华文细黑"/>
                <a:cs typeface="Times New Roman"/>
              </a:rPr>
              <a:t>：</a:t>
            </a:r>
            <a:r>
              <a:rPr lang="en-US" altLang="zh-CN" sz="2800" u="sng" kern="100" dirty="0" smtClean="0">
                <a:latin typeface="Times New Roman"/>
                <a:ea typeface="华文细黑"/>
                <a:cs typeface="Times New Roman"/>
              </a:rPr>
              <a:t>           </a:t>
            </a:r>
            <a:r>
              <a:rPr lang="zh-CN" altLang="zh-CN" sz="2800" kern="100" dirty="0" smtClean="0">
                <a:latin typeface="Times New Roman"/>
                <a:ea typeface="华文细黑"/>
                <a:cs typeface="Times New Roman"/>
              </a:rPr>
              <a:t>紧贴</a:t>
            </a:r>
            <a:r>
              <a:rPr lang="zh-CN" altLang="zh-CN" sz="2800" kern="100" dirty="0">
                <a:latin typeface="Times New Roman"/>
                <a:ea typeface="华文细黑"/>
                <a:cs typeface="Times New Roman"/>
              </a:rPr>
              <a:t>漏斗内壁；</a:t>
            </a:r>
            <a:r>
              <a:rPr lang="zh-CN" altLang="zh-CN" sz="2800" kern="100" dirty="0">
                <a:solidFill>
                  <a:srgbClr val="FF0000"/>
                </a:solidFill>
                <a:latin typeface="Times New Roman"/>
                <a:ea typeface="华文细黑"/>
                <a:cs typeface="Times New Roman"/>
              </a:rPr>
              <a:t>二低</a:t>
            </a:r>
            <a:r>
              <a:rPr lang="zh-CN" altLang="zh-CN" sz="2800" kern="100" dirty="0">
                <a:latin typeface="Times New Roman"/>
                <a:ea typeface="华文细黑"/>
                <a:cs typeface="Times New Roman"/>
              </a:rPr>
              <a:t>：滤纸上边缘</a:t>
            </a:r>
            <a:r>
              <a:rPr lang="zh-CN" altLang="zh-CN" sz="2800" kern="100" dirty="0" smtClean="0">
                <a:latin typeface="Times New Roman"/>
                <a:ea typeface="华文细黑"/>
                <a:cs typeface="Times New Roman"/>
              </a:rPr>
              <a:t>低于</a:t>
            </a:r>
            <a:r>
              <a:rPr lang="en-US" altLang="zh-CN" sz="2800" u="sng" kern="100" dirty="0" smtClean="0">
                <a:latin typeface="Times New Roman"/>
                <a:ea typeface="华文细黑"/>
                <a:cs typeface="Times New Roman"/>
              </a:rPr>
              <a:t>                  </a:t>
            </a:r>
            <a:r>
              <a:rPr lang="zh-CN" altLang="zh-CN" sz="2800" kern="100" dirty="0" smtClean="0">
                <a:latin typeface="Times New Roman"/>
                <a:ea typeface="华文细黑"/>
                <a:cs typeface="Times New Roman"/>
              </a:rPr>
              <a:t>，</a:t>
            </a:r>
            <a:r>
              <a:rPr lang="zh-CN" altLang="zh-CN" sz="2800" kern="100" dirty="0">
                <a:latin typeface="Times New Roman"/>
                <a:ea typeface="华文细黑"/>
                <a:cs typeface="Times New Roman"/>
              </a:rPr>
              <a:t>液面低于滤纸边缘；</a:t>
            </a:r>
            <a:r>
              <a:rPr lang="zh-CN" altLang="zh-CN" sz="2800" kern="100" dirty="0">
                <a:solidFill>
                  <a:srgbClr val="FF0000"/>
                </a:solidFill>
                <a:latin typeface="Times New Roman"/>
                <a:ea typeface="华文细黑"/>
                <a:cs typeface="Times New Roman"/>
              </a:rPr>
              <a:t>三靠</a:t>
            </a:r>
            <a:r>
              <a:rPr lang="zh-CN" altLang="zh-CN" sz="2800" kern="100" dirty="0">
                <a:latin typeface="Times New Roman"/>
                <a:ea typeface="华文细黑"/>
                <a:cs typeface="Times New Roman"/>
              </a:rPr>
              <a:t>：烧杯</a:t>
            </a:r>
            <a:r>
              <a:rPr lang="zh-CN" altLang="zh-CN" sz="2800" kern="100" dirty="0" smtClean="0">
                <a:latin typeface="Times New Roman"/>
                <a:ea typeface="华文细黑"/>
                <a:cs typeface="Times New Roman"/>
              </a:rPr>
              <a:t>紧靠</a:t>
            </a:r>
            <a:r>
              <a:rPr lang="en-US" altLang="zh-CN" sz="2800" u="sng" kern="100" dirty="0" smtClean="0">
                <a:latin typeface="Times New Roman"/>
                <a:ea typeface="华文细黑"/>
                <a:cs typeface="Times New Roman"/>
              </a:rPr>
              <a:t>            </a:t>
            </a:r>
            <a:r>
              <a:rPr lang="zh-CN" altLang="zh-CN" sz="2800" kern="100" dirty="0" smtClean="0">
                <a:latin typeface="Times New Roman"/>
                <a:ea typeface="华文细黑"/>
                <a:cs typeface="Times New Roman"/>
              </a:rPr>
              <a:t>，</a:t>
            </a:r>
            <a:r>
              <a:rPr lang="zh-CN" altLang="zh-CN" sz="2800" kern="100" dirty="0">
                <a:latin typeface="Times New Roman"/>
                <a:ea typeface="华文细黑"/>
                <a:cs typeface="Times New Roman"/>
              </a:rPr>
              <a:t>玻璃棒轻</a:t>
            </a:r>
            <a:r>
              <a:rPr lang="zh-CN" altLang="zh-CN" sz="2800" kern="100" dirty="0" smtClean="0">
                <a:latin typeface="Times New Roman"/>
                <a:ea typeface="华文细黑"/>
                <a:cs typeface="Times New Roman"/>
              </a:rPr>
              <a:t>靠</a:t>
            </a:r>
            <a:r>
              <a:rPr lang="en-US" altLang="zh-CN" sz="2800" u="sng" kern="100" dirty="0" smtClean="0">
                <a:latin typeface="Times New Roman"/>
                <a:ea typeface="华文细黑"/>
                <a:cs typeface="Times New Roman"/>
              </a:rPr>
              <a:t>                </a:t>
            </a:r>
            <a:r>
              <a:rPr lang="zh-CN" altLang="zh-CN" sz="2800" kern="100" dirty="0" smtClean="0">
                <a:latin typeface="Times New Roman"/>
                <a:ea typeface="华文细黑"/>
                <a:cs typeface="Times New Roman"/>
              </a:rPr>
              <a:t>处</a:t>
            </a:r>
            <a:r>
              <a:rPr lang="zh-CN" altLang="zh-CN" sz="2800" kern="100" dirty="0">
                <a:latin typeface="Times New Roman"/>
                <a:ea typeface="华文细黑"/>
                <a:cs typeface="Times New Roman"/>
              </a:rPr>
              <a:t>，漏斗下端尖口处</a:t>
            </a:r>
            <a:r>
              <a:rPr lang="zh-CN" altLang="zh-CN" sz="2800" kern="100" dirty="0" smtClean="0">
                <a:latin typeface="Times New Roman"/>
                <a:ea typeface="华文细黑"/>
                <a:cs typeface="Times New Roman"/>
              </a:rPr>
              <a:t>紧靠</a:t>
            </a:r>
            <a:r>
              <a:rPr lang="en-US" altLang="zh-CN" sz="2800" u="sng" kern="100" dirty="0" smtClean="0">
                <a:latin typeface="Times New Roman"/>
                <a:ea typeface="华文细黑"/>
                <a:cs typeface="Times New Roman"/>
              </a:rPr>
              <a:t>                </a:t>
            </a:r>
            <a:r>
              <a:rPr lang="zh-CN" altLang="zh-CN" sz="2800" kern="100" dirty="0" smtClean="0">
                <a:latin typeface="Times New Roman"/>
                <a:ea typeface="华文细黑"/>
                <a:cs typeface="Times New Roman"/>
              </a:rPr>
              <a:t>；</a:t>
            </a:r>
            <a:r>
              <a:rPr lang="en-US" altLang="zh-CN" sz="2800" kern="100" dirty="0">
                <a:latin typeface="Times New Roman"/>
                <a:ea typeface="华文细黑"/>
                <a:cs typeface="Courier New"/>
              </a:rPr>
              <a:t>b.</a:t>
            </a:r>
            <a:r>
              <a:rPr lang="zh-CN" altLang="zh-CN" sz="2800" kern="100" dirty="0">
                <a:solidFill>
                  <a:srgbClr val="FF0000"/>
                </a:solidFill>
                <a:latin typeface="Times New Roman"/>
                <a:ea typeface="华文细黑"/>
                <a:cs typeface="Times New Roman"/>
              </a:rPr>
              <a:t>若滤液浑浊</a:t>
            </a:r>
            <a:r>
              <a:rPr lang="zh-CN" altLang="zh-CN" sz="2800" kern="100" dirty="0">
                <a:latin typeface="Times New Roman"/>
                <a:ea typeface="华文细黑"/>
                <a:cs typeface="Times New Roman"/>
              </a:rPr>
              <a:t>，</a:t>
            </a:r>
            <a:r>
              <a:rPr lang="zh-CN" altLang="zh-CN" sz="2800" kern="100" dirty="0" smtClean="0">
                <a:latin typeface="Times New Roman"/>
                <a:ea typeface="华文细黑"/>
                <a:cs typeface="Times New Roman"/>
              </a:rPr>
              <a:t>需</a:t>
            </a:r>
            <a:r>
              <a:rPr lang="en-US" altLang="zh-CN" sz="2800" u="sng" kern="100" dirty="0" smtClean="0">
                <a:latin typeface="Times New Roman"/>
                <a:ea typeface="华文细黑"/>
                <a:cs typeface="Times New Roman"/>
              </a:rPr>
              <a:t>                                  </a:t>
            </a:r>
            <a:r>
              <a:rPr lang="zh-CN" altLang="zh-CN" sz="2800" kern="100" dirty="0" smtClean="0">
                <a:latin typeface="Times New Roman"/>
                <a:ea typeface="华文细黑"/>
                <a:cs typeface="Times New Roman"/>
              </a:rPr>
              <a:t>。</a:t>
            </a:r>
            <a:r>
              <a:rPr lang="zh-CN" altLang="zh-CN" sz="2800" kern="100" dirty="0">
                <a:latin typeface="Times New Roman"/>
                <a:ea typeface="华文细黑"/>
                <a:cs typeface="Times New Roman"/>
              </a:rPr>
              <a:t>浑浊的原因可能</a:t>
            </a:r>
            <a:r>
              <a:rPr lang="zh-CN" altLang="zh-CN" sz="2800" kern="100" dirty="0" smtClean="0">
                <a:latin typeface="Times New Roman"/>
                <a:ea typeface="华文细黑"/>
                <a:cs typeface="Times New Roman"/>
              </a:rPr>
              <a:t>是</a:t>
            </a:r>
            <a:r>
              <a:rPr lang="en-US" altLang="zh-CN" sz="2800" u="sng" kern="100" dirty="0" smtClean="0">
                <a:latin typeface="Times New Roman"/>
                <a:ea typeface="华文细黑"/>
                <a:cs typeface="Times New Roman"/>
              </a:rPr>
              <a:t>                                                      </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p:txBody>
      </p:sp>
      <p:pic>
        <p:nvPicPr>
          <p:cNvPr id="228354" name="Picture 2" descr="\\李笑影\e\人教版化学\HX706.T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90126" y="1560002"/>
            <a:ext cx="2465720" cy="34318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p:cNvSpPr/>
          <p:nvPr/>
        </p:nvSpPr>
        <p:spPr>
          <a:xfrm>
            <a:off x="3824243" y="2152201"/>
            <a:ext cx="902811" cy="523220"/>
          </a:xfrm>
          <a:prstGeom prst="rect">
            <a:avLst/>
          </a:prstGeom>
        </p:spPr>
        <p:txBody>
          <a:bodyPr wrap="none">
            <a:spAutoFit/>
          </a:bodyPr>
          <a:lstStyle/>
          <a:p>
            <a:r>
              <a:rPr lang="zh-CN" altLang="zh-CN" sz="2800" kern="100" dirty="0">
                <a:solidFill>
                  <a:srgbClr val="0000FF"/>
                </a:solidFill>
                <a:latin typeface="Times New Roman"/>
                <a:ea typeface="华文细黑"/>
                <a:cs typeface="Times New Roman"/>
              </a:rPr>
              <a:t>滤纸</a:t>
            </a:r>
            <a:endParaRPr lang="zh-CN" altLang="en-US" dirty="0">
              <a:solidFill>
                <a:srgbClr val="0000FF"/>
              </a:solidFill>
            </a:endParaRPr>
          </a:p>
        </p:txBody>
      </p:sp>
      <p:sp>
        <p:nvSpPr>
          <p:cNvPr id="8" name="矩形 7"/>
          <p:cNvSpPr/>
          <p:nvPr/>
        </p:nvSpPr>
        <p:spPr>
          <a:xfrm>
            <a:off x="2169993" y="2790113"/>
            <a:ext cx="1620957" cy="523220"/>
          </a:xfrm>
          <a:prstGeom prst="rect">
            <a:avLst/>
          </a:prstGeom>
        </p:spPr>
        <p:txBody>
          <a:bodyPr wrap="none">
            <a:spAutoFit/>
          </a:bodyPr>
          <a:lstStyle/>
          <a:p>
            <a:r>
              <a:rPr lang="zh-CN" altLang="zh-CN" sz="2800" kern="100" dirty="0">
                <a:solidFill>
                  <a:srgbClr val="0000FF"/>
                </a:solidFill>
                <a:latin typeface="Times New Roman"/>
                <a:ea typeface="华文细黑"/>
                <a:cs typeface="Times New Roman"/>
              </a:rPr>
              <a:t>漏斗边缘</a:t>
            </a:r>
            <a:endParaRPr lang="zh-CN" altLang="en-US" sz="2800" kern="100" dirty="0">
              <a:solidFill>
                <a:srgbClr val="0000FF"/>
              </a:solidFill>
              <a:latin typeface="Times New Roman"/>
              <a:ea typeface="华文细黑"/>
              <a:cs typeface="Times New Roman"/>
            </a:endParaRPr>
          </a:p>
        </p:txBody>
      </p:sp>
      <p:sp>
        <p:nvSpPr>
          <p:cNvPr id="15" name="矩形 14"/>
          <p:cNvSpPr/>
          <p:nvPr/>
        </p:nvSpPr>
        <p:spPr>
          <a:xfrm>
            <a:off x="982638" y="3458505"/>
            <a:ext cx="1261884" cy="523220"/>
          </a:xfrm>
          <a:prstGeom prst="rect">
            <a:avLst/>
          </a:prstGeom>
        </p:spPr>
        <p:txBody>
          <a:bodyPr wrap="none">
            <a:spAutoFit/>
          </a:bodyPr>
          <a:lstStyle/>
          <a:p>
            <a:r>
              <a:rPr lang="zh-CN" altLang="zh-CN" sz="2800" kern="100" dirty="0">
                <a:solidFill>
                  <a:srgbClr val="0000FF"/>
                </a:solidFill>
                <a:latin typeface="Times New Roman"/>
                <a:ea typeface="华文细黑"/>
                <a:cs typeface="Times New Roman"/>
              </a:rPr>
              <a:t>玻璃棒</a:t>
            </a:r>
            <a:endParaRPr lang="zh-CN" altLang="en-US" sz="2800" kern="100" dirty="0">
              <a:solidFill>
                <a:srgbClr val="0000FF"/>
              </a:solidFill>
              <a:latin typeface="Times New Roman"/>
              <a:ea typeface="华文细黑"/>
              <a:cs typeface="Times New Roman"/>
            </a:endParaRPr>
          </a:p>
        </p:txBody>
      </p:sp>
      <p:sp>
        <p:nvSpPr>
          <p:cNvPr id="16" name="矩形 15"/>
          <p:cNvSpPr/>
          <p:nvPr/>
        </p:nvSpPr>
        <p:spPr>
          <a:xfrm>
            <a:off x="4381921" y="3420693"/>
            <a:ext cx="1620957" cy="523220"/>
          </a:xfrm>
          <a:prstGeom prst="rect">
            <a:avLst/>
          </a:prstGeom>
        </p:spPr>
        <p:txBody>
          <a:bodyPr wrap="none">
            <a:spAutoFit/>
          </a:bodyPr>
          <a:lstStyle/>
          <a:p>
            <a:r>
              <a:rPr lang="zh-CN" altLang="zh-CN" sz="2800" kern="100" dirty="0">
                <a:solidFill>
                  <a:srgbClr val="0000FF"/>
                </a:solidFill>
                <a:latin typeface="Times New Roman"/>
                <a:ea typeface="华文细黑"/>
                <a:cs typeface="Times New Roman"/>
              </a:rPr>
              <a:t>三层滤纸</a:t>
            </a:r>
            <a:endParaRPr lang="zh-CN" altLang="en-US" sz="2800" kern="100" dirty="0">
              <a:solidFill>
                <a:srgbClr val="0000FF"/>
              </a:solidFill>
              <a:latin typeface="Times New Roman"/>
              <a:ea typeface="华文细黑"/>
              <a:cs typeface="Times New Roman"/>
            </a:endParaRPr>
          </a:p>
        </p:txBody>
      </p:sp>
      <p:sp>
        <p:nvSpPr>
          <p:cNvPr id="17" name="矩形 16"/>
          <p:cNvSpPr/>
          <p:nvPr/>
        </p:nvSpPr>
        <p:spPr>
          <a:xfrm>
            <a:off x="941998" y="4065937"/>
            <a:ext cx="1620957" cy="523220"/>
          </a:xfrm>
          <a:prstGeom prst="rect">
            <a:avLst/>
          </a:prstGeom>
        </p:spPr>
        <p:txBody>
          <a:bodyPr wrap="none">
            <a:spAutoFit/>
          </a:bodyPr>
          <a:lstStyle/>
          <a:p>
            <a:r>
              <a:rPr lang="zh-CN" altLang="zh-CN" sz="2800" kern="100" dirty="0">
                <a:solidFill>
                  <a:srgbClr val="0000FF"/>
                </a:solidFill>
                <a:latin typeface="Times New Roman"/>
                <a:ea typeface="华文细黑"/>
                <a:cs typeface="Times New Roman"/>
              </a:rPr>
              <a:t>烧杯内壁</a:t>
            </a:r>
            <a:endParaRPr lang="zh-CN" altLang="en-US" sz="2800" kern="100" dirty="0">
              <a:solidFill>
                <a:srgbClr val="0000FF"/>
              </a:solidFill>
              <a:latin typeface="Times New Roman"/>
              <a:ea typeface="华文细黑"/>
              <a:cs typeface="Times New Roman"/>
            </a:endParaRPr>
          </a:p>
        </p:txBody>
      </p:sp>
      <p:sp>
        <p:nvSpPr>
          <p:cNvPr id="18" name="矩形 17"/>
          <p:cNvSpPr/>
          <p:nvPr/>
        </p:nvSpPr>
        <p:spPr>
          <a:xfrm>
            <a:off x="5519142" y="4056933"/>
            <a:ext cx="3416320" cy="523220"/>
          </a:xfrm>
          <a:prstGeom prst="rect">
            <a:avLst/>
          </a:prstGeom>
        </p:spPr>
        <p:txBody>
          <a:bodyPr wrap="none">
            <a:spAutoFit/>
          </a:bodyPr>
          <a:lstStyle/>
          <a:p>
            <a:r>
              <a:rPr lang="zh-CN" altLang="zh-CN" sz="2800" kern="100" dirty="0">
                <a:solidFill>
                  <a:srgbClr val="0000FF"/>
                </a:solidFill>
                <a:latin typeface="Times New Roman"/>
                <a:ea typeface="华文细黑"/>
                <a:cs typeface="Times New Roman"/>
              </a:rPr>
              <a:t>更换滤纸，重新过滤</a:t>
            </a:r>
            <a:endParaRPr lang="zh-CN" altLang="en-US" sz="2800" kern="100" dirty="0">
              <a:solidFill>
                <a:srgbClr val="0000FF"/>
              </a:solidFill>
              <a:latin typeface="Times New Roman"/>
              <a:ea typeface="华文细黑"/>
              <a:cs typeface="Times New Roman"/>
            </a:endParaRPr>
          </a:p>
        </p:txBody>
      </p:sp>
      <p:sp>
        <p:nvSpPr>
          <p:cNvPr id="19" name="矩形 18"/>
          <p:cNvSpPr/>
          <p:nvPr/>
        </p:nvSpPr>
        <p:spPr>
          <a:xfrm>
            <a:off x="3184406" y="4694845"/>
            <a:ext cx="4852610" cy="523220"/>
          </a:xfrm>
          <a:prstGeom prst="rect">
            <a:avLst/>
          </a:prstGeom>
        </p:spPr>
        <p:txBody>
          <a:bodyPr wrap="none">
            <a:spAutoFit/>
          </a:bodyPr>
          <a:lstStyle/>
          <a:p>
            <a:r>
              <a:rPr lang="zh-CN" altLang="zh-CN" sz="2800" kern="100" dirty="0">
                <a:solidFill>
                  <a:srgbClr val="0000FF"/>
                </a:solidFill>
                <a:latin typeface="Times New Roman"/>
                <a:ea typeface="华文细黑"/>
                <a:cs typeface="Times New Roman"/>
              </a:rPr>
              <a:t>滤纸破损、滤液超过滤纸边缘</a:t>
            </a:r>
            <a:endParaRPr lang="zh-CN" altLang="en-US" sz="2800" kern="100" dirty="0">
              <a:solidFill>
                <a:srgbClr val="0000FF"/>
              </a:solidFill>
              <a:latin typeface="Times New Roman"/>
              <a:ea typeface="华文细黑"/>
              <a:cs typeface="Times New Roman"/>
            </a:endParaRPr>
          </a:p>
        </p:txBody>
      </p:sp>
      <p:sp>
        <p:nvSpPr>
          <p:cNvPr id="13" name="矩形 12"/>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2926386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2">
                                            <p:txEl>
                                              <p:pRg st="2" end="2"/>
                                            </p:txEl>
                                          </p:spTgt>
                                        </p:tgtEl>
                                        <p:attrNameLst>
                                          <p:attrName>style.visibility</p:attrName>
                                        </p:attrNameLst>
                                      </p:cBhvr>
                                      <p:to>
                                        <p:strVal val="visible"/>
                                      </p:to>
                                    </p:set>
                                    <p:animEffect transition="in" filter="barn(inVertical)">
                                      <p:cBhvr>
                                        <p:cTn id="7" dur="500"/>
                                        <p:tgtEl>
                                          <p:spTgt spid="12">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2">
                                            <p:txEl>
                                              <p:pRg st="3" end="3"/>
                                            </p:txEl>
                                          </p:spTgt>
                                        </p:tgtEl>
                                        <p:attrNameLst>
                                          <p:attrName>style.visibility</p:attrName>
                                        </p:attrNameLst>
                                      </p:cBhvr>
                                      <p:to>
                                        <p:strVal val="visible"/>
                                      </p:to>
                                    </p:set>
                                    <p:animEffect transition="in" filter="wipe(up)">
                                      <p:cBhvr>
                                        <p:cTn id="12" dur="500"/>
                                        <p:tgtEl>
                                          <p:spTgt spid="12">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228354"/>
                                        </p:tgtEl>
                                        <p:attrNameLst>
                                          <p:attrName>style.visibility</p:attrName>
                                        </p:attrNameLst>
                                      </p:cBhvr>
                                      <p:to>
                                        <p:strVal val="visible"/>
                                      </p:to>
                                    </p:set>
                                    <p:animEffect transition="in" filter="barn(inVertical)">
                                      <p:cBhvr>
                                        <p:cTn id="17" dur="500"/>
                                        <p:tgtEl>
                                          <p:spTgt spid="228354"/>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blinds(horizontal)">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blinds(horizontal)">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blinds(horizontal)">
                                      <p:cBhvr>
                                        <p:cTn id="32" dur="500"/>
                                        <p:tgtEl>
                                          <p:spTgt spid="15"/>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blinds(horizontal)">
                                      <p:cBhvr>
                                        <p:cTn id="37" dur="500"/>
                                        <p:tgtEl>
                                          <p:spTgt spid="16"/>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blinds(horizontal)">
                                      <p:cBhvr>
                                        <p:cTn id="42" dur="500"/>
                                        <p:tgtEl>
                                          <p:spTgt spid="17"/>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18"/>
                                        </p:tgtEl>
                                        <p:attrNameLst>
                                          <p:attrName>style.visibility</p:attrName>
                                        </p:attrNameLst>
                                      </p:cBhvr>
                                      <p:to>
                                        <p:strVal val="visible"/>
                                      </p:to>
                                    </p:set>
                                    <p:animEffect transition="in" filter="blinds(horizontal)">
                                      <p:cBhvr>
                                        <p:cTn id="47" dur="500"/>
                                        <p:tgtEl>
                                          <p:spTgt spid="18"/>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grpId="0" nodeType="clickEffect">
                                  <p:stCondLst>
                                    <p:cond delay="0"/>
                                  </p:stCondLst>
                                  <p:childTnLst>
                                    <p:set>
                                      <p:cBhvr>
                                        <p:cTn id="51" dur="1" fill="hold">
                                          <p:stCondLst>
                                            <p:cond delay="0"/>
                                          </p:stCondLst>
                                        </p:cTn>
                                        <p:tgtEl>
                                          <p:spTgt spid="19"/>
                                        </p:tgtEl>
                                        <p:attrNameLst>
                                          <p:attrName>style.visibility</p:attrName>
                                        </p:attrNameLst>
                                      </p:cBhvr>
                                      <p:to>
                                        <p:strVal val="visible"/>
                                      </p:to>
                                    </p:set>
                                    <p:animEffect transition="in" filter="blinds(horizontal)">
                                      <p:cBhvr>
                                        <p:cTn id="5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15" grpId="0"/>
      <p:bldP spid="16" grpId="0"/>
      <p:bldP spid="17" grpId="0"/>
      <p:bldP spid="18" grpId="0"/>
      <p:bldP spid="19" grpId="0"/>
    </p:bld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矩形 12"/>
          <p:cNvSpPr/>
          <p:nvPr/>
        </p:nvSpPr>
        <p:spPr>
          <a:xfrm>
            <a:off x="344726" y="693490"/>
            <a:ext cx="11388152" cy="4647402"/>
          </a:xfrm>
          <a:prstGeom prst="rect">
            <a:avLst/>
          </a:prstGeom>
        </p:spPr>
        <p:txBody>
          <a:bodyPr wrap="square" lIns="121898" tIns="60948" rIns="121898" bIns="60948">
            <a:spAutoFit/>
          </a:bodyPr>
          <a:lstStyle/>
          <a:p>
            <a:pPr algn="just">
              <a:lnSpc>
                <a:spcPct val="150000"/>
              </a:lnSpc>
              <a:spcAft>
                <a:spcPts val="0"/>
              </a:spcAft>
              <a:tabLst>
                <a:tab pos="1890395" algn="l"/>
              </a:tabLst>
            </a:pPr>
            <a:r>
              <a:rPr lang="zh-CN" altLang="zh-CN" sz="2800" b="1" kern="100" dirty="0" smtClean="0">
                <a:solidFill>
                  <a:srgbClr val="0000FF"/>
                </a:solidFill>
                <a:latin typeface="Times New Roman"/>
                <a:cs typeface="Times New Roman"/>
              </a:rPr>
              <a:t>解析</a:t>
            </a:r>
            <a:r>
              <a:rPr lang="zh-CN" altLang="zh-CN" sz="2800" b="1" kern="100" dirty="0">
                <a:solidFill>
                  <a:srgbClr val="0000FF"/>
                </a:solidFill>
                <a:latin typeface="Times New Roman"/>
                <a:cs typeface="Times New Roman"/>
              </a:rPr>
              <a:t>　</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项，步骤</a:t>
            </a: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，由于得到不溶性物质，所以应采取过滤的方法，正确</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tabLst>
                <a:tab pos="1890395" algn="l"/>
              </a:tabLst>
            </a:pPr>
            <a:r>
              <a:rPr lang="en-US" altLang="zh-CN" sz="2800" kern="100" dirty="0" smtClean="0">
                <a:latin typeface="Times New Roman"/>
                <a:ea typeface="华文细黑"/>
                <a:cs typeface="Courier New"/>
              </a:rPr>
              <a:t>B</a:t>
            </a:r>
            <a:r>
              <a:rPr lang="zh-CN" altLang="zh-CN" sz="2800" kern="100" dirty="0">
                <a:latin typeface="Times New Roman"/>
                <a:ea typeface="华文细黑"/>
                <a:cs typeface="Times New Roman"/>
              </a:rPr>
              <a:t>项，步骤</a:t>
            </a: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，由于得到有机层和水层，所以应用分液漏斗分离，正确</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tabLst>
                <a:tab pos="1890395" algn="l"/>
              </a:tabLst>
            </a:pPr>
            <a:r>
              <a:rPr lang="en-US" altLang="zh-CN" sz="2800" kern="100" dirty="0" smtClean="0">
                <a:latin typeface="Times New Roman"/>
                <a:ea typeface="华文细黑"/>
                <a:cs typeface="Courier New"/>
              </a:rPr>
              <a:t>C</a:t>
            </a:r>
            <a:r>
              <a:rPr lang="zh-CN" altLang="zh-CN" sz="2800" kern="100" dirty="0">
                <a:latin typeface="Times New Roman"/>
                <a:ea typeface="华文细黑"/>
                <a:cs typeface="Times New Roman"/>
              </a:rPr>
              <a:t>项，从水溶液中获得固体，应采取蒸发结晶或蒸发浓缩冷却结晶的方法，应用蒸发皿，错误</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tabLst>
                <a:tab pos="1890395" algn="l"/>
              </a:tabLst>
            </a:pPr>
            <a:r>
              <a:rPr lang="en-US" altLang="zh-CN" sz="2800" kern="100" dirty="0" smtClean="0">
                <a:latin typeface="Times New Roman"/>
                <a:ea typeface="华文细黑"/>
                <a:cs typeface="Courier New"/>
              </a:rPr>
              <a:t>D</a:t>
            </a:r>
            <a:r>
              <a:rPr lang="zh-CN" altLang="zh-CN" sz="2800" kern="100" dirty="0">
                <a:latin typeface="Times New Roman"/>
                <a:ea typeface="华文细黑"/>
                <a:cs typeface="Times New Roman"/>
              </a:rPr>
              <a:t>项，从有机层中获得甲苯，应根据沸点不同，采用蒸馏装置，正确</a:t>
            </a:r>
            <a:r>
              <a:rPr lang="zh-CN" altLang="zh-CN" sz="2800" kern="100" dirty="0" smtClean="0">
                <a:latin typeface="Times New Roman"/>
                <a:ea typeface="华文细黑"/>
                <a:cs typeface="Times New Roman"/>
              </a:rPr>
              <a:t>。</a:t>
            </a:r>
            <a:endParaRPr lang="en-US" altLang="zh-CN" sz="2800" kern="100" dirty="0" smtClean="0">
              <a:latin typeface="宋体"/>
              <a:cs typeface="Courier New"/>
            </a:endParaRPr>
          </a:p>
          <a:p>
            <a:pPr lvl="0" algn="just">
              <a:lnSpc>
                <a:spcPct val="150000"/>
              </a:lnSpc>
              <a:tabLst>
                <a:tab pos="1890395" algn="l"/>
              </a:tabLst>
            </a:pPr>
            <a:r>
              <a:rPr lang="zh-CN" altLang="zh-CN" sz="2800" b="1" kern="100" dirty="0">
                <a:solidFill>
                  <a:srgbClr val="0000FF"/>
                </a:solidFill>
                <a:latin typeface="Times New Roman"/>
                <a:cs typeface="Times New Roman"/>
              </a:rPr>
              <a:t>答案　</a:t>
            </a:r>
            <a:r>
              <a:rPr lang="en-US" altLang="zh-CN" sz="2800" b="1" kern="100" dirty="0">
                <a:solidFill>
                  <a:schemeClr val="accent6">
                    <a:lumMod val="75000"/>
                  </a:schemeClr>
                </a:solidFill>
                <a:latin typeface="Times New Roman"/>
                <a:ea typeface="华文细黑"/>
                <a:cs typeface="Courier New"/>
              </a:rPr>
              <a:t>C</a:t>
            </a:r>
            <a:endParaRPr lang="zh-CN" altLang="zh-CN" sz="2800" b="1" kern="100" dirty="0">
              <a:solidFill>
                <a:schemeClr val="accent6">
                  <a:lumMod val="75000"/>
                </a:schemeClr>
              </a:solidFill>
              <a:latin typeface="Times New Roman"/>
              <a:ea typeface="华文细黑"/>
              <a:cs typeface="Courier New"/>
            </a:endParaRPr>
          </a:p>
        </p:txBody>
      </p:sp>
      <p:sp>
        <p:nvSpPr>
          <p:cNvPr id="17" name="Rectangle 21">
            <a:hlinkClick r:id="rId2" action="ppaction://hlinksldjump"/>
          </p:cNvPr>
          <p:cNvSpPr>
            <a:spLocks noChangeArrowheads="1"/>
          </p:cNvSpPr>
          <p:nvPr/>
        </p:nvSpPr>
        <p:spPr bwMode="auto">
          <a:xfrm>
            <a:off x="9237814" y="117426"/>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8" name="Rectangle 21">
            <a:hlinkClick r:id="rId3" action="ppaction://hlinksldjump"/>
          </p:cNvPr>
          <p:cNvSpPr>
            <a:spLocks noChangeArrowheads="1"/>
          </p:cNvSpPr>
          <p:nvPr/>
        </p:nvSpPr>
        <p:spPr bwMode="auto">
          <a:xfrm>
            <a:off x="9739992" y="117426"/>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0" name="Rectangle 21">
            <a:hlinkClick r:id="rId4" action="ppaction://hlinksldjump"/>
          </p:cNvPr>
          <p:cNvSpPr>
            <a:spLocks noChangeArrowheads="1"/>
          </p:cNvSpPr>
          <p:nvPr/>
        </p:nvSpPr>
        <p:spPr bwMode="auto">
          <a:xfrm>
            <a:off x="10218028" y="117426"/>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1" name="Rectangle 21">
            <a:hlinkClick r:id="rId5" action="ppaction://hlinksldjump"/>
          </p:cNvPr>
          <p:cNvSpPr>
            <a:spLocks noChangeArrowheads="1"/>
          </p:cNvSpPr>
          <p:nvPr/>
        </p:nvSpPr>
        <p:spPr bwMode="auto">
          <a:xfrm>
            <a:off x="10671922" y="117426"/>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2" name="Rectangle 21">
            <a:hlinkClick r:id="rId6" action="ppaction://hlinksldjump"/>
          </p:cNvPr>
          <p:cNvSpPr>
            <a:spLocks noChangeArrowheads="1"/>
          </p:cNvSpPr>
          <p:nvPr/>
        </p:nvSpPr>
        <p:spPr bwMode="auto">
          <a:xfrm>
            <a:off x="11173682" y="117426"/>
            <a:ext cx="37270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3" name="Rectangle 21">
            <a:hlinkClick r:id="rId7" action="ppaction://hlinksldjump"/>
          </p:cNvPr>
          <p:cNvSpPr>
            <a:spLocks noChangeArrowheads="1"/>
          </p:cNvSpPr>
          <p:nvPr/>
        </p:nvSpPr>
        <p:spPr bwMode="auto">
          <a:xfrm>
            <a:off x="11651300" y="117426"/>
            <a:ext cx="3485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Tree>
    <p:extLst>
      <p:ext uri="{BB962C8B-B14F-4D97-AF65-F5344CB8AC3E}">
        <p14:creationId xmlns:p14="http://schemas.microsoft.com/office/powerpoint/2010/main" val="6802178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blinds(horizontal)">
                                      <p:cBhvr>
                                        <p:cTn id="7" dur="750"/>
                                        <p:tgtEl>
                                          <p:spTgt spid="13">
                                            <p:txEl>
                                              <p:pRg st="0" end="0"/>
                                            </p:txEl>
                                          </p:spTgt>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13">
                                            <p:txEl>
                                              <p:pRg st="1" end="1"/>
                                            </p:txEl>
                                          </p:spTgt>
                                        </p:tgtEl>
                                        <p:attrNameLst>
                                          <p:attrName>style.visibility</p:attrName>
                                        </p:attrNameLst>
                                      </p:cBhvr>
                                      <p:to>
                                        <p:strVal val="visible"/>
                                      </p:to>
                                    </p:set>
                                    <p:animEffect transition="in" filter="blinds(horizontal)">
                                      <p:cBhvr>
                                        <p:cTn id="11" dur="750"/>
                                        <p:tgtEl>
                                          <p:spTgt spid="13">
                                            <p:txEl>
                                              <p:pRg st="1" end="1"/>
                                            </p:txEl>
                                          </p:spTgt>
                                        </p:tgtEl>
                                      </p:cBhvr>
                                    </p:animEffect>
                                  </p:childTnLst>
                                </p:cTn>
                              </p:par>
                            </p:childTnLst>
                          </p:cTn>
                        </p:par>
                        <p:par>
                          <p:cTn id="12" fill="hold">
                            <p:stCondLst>
                              <p:cond delay="1500"/>
                            </p:stCondLst>
                            <p:childTnLst>
                              <p:par>
                                <p:cTn id="13" presetID="3" presetClass="entr" presetSubtype="10" fill="hold" nodeType="afterEffect">
                                  <p:stCondLst>
                                    <p:cond delay="0"/>
                                  </p:stCondLst>
                                  <p:childTnLst>
                                    <p:set>
                                      <p:cBhvr>
                                        <p:cTn id="14" dur="1" fill="hold">
                                          <p:stCondLst>
                                            <p:cond delay="0"/>
                                          </p:stCondLst>
                                        </p:cTn>
                                        <p:tgtEl>
                                          <p:spTgt spid="13">
                                            <p:txEl>
                                              <p:pRg st="2" end="2"/>
                                            </p:txEl>
                                          </p:spTgt>
                                        </p:tgtEl>
                                        <p:attrNameLst>
                                          <p:attrName>style.visibility</p:attrName>
                                        </p:attrNameLst>
                                      </p:cBhvr>
                                      <p:to>
                                        <p:strVal val="visible"/>
                                      </p:to>
                                    </p:set>
                                    <p:animEffect transition="in" filter="blinds(horizontal)">
                                      <p:cBhvr>
                                        <p:cTn id="15" dur="750"/>
                                        <p:tgtEl>
                                          <p:spTgt spid="13">
                                            <p:txEl>
                                              <p:pRg st="2" end="2"/>
                                            </p:txEl>
                                          </p:spTgt>
                                        </p:tgtEl>
                                      </p:cBhvr>
                                    </p:animEffect>
                                  </p:childTnLst>
                                </p:cTn>
                              </p:par>
                            </p:childTnLst>
                          </p:cTn>
                        </p:par>
                        <p:par>
                          <p:cTn id="16" fill="hold">
                            <p:stCondLst>
                              <p:cond delay="2250"/>
                            </p:stCondLst>
                            <p:childTnLst>
                              <p:par>
                                <p:cTn id="17" presetID="3" presetClass="entr" presetSubtype="10" fill="hold" nodeType="afterEffect">
                                  <p:stCondLst>
                                    <p:cond delay="0"/>
                                  </p:stCondLst>
                                  <p:childTnLst>
                                    <p:set>
                                      <p:cBhvr>
                                        <p:cTn id="18" dur="1" fill="hold">
                                          <p:stCondLst>
                                            <p:cond delay="0"/>
                                          </p:stCondLst>
                                        </p:cTn>
                                        <p:tgtEl>
                                          <p:spTgt spid="13">
                                            <p:txEl>
                                              <p:pRg st="3" end="3"/>
                                            </p:txEl>
                                          </p:spTgt>
                                        </p:tgtEl>
                                        <p:attrNameLst>
                                          <p:attrName>style.visibility</p:attrName>
                                        </p:attrNameLst>
                                      </p:cBhvr>
                                      <p:to>
                                        <p:strVal val="visible"/>
                                      </p:to>
                                    </p:set>
                                    <p:animEffect transition="in" filter="blinds(horizontal)">
                                      <p:cBhvr>
                                        <p:cTn id="19" dur="750"/>
                                        <p:tgtEl>
                                          <p:spTgt spid="13">
                                            <p:txEl>
                                              <p:pRg st="3" end="3"/>
                                            </p:txEl>
                                          </p:spTgt>
                                        </p:tgtEl>
                                      </p:cBhvr>
                                    </p:animEffect>
                                  </p:childTnLst>
                                </p:cTn>
                              </p:par>
                            </p:childTnLst>
                          </p:cTn>
                        </p:par>
                        <p:par>
                          <p:cTn id="20" fill="hold">
                            <p:stCondLst>
                              <p:cond delay="3000"/>
                            </p:stCondLst>
                            <p:childTnLst>
                              <p:par>
                                <p:cTn id="21" presetID="3" presetClass="entr" presetSubtype="10" fill="hold" nodeType="afterEffect">
                                  <p:stCondLst>
                                    <p:cond delay="0"/>
                                  </p:stCondLst>
                                  <p:childTnLst>
                                    <p:set>
                                      <p:cBhvr>
                                        <p:cTn id="22" dur="1" fill="hold">
                                          <p:stCondLst>
                                            <p:cond delay="0"/>
                                          </p:stCondLst>
                                        </p:cTn>
                                        <p:tgtEl>
                                          <p:spTgt spid="13">
                                            <p:txEl>
                                              <p:pRg st="4" end="4"/>
                                            </p:txEl>
                                          </p:spTgt>
                                        </p:tgtEl>
                                        <p:attrNameLst>
                                          <p:attrName>style.visibility</p:attrName>
                                        </p:attrNameLst>
                                      </p:cBhvr>
                                      <p:to>
                                        <p:strVal val="visible"/>
                                      </p:to>
                                    </p:set>
                                    <p:animEffect transition="in" filter="blinds(horizontal)">
                                      <p:cBhvr>
                                        <p:cTn id="23" dur="750"/>
                                        <p:tgtEl>
                                          <p:spTgt spid="1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a:spLocks noChangeArrowheads="1"/>
          </p:cNvSpPr>
          <p:nvPr/>
        </p:nvSpPr>
        <p:spPr bwMode="auto">
          <a:xfrm>
            <a:off x="0" y="1143000"/>
            <a:ext cx="12190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7" name="矩形 16"/>
          <p:cNvSpPr/>
          <p:nvPr/>
        </p:nvSpPr>
        <p:spPr>
          <a:xfrm>
            <a:off x="406574" y="693490"/>
            <a:ext cx="11185087" cy="738664"/>
          </a:xfrm>
          <a:prstGeom prst="rect">
            <a:avLst/>
          </a:prstGeom>
        </p:spPr>
        <p:txBody>
          <a:bodyPr>
            <a:spAutoFit/>
          </a:bodyPr>
          <a:lstStyle/>
          <a:p>
            <a:pPr algn="just">
              <a:lnSpc>
                <a:spcPct val="150000"/>
              </a:lnSpc>
              <a:spcAft>
                <a:spcPts val="0"/>
              </a:spcAft>
              <a:tabLst>
                <a:tab pos="1890395" algn="l"/>
              </a:tabLst>
            </a:pPr>
            <a:r>
              <a:rPr lang="en-US" altLang="zh-CN" sz="2800" kern="100" dirty="0" smtClean="0">
                <a:latin typeface="Times New Roman"/>
                <a:ea typeface="华文细黑"/>
              </a:rPr>
              <a:t>4.(</a:t>
            </a:r>
            <a:r>
              <a:rPr lang="en-US" altLang="zh-CN" sz="2800" kern="100" dirty="0">
                <a:latin typeface="Times New Roman"/>
                <a:ea typeface="华文细黑"/>
              </a:rPr>
              <a:t>2015·</a:t>
            </a:r>
            <a:r>
              <a:rPr lang="zh-CN" altLang="zh-CN" sz="2800" kern="100" dirty="0">
                <a:latin typeface="Times New Roman"/>
                <a:ea typeface="华文细黑"/>
                <a:cs typeface="Times New Roman"/>
              </a:rPr>
              <a:t>安徽理综，</a:t>
            </a:r>
            <a:r>
              <a:rPr lang="en-US" altLang="zh-CN" sz="2800" kern="100" dirty="0">
                <a:latin typeface="Times New Roman"/>
                <a:ea typeface="华文细黑"/>
              </a:rPr>
              <a:t>8)</a:t>
            </a:r>
            <a:r>
              <a:rPr lang="zh-CN" altLang="zh-CN" sz="2800" kern="100" dirty="0">
                <a:latin typeface="Times New Roman"/>
                <a:ea typeface="华文细黑"/>
                <a:cs typeface="Times New Roman"/>
              </a:rPr>
              <a:t>下列有关实验的选项正确的是</a:t>
            </a:r>
            <a:r>
              <a:rPr lang="en-US" altLang="zh-CN" sz="2800" kern="100" dirty="0">
                <a:latin typeface="Times New Roman"/>
                <a:ea typeface="华文细黑"/>
              </a:rPr>
              <a:t>(</a:t>
            </a:r>
            <a:r>
              <a:rPr lang="zh-CN" altLang="zh-CN" sz="2800" kern="100" dirty="0">
                <a:latin typeface="Times New Roman"/>
                <a:ea typeface="华文细黑"/>
                <a:cs typeface="Times New Roman"/>
              </a:rPr>
              <a:t>　　</a:t>
            </a:r>
            <a:r>
              <a:rPr lang="en-US" altLang="zh-CN" sz="2800" kern="100" dirty="0">
                <a:latin typeface="Times New Roman"/>
                <a:ea typeface="华文细黑"/>
              </a:rPr>
              <a:t>)</a:t>
            </a:r>
            <a:endParaRPr lang="zh-CN" altLang="zh-CN" sz="2800" kern="100" dirty="0">
              <a:effectLst/>
              <a:latin typeface="宋体"/>
              <a:cs typeface="Courier New"/>
            </a:endParaRPr>
          </a:p>
        </p:txBody>
      </p:sp>
      <p:graphicFrame>
        <p:nvGraphicFramePr>
          <p:cNvPr id="18" name="表格 17"/>
          <p:cNvGraphicFramePr>
            <a:graphicFrameLocks noGrp="1"/>
          </p:cNvGraphicFramePr>
          <p:nvPr>
            <p:extLst>
              <p:ext uri="{D42A27DB-BD31-4B8C-83A1-F6EECF244321}">
                <p14:modId xmlns:p14="http://schemas.microsoft.com/office/powerpoint/2010/main" val="3227373838"/>
              </p:ext>
            </p:extLst>
          </p:nvPr>
        </p:nvGraphicFramePr>
        <p:xfrm>
          <a:off x="545581" y="1510368"/>
          <a:ext cx="11087584" cy="4593502"/>
        </p:xfrm>
        <a:graphic>
          <a:graphicData uri="http://schemas.openxmlformats.org/drawingml/2006/table">
            <a:tbl>
              <a:tblPr/>
              <a:tblGrid>
                <a:gridCol w="3309618"/>
                <a:gridCol w="2234174"/>
                <a:gridCol w="2771896"/>
                <a:gridCol w="2771896"/>
              </a:tblGrid>
              <a:tr h="842847">
                <a:tc>
                  <a:txBody>
                    <a:bodyPr/>
                    <a:lstStyle/>
                    <a:p>
                      <a:pPr algn="l">
                        <a:lnSpc>
                          <a:spcPct val="150000"/>
                        </a:lnSpc>
                        <a:spcAft>
                          <a:spcPts val="0"/>
                        </a:spcAft>
                        <a:tabLst>
                          <a:tab pos="1890395" algn="l"/>
                        </a:tabLst>
                      </a:pPr>
                      <a:r>
                        <a:rPr lang="en-US" sz="2800" kern="100" dirty="0" smtClean="0">
                          <a:effectLst/>
                          <a:latin typeface="Times New Roman"/>
                          <a:ea typeface="华文细黑"/>
                          <a:cs typeface="Courier New"/>
                        </a:rPr>
                        <a:t>A.</a:t>
                      </a:r>
                      <a:r>
                        <a:rPr lang="zh-CN" sz="2800" kern="100" dirty="0" smtClean="0">
                          <a:effectLst/>
                          <a:latin typeface="Times New Roman"/>
                          <a:ea typeface="华文细黑"/>
                          <a:cs typeface="Times New Roman"/>
                        </a:rPr>
                        <a:t>配制</a:t>
                      </a:r>
                      <a:r>
                        <a:rPr lang="en-US" sz="2800" kern="100" dirty="0" smtClean="0">
                          <a:effectLst/>
                          <a:latin typeface="Times New Roman"/>
                          <a:ea typeface="华文细黑"/>
                          <a:cs typeface="Courier New"/>
                        </a:rPr>
                        <a:t>0.10 </a:t>
                      </a:r>
                      <a:r>
                        <a:rPr lang="en-US" sz="2800" kern="100" dirty="0" err="1" smtClean="0">
                          <a:effectLst/>
                          <a:latin typeface="Times New Roman"/>
                          <a:ea typeface="华文细黑"/>
                          <a:cs typeface="Courier New"/>
                        </a:rPr>
                        <a:t>mol·L</a:t>
                      </a:r>
                      <a:r>
                        <a:rPr lang="zh-CN" sz="2800" kern="100" baseline="30000" dirty="0" smtClean="0">
                          <a:effectLst/>
                          <a:latin typeface="Times New Roman"/>
                          <a:ea typeface="华文细黑"/>
                          <a:cs typeface="Times New Roman"/>
                        </a:rPr>
                        <a:t>－</a:t>
                      </a:r>
                      <a:r>
                        <a:rPr lang="en-US" sz="2800" kern="100" baseline="30000" dirty="0" smtClean="0">
                          <a:effectLst/>
                          <a:latin typeface="Times New Roman"/>
                          <a:ea typeface="华文细黑"/>
                          <a:cs typeface="Courier New"/>
                        </a:rPr>
                        <a:t>1</a:t>
                      </a:r>
                      <a:r>
                        <a:rPr lang="en-US" sz="2800" kern="100" dirty="0" smtClean="0">
                          <a:effectLst/>
                          <a:latin typeface="Times New Roman"/>
                          <a:ea typeface="华文细黑"/>
                          <a:cs typeface="Courier New"/>
                        </a:rPr>
                        <a:t> </a:t>
                      </a:r>
                      <a:r>
                        <a:rPr lang="en-US" sz="2800" kern="100" dirty="0" err="1" smtClean="0">
                          <a:effectLst/>
                          <a:latin typeface="Times New Roman"/>
                          <a:ea typeface="华文细黑"/>
                          <a:cs typeface="Courier New"/>
                        </a:rPr>
                        <a:t>NaOH</a:t>
                      </a:r>
                      <a:r>
                        <a:rPr lang="zh-CN" sz="2800" kern="100" dirty="0" smtClean="0">
                          <a:effectLst/>
                          <a:latin typeface="Times New Roman"/>
                          <a:ea typeface="华文细黑"/>
                          <a:cs typeface="Times New Roman"/>
                        </a:rPr>
                        <a:t>溶液</a:t>
                      </a:r>
                      <a:endParaRPr lang="zh-CN" sz="2800" kern="100" dirty="0">
                        <a:effectLst/>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50000"/>
                        </a:lnSpc>
                        <a:spcAft>
                          <a:spcPts val="0"/>
                        </a:spcAft>
                        <a:tabLst>
                          <a:tab pos="1890395" algn="l"/>
                        </a:tabLst>
                      </a:pPr>
                      <a:r>
                        <a:rPr lang="en-US" sz="2800" kern="100" dirty="0">
                          <a:effectLst/>
                          <a:latin typeface="Times New Roman"/>
                          <a:ea typeface="华文细黑"/>
                          <a:cs typeface="Courier New"/>
                        </a:rPr>
                        <a:t>B.</a:t>
                      </a:r>
                      <a:r>
                        <a:rPr lang="zh-CN" sz="2800" kern="100" dirty="0">
                          <a:effectLst/>
                          <a:latin typeface="Times New Roman"/>
                          <a:ea typeface="华文细黑"/>
                          <a:cs typeface="Times New Roman"/>
                        </a:rPr>
                        <a:t>除去</a:t>
                      </a:r>
                      <a:r>
                        <a:rPr lang="en-US" sz="2800" kern="100" dirty="0">
                          <a:effectLst/>
                          <a:latin typeface="Times New Roman"/>
                          <a:ea typeface="华文细黑"/>
                          <a:cs typeface="Courier New"/>
                        </a:rPr>
                        <a:t>CO</a:t>
                      </a:r>
                      <a:r>
                        <a:rPr lang="zh-CN" sz="2800" kern="100" dirty="0">
                          <a:effectLst/>
                          <a:latin typeface="Times New Roman"/>
                          <a:ea typeface="华文细黑"/>
                          <a:cs typeface="Times New Roman"/>
                        </a:rPr>
                        <a:t>中的</a:t>
                      </a:r>
                      <a:r>
                        <a:rPr lang="en-US" sz="2800" kern="100" dirty="0">
                          <a:effectLst/>
                          <a:latin typeface="Times New Roman"/>
                          <a:ea typeface="华文细黑"/>
                          <a:cs typeface="Courier New"/>
                        </a:rPr>
                        <a:t>CO</a:t>
                      </a:r>
                      <a:r>
                        <a:rPr lang="en-US" sz="2800" kern="100" baseline="-25000" dirty="0">
                          <a:effectLst/>
                          <a:latin typeface="Times New Roman"/>
                          <a:ea typeface="华文细黑"/>
                          <a:cs typeface="Courier New"/>
                        </a:rPr>
                        <a:t>2</a:t>
                      </a:r>
                      <a:endParaRPr lang="zh-CN" sz="2800" kern="100" dirty="0">
                        <a:effectLst/>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50000"/>
                        </a:lnSpc>
                        <a:spcAft>
                          <a:spcPts val="0"/>
                        </a:spcAft>
                        <a:tabLst>
                          <a:tab pos="1890395" algn="l"/>
                        </a:tabLst>
                      </a:pPr>
                      <a:r>
                        <a:rPr lang="en-US" sz="2800" kern="100" dirty="0">
                          <a:effectLst/>
                          <a:latin typeface="Times New Roman"/>
                          <a:ea typeface="华文细黑"/>
                          <a:cs typeface="Courier New"/>
                        </a:rPr>
                        <a:t>C.</a:t>
                      </a:r>
                      <a:r>
                        <a:rPr lang="zh-CN" sz="2800" kern="100" dirty="0">
                          <a:effectLst/>
                          <a:latin typeface="Times New Roman"/>
                          <a:ea typeface="华文细黑"/>
                          <a:cs typeface="Times New Roman"/>
                        </a:rPr>
                        <a:t>苯萃取碘水中</a:t>
                      </a:r>
                      <a:r>
                        <a:rPr lang="en-US" sz="2800" kern="100" dirty="0">
                          <a:effectLst/>
                          <a:latin typeface="Times New Roman"/>
                          <a:ea typeface="华文细黑"/>
                          <a:cs typeface="Courier New"/>
                        </a:rPr>
                        <a:t>I</a:t>
                      </a:r>
                      <a:r>
                        <a:rPr lang="en-US" sz="2800" kern="100" baseline="-25000" dirty="0">
                          <a:effectLst/>
                          <a:latin typeface="Times New Roman"/>
                          <a:ea typeface="华文细黑"/>
                          <a:cs typeface="Courier New"/>
                        </a:rPr>
                        <a:t>2</a:t>
                      </a:r>
                      <a:r>
                        <a:rPr lang="zh-CN" sz="2800" kern="100" dirty="0">
                          <a:effectLst/>
                          <a:latin typeface="Times New Roman"/>
                          <a:ea typeface="华文细黑"/>
                          <a:cs typeface="Times New Roman"/>
                        </a:rPr>
                        <a:t>，分出水层后的操作</a:t>
                      </a:r>
                      <a:endParaRPr lang="zh-CN" sz="2800" kern="100" dirty="0">
                        <a:effectLst/>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50000"/>
                        </a:lnSpc>
                        <a:spcAft>
                          <a:spcPts val="0"/>
                        </a:spcAft>
                        <a:tabLst>
                          <a:tab pos="1890395" algn="l"/>
                        </a:tabLst>
                      </a:pPr>
                      <a:r>
                        <a:rPr lang="en-US" sz="2800" kern="100" dirty="0" smtClean="0">
                          <a:effectLst/>
                          <a:latin typeface="Times New Roman"/>
                          <a:ea typeface="华文细黑"/>
                          <a:cs typeface="Courier New"/>
                        </a:rPr>
                        <a:t>D.</a:t>
                      </a:r>
                      <a:r>
                        <a:rPr lang="zh-CN" sz="2800" kern="100" dirty="0" smtClean="0">
                          <a:effectLst/>
                          <a:latin typeface="Times New Roman"/>
                          <a:ea typeface="华文细黑"/>
                          <a:cs typeface="Times New Roman"/>
                        </a:rPr>
                        <a:t>记录滴定终点读数为</a:t>
                      </a:r>
                      <a:r>
                        <a:rPr lang="en-US" sz="2800" kern="100" dirty="0" smtClean="0">
                          <a:effectLst/>
                          <a:latin typeface="Times New Roman"/>
                          <a:ea typeface="华文细黑"/>
                          <a:cs typeface="Courier New"/>
                        </a:rPr>
                        <a:t>12.20 mL</a:t>
                      </a:r>
                      <a:endParaRPr lang="zh-CN" sz="2800" kern="100" dirty="0">
                        <a:effectLst/>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673262">
                <a:tc>
                  <a:txBody>
                    <a:bodyPr/>
                    <a:lstStyle/>
                    <a:p>
                      <a:pPr algn="ctr">
                        <a:lnSpc>
                          <a:spcPct val="150000"/>
                        </a:lnSpc>
                        <a:spcAft>
                          <a:spcPts val="0"/>
                        </a:spcAft>
                        <a:tabLst>
                          <a:tab pos="1890395" algn="l"/>
                        </a:tabLst>
                      </a:pPr>
                      <a:endParaRPr lang="en-US" sz="2800" kern="100">
                        <a:effectLst/>
                        <a:latin typeface="Times New Roman"/>
                        <a:ea typeface="华文细黑"/>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endParaRPr lang="en-US" sz="2800" kern="100" dirty="0">
                        <a:effectLst/>
                        <a:latin typeface="Times New Roman"/>
                        <a:ea typeface="华文细黑"/>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endParaRPr lang="en-US" sz="2800" kern="100" dirty="0">
                        <a:effectLst/>
                        <a:latin typeface="Times New Roman"/>
                        <a:ea typeface="华文细黑"/>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endParaRPr lang="en-US" sz="2800" kern="100" dirty="0">
                        <a:effectLst/>
                        <a:latin typeface="Times New Roman"/>
                        <a:ea typeface="华文细黑"/>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pic>
        <p:nvPicPr>
          <p:cNvPr id="19" name="Picture 8" descr="C:\Users\Administrator\Desktop\人教版 化学\HX106.T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19535" y="3894598"/>
            <a:ext cx="1886416" cy="1929503"/>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7" descr="C:\Users\Administrator\Desktop\人教版 化学\HX107.T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8855" y="4233572"/>
            <a:ext cx="2807118" cy="1590529"/>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6" descr="C:\Users\Administrator\Desktop\人教版 化学\HX108.T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52460" y="3573810"/>
            <a:ext cx="2183259" cy="2250291"/>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C:\Users\Administrator\Desktop\人教版 化学\HX109.T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55799" y="3573810"/>
            <a:ext cx="2135383" cy="2250291"/>
          </a:xfrm>
          <a:prstGeom prst="rect">
            <a:avLst/>
          </a:prstGeom>
          <a:noFill/>
          <a:extLst>
            <a:ext uri="{909E8E84-426E-40DD-AFC4-6F175D3DCCD1}">
              <a14:hiddenFill xmlns:a14="http://schemas.microsoft.com/office/drawing/2010/main">
                <a:solidFill>
                  <a:srgbClr val="FFFFFF"/>
                </a:solidFill>
              </a14:hiddenFill>
            </a:ext>
          </a:extLst>
        </p:spPr>
      </p:pic>
      <p:sp>
        <p:nvSpPr>
          <p:cNvPr id="27" name="Rectangle 21">
            <a:hlinkClick r:id="rId5" action="ppaction://hlinksldjump"/>
          </p:cNvPr>
          <p:cNvSpPr>
            <a:spLocks noChangeArrowheads="1"/>
          </p:cNvSpPr>
          <p:nvPr/>
        </p:nvSpPr>
        <p:spPr bwMode="auto">
          <a:xfrm>
            <a:off x="9237814" y="117426"/>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8" name="Rectangle 21">
            <a:hlinkClick r:id="rId6" action="ppaction://hlinksldjump"/>
          </p:cNvPr>
          <p:cNvSpPr>
            <a:spLocks noChangeArrowheads="1"/>
          </p:cNvSpPr>
          <p:nvPr/>
        </p:nvSpPr>
        <p:spPr bwMode="auto">
          <a:xfrm>
            <a:off x="9739992" y="117426"/>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9" name="Rectangle 21">
            <a:hlinkClick r:id="rId7" action="ppaction://hlinksldjump"/>
          </p:cNvPr>
          <p:cNvSpPr>
            <a:spLocks noChangeArrowheads="1"/>
          </p:cNvSpPr>
          <p:nvPr/>
        </p:nvSpPr>
        <p:spPr bwMode="auto">
          <a:xfrm>
            <a:off x="10218028" y="117426"/>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30" name="Rectangle 21">
            <a:hlinkClick r:id="rId8" action="ppaction://hlinksldjump"/>
          </p:cNvPr>
          <p:cNvSpPr>
            <a:spLocks noChangeArrowheads="1"/>
          </p:cNvSpPr>
          <p:nvPr/>
        </p:nvSpPr>
        <p:spPr bwMode="auto">
          <a:xfrm>
            <a:off x="10671922" y="117426"/>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31" name="Rectangle 21">
            <a:hlinkClick r:id="rId9" action="ppaction://hlinksldjump"/>
          </p:cNvPr>
          <p:cNvSpPr>
            <a:spLocks noChangeArrowheads="1"/>
          </p:cNvSpPr>
          <p:nvPr/>
        </p:nvSpPr>
        <p:spPr bwMode="auto">
          <a:xfrm>
            <a:off x="11173682" y="117426"/>
            <a:ext cx="37270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32" name="Rectangle 21">
            <a:hlinkClick r:id="rId10" action="ppaction://hlinksldjump"/>
          </p:cNvPr>
          <p:cNvSpPr>
            <a:spLocks noChangeArrowheads="1"/>
          </p:cNvSpPr>
          <p:nvPr/>
        </p:nvSpPr>
        <p:spPr bwMode="auto">
          <a:xfrm>
            <a:off x="11651300" y="117426"/>
            <a:ext cx="3485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33" name="矩形 32"/>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34" name="圆角矩形 33">
            <a:hlinkClick r:id="rId11" action="ppaction://hlinksldjump"/>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3590178363"/>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矩形 13"/>
          <p:cNvSpPr/>
          <p:nvPr/>
        </p:nvSpPr>
        <p:spPr>
          <a:xfrm>
            <a:off x="406574" y="693490"/>
            <a:ext cx="11388152" cy="4278070"/>
          </a:xfrm>
          <a:prstGeom prst="rect">
            <a:avLst/>
          </a:prstGeom>
        </p:spPr>
        <p:txBody>
          <a:bodyPr wrap="square" lIns="121898" tIns="60948" rIns="121898" bIns="60948">
            <a:spAutoFit/>
          </a:bodyPr>
          <a:lstStyle/>
          <a:p>
            <a:pPr algn="just">
              <a:lnSpc>
                <a:spcPct val="150000"/>
              </a:lnSpc>
              <a:spcAft>
                <a:spcPts val="0"/>
              </a:spcAft>
              <a:tabLst>
                <a:tab pos="1890395" algn="l"/>
              </a:tabLst>
            </a:pPr>
            <a:r>
              <a:rPr lang="zh-CN" altLang="zh-CN" sz="2800" b="1" kern="100" dirty="0" smtClean="0">
                <a:solidFill>
                  <a:srgbClr val="0000FF"/>
                </a:solidFill>
                <a:latin typeface="Times New Roman"/>
                <a:cs typeface="Times New Roman"/>
              </a:rPr>
              <a:t>解析</a:t>
            </a:r>
            <a:r>
              <a:rPr lang="zh-CN" altLang="zh-CN" sz="2800" b="1" kern="100" dirty="0">
                <a:solidFill>
                  <a:srgbClr val="0000FF"/>
                </a:solidFill>
                <a:latin typeface="Times New Roman"/>
                <a:cs typeface="Times New Roman"/>
              </a:rPr>
              <a:t>　</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项，物质溶解应在烧杯中进行，不能在容量瓶中溶解，错误</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tabLst>
                <a:tab pos="1890395" algn="l"/>
              </a:tabLst>
            </a:pPr>
            <a:r>
              <a:rPr lang="en-US" altLang="zh-CN" sz="2800" kern="100" dirty="0" smtClean="0">
                <a:latin typeface="Times New Roman"/>
                <a:ea typeface="华文细黑"/>
                <a:cs typeface="Courier New"/>
              </a:rPr>
              <a:t>B</a:t>
            </a:r>
            <a:r>
              <a:rPr lang="zh-CN" altLang="zh-CN" sz="2800" kern="100" dirty="0">
                <a:latin typeface="Times New Roman"/>
                <a:ea typeface="华文细黑"/>
                <a:cs typeface="Times New Roman"/>
              </a:rPr>
              <a:t>项，</a:t>
            </a:r>
            <a:r>
              <a:rPr lang="en-US" altLang="zh-CN" sz="2800" kern="100" dirty="0">
                <a:latin typeface="Times New Roman"/>
                <a:ea typeface="华文细黑"/>
                <a:cs typeface="Courier New"/>
              </a:rPr>
              <a:t>CO</a:t>
            </a:r>
            <a:r>
              <a:rPr lang="zh-CN" altLang="zh-CN" sz="2800" kern="100" dirty="0">
                <a:latin typeface="Times New Roman"/>
                <a:ea typeface="华文细黑"/>
                <a:cs typeface="Times New Roman"/>
              </a:rPr>
              <a:t>不溶于</a:t>
            </a:r>
            <a:r>
              <a:rPr lang="en-US" altLang="zh-CN" sz="2800" kern="100" dirty="0" err="1">
                <a:latin typeface="Times New Roman"/>
                <a:ea typeface="华文细黑"/>
                <a:cs typeface="Courier New"/>
              </a:rPr>
              <a:t>NaOH</a:t>
            </a:r>
            <a:r>
              <a:rPr lang="zh-CN" altLang="zh-CN" sz="2800" kern="100" dirty="0">
                <a:latin typeface="Times New Roman"/>
                <a:ea typeface="华文细黑"/>
                <a:cs typeface="Times New Roman"/>
              </a:rPr>
              <a:t>且不与</a:t>
            </a:r>
            <a:r>
              <a:rPr lang="en-US" altLang="zh-CN" sz="2800" kern="100" dirty="0" err="1">
                <a:latin typeface="Times New Roman"/>
                <a:ea typeface="华文细黑"/>
                <a:cs typeface="Courier New"/>
              </a:rPr>
              <a:t>NaOH</a:t>
            </a:r>
            <a:r>
              <a:rPr lang="zh-CN" altLang="zh-CN" sz="2800" kern="100" dirty="0">
                <a:latin typeface="Times New Roman"/>
                <a:ea typeface="华文细黑"/>
                <a:cs typeface="Times New Roman"/>
              </a:rPr>
              <a:t>反应，</a:t>
            </a:r>
            <a:r>
              <a:rPr lang="en-US" altLang="zh-CN" sz="2800" kern="100" dirty="0">
                <a:latin typeface="Times New Roman"/>
                <a:ea typeface="华文细黑"/>
                <a:cs typeface="Courier New"/>
              </a:rPr>
              <a:t>CO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因能与</a:t>
            </a:r>
            <a:r>
              <a:rPr lang="en-US" altLang="zh-CN" sz="2800" kern="100" dirty="0" err="1">
                <a:latin typeface="Times New Roman"/>
                <a:ea typeface="华文细黑"/>
                <a:cs typeface="Courier New"/>
              </a:rPr>
              <a:t>NaOH</a:t>
            </a:r>
            <a:r>
              <a:rPr lang="zh-CN" altLang="zh-CN" sz="2800" kern="100" dirty="0">
                <a:latin typeface="Times New Roman"/>
                <a:ea typeface="华文细黑"/>
                <a:cs typeface="Times New Roman"/>
              </a:rPr>
              <a:t>溶液反应而除去，</a:t>
            </a:r>
            <a:r>
              <a:rPr lang="zh-CN" altLang="zh-CN" sz="2800" kern="100" dirty="0">
                <a:latin typeface="宋体"/>
                <a:ea typeface="Times New Roman"/>
                <a:cs typeface="Courier New"/>
              </a:rPr>
              <a:t> </a:t>
            </a:r>
            <a:r>
              <a:rPr lang="zh-CN" altLang="zh-CN" sz="2800" kern="100" dirty="0">
                <a:latin typeface="Times New Roman"/>
                <a:ea typeface="华文细黑"/>
                <a:cs typeface="Times New Roman"/>
              </a:rPr>
              <a:t>正确</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tabLst>
                <a:tab pos="1890395" algn="l"/>
              </a:tabLst>
            </a:pPr>
            <a:r>
              <a:rPr lang="en-US" altLang="zh-CN" sz="2800" kern="100" dirty="0" smtClean="0">
                <a:latin typeface="Times New Roman"/>
                <a:ea typeface="华文细黑"/>
                <a:cs typeface="Courier New"/>
              </a:rPr>
              <a:t>C</a:t>
            </a:r>
            <a:r>
              <a:rPr lang="zh-CN" altLang="zh-CN" sz="2800" kern="100" dirty="0">
                <a:latin typeface="Times New Roman"/>
                <a:ea typeface="华文细黑"/>
                <a:cs typeface="Times New Roman"/>
              </a:rPr>
              <a:t>项，分液时下层液体从下口流出，上层液体从上口倒出，错误</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tabLst>
                <a:tab pos="1890395" algn="l"/>
              </a:tabLst>
            </a:pPr>
            <a:r>
              <a:rPr lang="en-US" altLang="zh-CN" sz="2800" kern="100" dirty="0" smtClean="0">
                <a:latin typeface="Times New Roman"/>
                <a:ea typeface="华文细黑"/>
                <a:cs typeface="Courier New"/>
              </a:rPr>
              <a:t>D</a:t>
            </a:r>
            <a:r>
              <a:rPr lang="zh-CN" altLang="zh-CN" sz="2800" kern="100" dirty="0">
                <a:latin typeface="Times New Roman"/>
                <a:ea typeface="华文细黑"/>
                <a:cs typeface="Times New Roman"/>
              </a:rPr>
              <a:t>项，滴定终点的读数为</a:t>
            </a:r>
            <a:r>
              <a:rPr lang="en-US" altLang="zh-CN" sz="2800" kern="100" dirty="0">
                <a:latin typeface="Times New Roman"/>
                <a:ea typeface="华文细黑"/>
                <a:cs typeface="Courier New"/>
              </a:rPr>
              <a:t>11.80 mL</a:t>
            </a:r>
            <a:r>
              <a:rPr lang="zh-CN" altLang="zh-CN" sz="2800" kern="100" dirty="0">
                <a:latin typeface="Times New Roman"/>
                <a:ea typeface="华文细黑"/>
                <a:cs typeface="Times New Roman"/>
              </a:rPr>
              <a:t>，错误</a:t>
            </a:r>
            <a:r>
              <a:rPr lang="zh-CN" altLang="zh-CN" sz="2800" kern="100" dirty="0" smtClean="0">
                <a:latin typeface="Times New Roman"/>
                <a:ea typeface="华文细黑"/>
                <a:cs typeface="Times New Roman"/>
              </a:rPr>
              <a:t>。</a:t>
            </a:r>
            <a:endParaRPr lang="en-US" altLang="zh-CN" sz="1050" kern="100" dirty="0" smtClean="0">
              <a:latin typeface="宋体"/>
              <a:cs typeface="Courier New"/>
            </a:endParaRPr>
          </a:p>
          <a:p>
            <a:pPr lvl="0" algn="just">
              <a:lnSpc>
                <a:spcPct val="150000"/>
              </a:lnSpc>
              <a:tabLst>
                <a:tab pos="1890395" algn="l"/>
              </a:tabLst>
            </a:pPr>
            <a:r>
              <a:rPr lang="zh-CN" altLang="zh-CN" sz="2800" b="1" kern="100" dirty="0">
                <a:solidFill>
                  <a:srgbClr val="0000FF"/>
                </a:solidFill>
                <a:latin typeface="Times New Roman"/>
                <a:cs typeface="Times New Roman"/>
              </a:rPr>
              <a:t>答案　</a:t>
            </a:r>
            <a:r>
              <a:rPr lang="en-US" altLang="zh-CN" sz="4000" b="1" kern="100" dirty="0" smtClean="0">
                <a:solidFill>
                  <a:srgbClr val="FF0000"/>
                </a:solidFill>
                <a:latin typeface="Times New Roman"/>
                <a:ea typeface="华文细黑"/>
                <a:cs typeface="Courier New"/>
              </a:rPr>
              <a:t>B</a:t>
            </a:r>
            <a:endParaRPr lang="zh-CN" altLang="zh-CN" sz="1400" b="1" kern="100" dirty="0">
              <a:solidFill>
                <a:srgbClr val="FF0000"/>
              </a:solidFill>
              <a:latin typeface="宋体"/>
              <a:cs typeface="Courier New"/>
            </a:endParaRPr>
          </a:p>
        </p:txBody>
      </p:sp>
      <p:sp>
        <p:nvSpPr>
          <p:cNvPr id="24" name="Rectangle 21">
            <a:hlinkClick r:id="rId2" action="ppaction://hlinksldjump"/>
          </p:cNvPr>
          <p:cNvSpPr>
            <a:spLocks noChangeArrowheads="1"/>
          </p:cNvSpPr>
          <p:nvPr/>
        </p:nvSpPr>
        <p:spPr bwMode="auto">
          <a:xfrm>
            <a:off x="9237814" y="117426"/>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5" name="Rectangle 21">
            <a:hlinkClick r:id="rId3" action="ppaction://hlinksldjump"/>
          </p:cNvPr>
          <p:cNvSpPr>
            <a:spLocks noChangeArrowheads="1"/>
          </p:cNvSpPr>
          <p:nvPr/>
        </p:nvSpPr>
        <p:spPr bwMode="auto">
          <a:xfrm>
            <a:off x="9739992" y="117426"/>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6" name="Rectangle 21">
            <a:hlinkClick r:id="rId4" action="ppaction://hlinksldjump"/>
          </p:cNvPr>
          <p:cNvSpPr>
            <a:spLocks noChangeArrowheads="1"/>
          </p:cNvSpPr>
          <p:nvPr/>
        </p:nvSpPr>
        <p:spPr bwMode="auto">
          <a:xfrm>
            <a:off x="10218028" y="117426"/>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7" name="Rectangle 21">
            <a:hlinkClick r:id="rId5" action="ppaction://hlinksldjump"/>
          </p:cNvPr>
          <p:cNvSpPr>
            <a:spLocks noChangeArrowheads="1"/>
          </p:cNvSpPr>
          <p:nvPr/>
        </p:nvSpPr>
        <p:spPr bwMode="auto">
          <a:xfrm>
            <a:off x="10671922" y="117426"/>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8" name="Rectangle 21">
            <a:hlinkClick r:id="rId6" action="ppaction://hlinksldjump"/>
          </p:cNvPr>
          <p:cNvSpPr>
            <a:spLocks noChangeArrowheads="1"/>
          </p:cNvSpPr>
          <p:nvPr/>
        </p:nvSpPr>
        <p:spPr bwMode="auto">
          <a:xfrm>
            <a:off x="11173682" y="117426"/>
            <a:ext cx="37270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9" name="Rectangle 21">
            <a:hlinkClick r:id="rId7" action="ppaction://hlinksldjump"/>
          </p:cNvPr>
          <p:cNvSpPr>
            <a:spLocks noChangeArrowheads="1"/>
          </p:cNvSpPr>
          <p:nvPr/>
        </p:nvSpPr>
        <p:spPr bwMode="auto">
          <a:xfrm>
            <a:off x="11651300" y="117426"/>
            <a:ext cx="3485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Tree>
    <p:extLst>
      <p:ext uri="{BB962C8B-B14F-4D97-AF65-F5344CB8AC3E}">
        <p14:creationId xmlns:p14="http://schemas.microsoft.com/office/powerpoint/2010/main" val="12465661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blinds(horizontal)">
                                      <p:cBhvr>
                                        <p:cTn id="7" dur="750"/>
                                        <p:tgtEl>
                                          <p:spTgt spid="14">
                                            <p:txEl>
                                              <p:pRg st="0" end="0"/>
                                            </p:txEl>
                                          </p:spTgt>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14">
                                            <p:txEl>
                                              <p:pRg st="1" end="1"/>
                                            </p:txEl>
                                          </p:spTgt>
                                        </p:tgtEl>
                                        <p:attrNameLst>
                                          <p:attrName>style.visibility</p:attrName>
                                        </p:attrNameLst>
                                      </p:cBhvr>
                                      <p:to>
                                        <p:strVal val="visible"/>
                                      </p:to>
                                    </p:set>
                                    <p:animEffect transition="in" filter="blinds(horizontal)">
                                      <p:cBhvr>
                                        <p:cTn id="11" dur="750"/>
                                        <p:tgtEl>
                                          <p:spTgt spid="14">
                                            <p:txEl>
                                              <p:pRg st="1" end="1"/>
                                            </p:txEl>
                                          </p:spTgt>
                                        </p:tgtEl>
                                      </p:cBhvr>
                                    </p:animEffect>
                                  </p:childTnLst>
                                </p:cTn>
                              </p:par>
                            </p:childTnLst>
                          </p:cTn>
                        </p:par>
                        <p:par>
                          <p:cTn id="12" fill="hold">
                            <p:stCondLst>
                              <p:cond delay="1500"/>
                            </p:stCondLst>
                            <p:childTnLst>
                              <p:par>
                                <p:cTn id="13" presetID="3" presetClass="entr" presetSubtype="10" fill="hold" nodeType="afterEffect">
                                  <p:stCondLst>
                                    <p:cond delay="0"/>
                                  </p:stCondLst>
                                  <p:childTnLst>
                                    <p:set>
                                      <p:cBhvr>
                                        <p:cTn id="14" dur="1" fill="hold">
                                          <p:stCondLst>
                                            <p:cond delay="0"/>
                                          </p:stCondLst>
                                        </p:cTn>
                                        <p:tgtEl>
                                          <p:spTgt spid="14">
                                            <p:txEl>
                                              <p:pRg st="2" end="2"/>
                                            </p:txEl>
                                          </p:spTgt>
                                        </p:tgtEl>
                                        <p:attrNameLst>
                                          <p:attrName>style.visibility</p:attrName>
                                        </p:attrNameLst>
                                      </p:cBhvr>
                                      <p:to>
                                        <p:strVal val="visible"/>
                                      </p:to>
                                    </p:set>
                                    <p:animEffect transition="in" filter="blinds(horizontal)">
                                      <p:cBhvr>
                                        <p:cTn id="15" dur="750"/>
                                        <p:tgtEl>
                                          <p:spTgt spid="14">
                                            <p:txEl>
                                              <p:pRg st="2" end="2"/>
                                            </p:txEl>
                                          </p:spTgt>
                                        </p:tgtEl>
                                      </p:cBhvr>
                                    </p:animEffect>
                                  </p:childTnLst>
                                </p:cTn>
                              </p:par>
                            </p:childTnLst>
                          </p:cTn>
                        </p:par>
                        <p:par>
                          <p:cTn id="16" fill="hold">
                            <p:stCondLst>
                              <p:cond delay="2250"/>
                            </p:stCondLst>
                            <p:childTnLst>
                              <p:par>
                                <p:cTn id="17" presetID="3" presetClass="entr" presetSubtype="10" fill="hold" nodeType="afterEffect">
                                  <p:stCondLst>
                                    <p:cond delay="0"/>
                                  </p:stCondLst>
                                  <p:childTnLst>
                                    <p:set>
                                      <p:cBhvr>
                                        <p:cTn id="18" dur="1" fill="hold">
                                          <p:stCondLst>
                                            <p:cond delay="0"/>
                                          </p:stCondLst>
                                        </p:cTn>
                                        <p:tgtEl>
                                          <p:spTgt spid="14">
                                            <p:txEl>
                                              <p:pRg st="3" end="3"/>
                                            </p:txEl>
                                          </p:spTgt>
                                        </p:tgtEl>
                                        <p:attrNameLst>
                                          <p:attrName>style.visibility</p:attrName>
                                        </p:attrNameLst>
                                      </p:cBhvr>
                                      <p:to>
                                        <p:strVal val="visible"/>
                                      </p:to>
                                    </p:set>
                                    <p:animEffect transition="in" filter="blinds(horizontal)">
                                      <p:cBhvr>
                                        <p:cTn id="19" dur="750"/>
                                        <p:tgtEl>
                                          <p:spTgt spid="14">
                                            <p:txEl>
                                              <p:pRg st="3" end="3"/>
                                            </p:txEl>
                                          </p:spTgt>
                                        </p:tgtEl>
                                      </p:cBhvr>
                                    </p:animEffect>
                                  </p:childTnLst>
                                </p:cTn>
                              </p:par>
                            </p:childTnLst>
                          </p:cTn>
                        </p:par>
                        <p:par>
                          <p:cTn id="20" fill="hold">
                            <p:stCondLst>
                              <p:cond delay="3000"/>
                            </p:stCondLst>
                            <p:childTnLst>
                              <p:par>
                                <p:cTn id="21" presetID="3" presetClass="entr" presetSubtype="10" fill="hold" nodeType="afterEffect">
                                  <p:stCondLst>
                                    <p:cond delay="0"/>
                                  </p:stCondLst>
                                  <p:childTnLst>
                                    <p:set>
                                      <p:cBhvr>
                                        <p:cTn id="22" dur="1" fill="hold">
                                          <p:stCondLst>
                                            <p:cond delay="0"/>
                                          </p:stCondLst>
                                        </p:cTn>
                                        <p:tgtEl>
                                          <p:spTgt spid="14">
                                            <p:txEl>
                                              <p:pRg st="4" end="4"/>
                                            </p:txEl>
                                          </p:spTgt>
                                        </p:tgtEl>
                                        <p:attrNameLst>
                                          <p:attrName>style.visibility</p:attrName>
                                        </p:attrNameLst>
                                      </p:cBhvr>
                                      <p:to>
                                        <p:strVal val="visible"/>
                                      </p:to>
                                    </p:set>
                                    <p:animEffect transition="in" filter="blinds(horizontal)">
                                      <p:cBhvr>
                                        <p:cTn id="23" dur="750"/>
                                        <p:tgtEl>
                                          <p:spTgt spid="1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515865" y="693490"/>
            <a:ext cx="11074344" cy="1384995"/>
          </a:xfrm>
          <a:prstGeom prst="rect">
            <a:avLst/>
          </a:prstGeom>
        </p:spPr>
        <p:txBody>
          <a:bodyPr>
            <a:spAutoFit/>
          </a:bodyPr>
          <a:lstStyle/>
          <a:p>
            <a:pPr algn="just">
              <a:lnSpc>
                <a:spcPct val="150000"/>
              </a:lnSpc>
              <a:spcAft>
                <a:spcPts val="0"/>
              </a:spcAft>
              <a:tabLst>
                <a:tab pos="1890395" algn="l"/>
              </a:tabLst>
            </a:pPr>
            <a:r>
              <a:rPr lang="en-US" altLang="zh-CN" sz="2800" kern="100" dirty="0" smtClean="0">
                <a:latin typeface="Times New Roman"/>
                <a:ea typeface="华文细黑"/>
                <a:cs typeface="Courier New"/>
              </a:rPr>
              <a:t>5.(</a:t>
            </a:r>
            <a:r>
              <a:rPr lang="en-US" altLang="zh-CN" sz="2800" kern="100" dirty="0">
                <a:latin typeface="Times New Roman"/>
                <a:ea typeface="华文细黑"/>
                <a:cs typeface="Courier New"/>
              </a:rPr>
              <a:t>2014·</a:t>
            </a:r>
            <a:r>
              <a:rPr lang="zh-CN" altLang="zh-CN" sz="2800" kern="100" dirty="0">
                <a:latin typeface="Times New Roman"/>
                <a:ea typeface="华文细黑"/>
                <a:cs typeface="Times New Roman"/>
              </a:rPr>
              <a:t>江苏，</a:t>
            </a:r>
            <a:r>
              <a:rPr lang="en-US" altLang="zh-CN" sz="2800" kern="100" dirty="0">
                <a:latin typeface="Times New Roman"/>
                <a:ea typeface="华文细黑"/>
                <a:cs typeface="Courier New"/>
              </a:rPr>
              <a:t>5)</a:t>
            </a:r>
            <a:r>
              <a:rPr lang="zh-CN" altLang="zh-CN" sz="2800" kern="100" dirty="0">
                <a:latin typeface="Times New Roman"/>
                <a:ea typeface="华文细黑"/>
                <a:cs typeface="Times New Roman"/>
              </a:rPr>
              <a:t>下列装置应用于实验室制氯气并回收氯化锰的实验，能达到实验目的的是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effectLst/>
              <a:latin typeface="宋体"/>
              <a:cs typeface="Courier New"/>
            </a:endParaRPr>
          </a:p>
        </p:txBody>
      </p:sp>
      <p:pic>
        <p:nvPicPr>
          <p:cNvPr id="17" name="Picture 2" descr="20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62449"/>
          <a:stretch/>
        </p:blipFill>
        <p:spPr bwMode="auto">
          <a:xfrm>
            <a:off x="1089254" y="2363824"/>
            <a:ext cx="1969165" cy="3066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3" descr="203"/>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71081"/>
          <a:stretch/>
        </p:blipFill>
        <p:spPr bwMode="auto">
          <a:xfrm>
            <a:off x="6564693" y="2034761"/>
            <a:ext cx="1668123" cy="3395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2" descr="20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48933"/>
          <a:stretch/>
        </p:blipFill>
        <p:spPr bwMode="auto">
          <a:xfrm>
            <a:off x="3472600" y="2363824"/>
            <a:ext cx="2677912" cy="3066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Picture 3" descr="203"/>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52991" r="15701"/>
          <a:stretch/>
        </p:blipFill>
        <p:spPr bwMode="auto">
          <a:xfrm>
            <a:off x="8646997" y="2050899"/>
            <a:ext cx="1805972" cy="3395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21">
            <a:hlinkClick r:id="rId4" action="ppaction://hlinksldjump"/>
          </p:cNvPr>
          <p:cNvSpPr>
            <a:spLocks noChangeArrowheads="1"/>
          </p:cNvSpPr>
          <p:nvPr/>
        </p:nvSpPr>
        <p:spPr bwMode="auto">
          <a:xfrm>
            <a:off x="9237814" y="117426"/>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5" name="Rectangle 21">
            <a:hlinkClick r:id="rId5" action="ppaction://hlinksldjump"/>
          </p:cNvPr>
          <p:cNvSpPr>
            <a:spLocks noChangeArrowheads="1"/>
          </p:cNvSpPr>
          <p:nvPr/>
        </p:nvSpPr>
        <p:spPr bwMode="auto">
          <a:xfrm>
            <a:off x="9739992" y="117426"/>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6" name="Rectangle 21">
            <a:hlinkClick r:id="rId6" action="ppaction://hlinksldjump"/>
          </p:cNvPr>
          <p:cNvSpPr>
            <a:spLocks noChangeArrowheads="1"/>
          </p:cNvSpPr>
          <p:nvPr/>
        </p:nvSpPr>
        <p:spPr bwMode="auto">
          <a:xfrm>
            <a:off x="10218028" y="117426"/>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8" name="Rectangle 21">
            <a:hlinkClick r:id="rId7" action="ppaction://hlinksldjump"/>
          </p:cNvPr>
          <p:cNvSpPr>
            <a:spLocks noChangeArrowheads="1"/>
          </p:cNvSpPr>
          <p:nvPr/>
        </p:nvSpPr>
        <p:spPr bwMode="auto">
          <a:xfrm>
            <a:off x="10671922" y="117426"/>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9" name="Rectangle 21">
            <a:hlinkClick r:id="rId8" action="ppaction://hlinksldjump"/>
          </p:cNvPr>
          <p:cNvSpPr>
            <a:spLocks noChangeArrowheads="1"/>
          </p:cNvSpPr>
          <p:nvPr/>
        </p:nvSpPr>
        <p:spPr bwMode="auto">
          <a:xfrm>
            <a:off x="11173682" y="117426"/>
            <a:ext cx="37270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30" name="Rectangle 21">
            <a:hlinkClick r:id="rId9" action="ppaction://hlinksldjump"/>
          </p:cNvPr>
          <p:cNvSpPr>
            <a:spLocks noChangeArrowheads="1"/>
          </p:cNvSpPr>
          <p:nvPr/>
        </p:nvSpPr>
        <p:spPr bwMode="auto">
          <a:xfrm>
            <a:off x="11651300" y="117426"/>
            <a:ext cx="3485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Tree>
    <p:extLst>
      <p:ext uri="{BB962C8B-B14F-4D97-AF65-F5344CB8AC3E}">
        <p14:creationId xmlns:p14="http://schemas.microsoft.com/office/powerpoint/2010/main" val="2866404017"/>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403848" y="765498"/>
            <a:ext cx="11524006" cy="3403752"/>
          </a:xfrm>
          <a:prstGeom prst="rect">
            <a:avLst/>
          </a:prstGeom>
        </p:spPr>
        <p:txBody>
          <a:bodyPr>
            <a:spAutoFit/>
          </a:bodyPr>
          <a:lstStyle/>
          <a:p>
            <a:pPr algn="just">
              <a:lnSpc>
                <a:spcPct val="200000"/>
              </a:lnSpc>
              <a:spcAft>
                <a:spcPts val="0"/>
              </a:spcAft>
              <a:tabLst>
                <a:tab pos="1890395" algn="l"/>
              </a:tabLs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用装置甲制取氯气</a:t>
            </a:r>
            <a:endParaRPr lang="zh-CN" altLang="zh-CN" sz="2800" kern="100" dirty="0">
              <a:latin typeface="宋体"/>
              <a:cs typeface="Courier New"/>
            </a:endParaRPr>
          </a:p>
          <a:p>
            <a:pPr algn="just">
              <a:lnSpc>
                <a:spcPct val="200000"/>
              </a:lnSpc>
              <a:spcAft>
                <a:spcPts val="0"/>
              </a:spcAft>
              <a:tabLst>
                <a:tab pos="1890395" algn="l"/>
              </a:tabLst>
            </a:pP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用装置乙除去氯气中的少量氯化氢</a:t>
            </a:r>
            <a:endParaRPr lang="zh-CN" altLang="zh-CN" sz="2800" kern="100" dirty="0">
              <a:latin typeface="宋体"/>
              <a:cs typeface="Courier New"/>
            </a:endParaRPr>
          </a:p>
          <a:p>
            <a:pPr algn="just">
              <a:lnSpc>
                <a:spcPct val="200000"/>
              </a:lnSpc>
              <a:spcAft>
                <a:spcPts val="0"/>
              </a:spcAft>
              <a:tabLst>
                <a:tab pos="1890395" algn="l"/>
              </a:tabLs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用装置丙分离二氧化锰和氯化锰溶液</a:t>
            </a:r>
            <a:endParaRPr lang="zh-CN" altLang="zh-CN" sz="2800" kern="100" dirty="0">
              <a:latin typeface="宋体"/>
              <a:cs typeface="Courier New"/>
            </a:endParaRPr>
          </a:p>
          <a:p>
            <a:pPr algn="just">
              <a:lnSpc>
                <a:spcPct val="200000"/>
              </a:lnSpc>
              <a:spcAft>
                <a:spcPts val="0"/>
              </a:spcAft>
              <a:tabLst>
                <a:tab pos="1890395" algn="l"/>
              </a:tabLst>
            </a:pP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用装置丁蒸干氯化锰溶液制</a:t>
            </a:r>
            <a:r>
              <a:rPr lang="en-US" altLang="zh-CN" sz="2800" kern="100" dirty="0" smtClean="0">
                <a:latin typeface="Times New Roman"/>
                <a:ea typeface="华文细黑"/>
                <a:cs typeface="Courier New"/>
              </a:rPr>
              <a:t>MnCl</a:t>
            </a:r>
            <a:r>
              <a:rPr lang="en-US" altLang="zh-CN" sz="2800" kern="100" baseline="-25000" dirty="0" smtClean="0">
                <a:latin typeface="Times New Roman"/>
                <a:ea typeface="华文细黑"/>
                <a:cs typeface="Courier New"/>
              </a:rPr>
              <a:t>2</a:t>
            </a:r>
            <a:r>
              <a:rPr lang="en-US" altLang="zh-CN" sz="2800" kern="100" dirty="0" smtClean="0">
                <a:latin typeface="Times New Roman"/>
                <a:ea typeface="华文细黑"/>
                <a:cs typeface="Courier New"/>
              </a:rPr>
              <a:t>·4H</a:t>
            </a:r>
            <a:r>
              <a:rPr lang="en-US" altLang="zh-CN" sz="2800" kern="100" baseline="-25000" dirty="0" smtClean="0">
                <a:latin typeface="Times New Roman"/>
                <a:ea typeface="华文细黑"/>
                <a:cs typeface="Courier New"/>
              </a:rPr>
              <a:t>2</a:t>
            </a:r>
            <a:r>
              <a:rPr lang="en-US" altLang="zh-CN" sz="2800" kern="100" dirty="0" smtClean="0">
                <a:latin typeface="Times New Roman"/>
                <a:ea typeface="华文细黑"/>
                <a:cs typeface="Courier New"/>
              </a:rPr>
              <a:t>O</a:t>
            </a:r>
            <a:endParaRPr lang="zh-CN" altLang="zh-CN" sz="2800" kern="100" dirty="0">
              <a:latin typeface="宋体"/>
              <a:cs typeface="Courier New"/>
            </a:endParaRPr>
          </a:p>
        </p:txBody>
      </p:sp>
      <p:sp>
        <p:nvSpPr>
          <p:cNvPr id="13" name="Rectangle 21">
            <a:hlinkClick r:id="rId2" action="ppaction://hlinksldjump"/>
          </p:cNvPr>
          <p:cNvSpPr>
            <a:spLocks noChangeArrowheads="1"/>
          </p:cNvSpPr>
          <p:nvPr/>
        </p:nvSpPr>
        <p:spPr bwMode="auto">
          <a:xfrm>
            <a:off x="9237814" y="117426"/>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4" name="Rectangle 21">
            <a:hlinkClick r:id="rId3" action="ppaction://hlinksldjump"/>
          </p:cNvPr>
          <p:cNvSpPr>
            <a:spLocks noChangeArrowheads="1"/>
          </p:cNvSpPr>
          <p:nvPr/>
        </p:nvSpPr>
        <p:spPr bwMode="auto">
          <a:xfrm>
            <a:off x="9739992" y="117426"/>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5" name="Rectangle 21">
            <a:hlinkClick r:id="rId4" action="ppaction://hlinksldjump"/>
          </p:cNvPr>
          <p:cNvSpPr>
            <a:spLocks noChangeArrowheads="1"/>
          </p:cNvSpPr>
          <p:nvPr/>
        </p:nvSpPr>
        <p:spPr bwMode="auto">
          <a:xfrm>
            <a:off x="10218028" y="117426"/>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6" name="Rectangle 21">
            <a:hlinkClick r:id="rId5" action="ppaction://hlinksldjump"/>
          </p:cNvPr>
          <p:cNvSpPr>
            <a:spLocks noChangeArrowheads="1"/>
          </p:cNvSpPr>
          <p:nvPr/>
        </p:nvSpPr>
        <p:spPr bwMode="auto">
          <a:xfrm>
            <a:off x="10671922" y="117426"/>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7" name="Rectangle 21">
            <a:hlinkClick r:id="rId6" action="ppaction://hlinksldjump"/>
          </p:cNvPr>
          <p:cNvSpPr>
            <a:spLocks noChangeArrowheads="1"/>
          </p:cNvSpPr>
          <p:nvPr/>
        </p:nvSpPr>
        <p:spPr bwMode="auto">
          <a:xfrm>
            <a:off x="11173682" y="117426"/>
            <a:ext cx="37270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4" name="Rectangle 21">
            <a:hlinkClick r:id="rId7" action="ppaction://hlinksldjump"/>
          </p:cNvPr>
          <p:cNvSpPr>
            <a:spLocks noChangeArrowheads="1"/>
          </p:cNvSpPr>
          <p:nvPr/>
        </p:nvSpPr>
        <p:spPr bwMode="auto">
          <a:xfrm>
            <a:off x="11651300" y="117426"/>
            <a:ext cx="3485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5" name="矩形 24"/>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26" name="圆角矩形 25">
            <a:hlinkClick r:id="rId8" action="ppaction://hlinksldjump"/>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3117403591"/>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矩形 11"/>
          <p:cNvSpPr/>
          <p:nvPr/>
        </p:nvSpPr>
        <p:spPr>
          <a:xfrm>
            <a:off x="272861" y="621482"/>
            <a:ext cx="11688154" cy="6053709"/>
          </a:xfrm>
          <a:prstGeom prst="rect">
            <a:avLst/>
          </a:prstGeom>
        </p:spPr>
        <p:txBody>
          <a:bodyPr>
            <a:spAutoFit/>
          </a:bodyPr>
          <a:lstStyle/>
          <a:p>
            <a:pPr algn="just">
              <a:lnSpc>
                <a:spcPct val="140000"/>
              </a:lnSpc>
              <a:spcAft>
                <a:spcPts val="0"/>
              </a:spcAft>
              <a:tabLst>
                <a:tab pos="1890395" algn="l"/>
              </a:tabLst>
            </a:pPr>
            <a:r>
              <a:rPr lang="zh-CN" altLang="zh-CN" sz="2800" b="1" kern="100" dirty="0">
                <a:solidFill>
                  <a:srgbClr val="0000FF"/>
                </a:solidFill>
                <a:latin typeface="Times New Roman"/>
                <a:cs typeface="Times New Roman"/>
              </a:rPr>
              <a:t>解析　</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项，</a:t>
            </a:r>
            <a:r>
              <a:rPr lang="en-US" altLang="zh-CN" sz="2800" kern="100" dirty="0">
                <a:latin typeface="Times New Roman"/>
                <a:ea typeface="华文细黑"/>
                <a:cs typeface="Courier New"/>
              </a:rPr>
              <a:t>MnO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固体与浓</a:t>
            </a:r>
            <a:r>
              <a:rPr lang="en-US" altLang="zh-CN" sz="2800" kern="100" dirty="0" err="1">
                <a:latin typeface="Times New Roman"/>
                <a:ea typeface="华文细黑"/>
                <a:cs typeface="Courier New"/>
              </a:rPr>
              <a:t>HCl</a:t>
            </a:r>
            <a:r>
              <a:rPr lang="zh-CN" altLang="zh-CN" sz="2800" kern="100" dirty="0">
                <a:latin typeface="Times New Roman"/>
                <a:ea typeface="华文细黑"/>
                <a:cs typeface="Times New Roman"/>
              </a:rPr>
              <a:t>要在加热的条件下发生反应制取</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，缺少加热装置；</a:t>
            </a:r>
            <a:endParaRPr lang="en-US" altLang="zh-CN" sz="2800" kern="100" dirty="0">
              <a:latin typeface="Times New Roman"/>
              <a:ea typeface="华文细黑"/>
              <a:cs typeface="Times New Roman"/>
            </a:endParaRPr>
          </a:p>
          <a:p>
            <a:pPr algn="just">
              <a:lnSpc>
                <a:spcPct val="140000"/>
              </a:lnSpc>
              <a:spcAft>
                <a:spcPts val="0"/>
              </a:spcAft>
              <a:tabLst>
                <a:tab pos="1890395" algn="l"/>
              </a:tabLst>
            </a:pP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项，除去</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中混有的</a:t>
            </a:r>
            <a:r>
              <a:rPr lang="en-US" altLang="zh-CN" sz="2800" kern="100" dirty="0" err="1">
                <a:latin typeface="Times New Roman"/>
                <a:ea typeface="华文细黑"/>
                <a:cs typeface="Courier New"/>
              </a:rPr>
              <a:t>HCl</a:t>
            </a:r>
            <a:r>
              <a:rPr lang="zh-CN" altLang="zh-CN" sz="2800" kern="100" dirty="0">
                <a:latin typeface="Times New Roman"/>
                <a:ea typeface="华文细黑"/>
                <a:cs typeface="Times New Roman"/>
              </a:rPr>
              <a:t>气体，应将混合气体从长导气管通入盛有饱和食盐水的洗气瓶洗气，较纯净的气体从短导气管流出，选用饱和</a:t>
            </a:r>
            <a:r>
              <a:rPr lang="en-US" altLang="zh-CN" sz="2800" kern="100" dirty="0">
                <a:latin typeface="Times New Roman"/>
                <a:ea typeface="华文细黑"/>
                <a:cs typeface="Courier New"/>
              </a:rPr>
              <a:t>NaHCO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溶液，可使</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中混入</a:t>
            </a:r>
            <a:r>
              <a:rPr lang="en-US" altLang="zh-CN" sz="2800" kern="100" dirty="0">
                <a:latin typeface="Times New Roman"/>
                <a:ea typeface="华文细黑"/>
                <a:cs typeface="Courier New"/>
              </a:rPr>
              <a:t>CO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气体；</a:t>
            </a:r>
            <a:endParaRPr lang="en-US" altLang="zh-CN" sz="2800" kern="100" dirty="0">
              <a:latin typeface="Times New Roman"/>
              <a:ea typeface="华文细黑"/>
              <a:cs typeface="Times New Roman"/>
            </a:endParaRPr>
          </a:p>
          <a:p>
            <a:pPr lvl="0" algn="just">
              <a:lnSpc>
                <a:spcPct val="140000"/>
              </a:lnSpc>
              <a:tabLst>
                <a:tab pos="1890395" algn="l"/>
              </a:tabLst>
            </a:pPr>
            <a:r>
              <a:rPr lang="en-US" altLang="zh-CN" sz="2800" kern="100" dirty="0" smtClean="0">
                <a:solidFill>
                  <a:prstClr val="black"/>
                </a:solidFill>
                <a:latin typeface="Times New Roman"/>
                <a:ea typeface="华文细黑"/>
                <a:cs typeface="Courier New"/>
              </a:rPr>
              <a:t>C</a:t>
            </a:r>
            <a:r>
              <a:rPr lang="zh-CN" altLang="zh-CN" sz="2800" kern="100" dirty="0">
                <a:solidFill>
                  <a:prstClr val="black"/>
                </a:solidFill>
                <a:latin typeface="Times New Roman"/>
                <a:ea typeface="华文细黑"/>
                <a:cs typeface="Times New Roman"/>
              </a:rPr>
              <a:t>项，制取</a:t>
            </a:r>
            <a:r>
              <a:rPr lang="en-US" altLang="zh-CN" sz="2800" kern="100" dirty="0">
                <a:solidFill>
                  <a:prstClr val="black"/>
                </a:solidFill>
                <a:latin typeface="Times New Roman"/>
                <a:ea typeface="华文细黑"/>
                <a:cs typeface="Courier New"/>
              </a:rPr>
              <a:t>Cl</a:t>
            </a:r>
            <a:r>
              <a:rPr lang="en-US" altLang="zh-CN" sz="2800" kern="100" baseline="-25000" dirty="0">
                <a:solidFill>
                  <a:prstClr val="black"/>
                </a:solidFill>
                <a:latin typeface="Times New Roman"/>
                <a:ea typeface="华文细黑"/>
                <a:cs typeface="Courier New"/>
              </a:rPr>
              <a:t>2</a:t>
            </a:r>
            <a:r>
              <a:rPr lang="zh-CN" altLang="zh-CN" sz="2800" kern="100" dirty="0">
                <a:solidFill>
                  <a:prstClr val="black"/>
                </a:solidFill>
                <a:latin typeface="Times New Roman"/>
                <a:ea typeface="华文细黑"/>
                <a:cs typeface="Times New Roman"/>
              </a:rPr>
              <a:t>实验结束后，将剩余物过滤除去未反应的</a:t>
            </a:r>
            <a:r>
              <a:rPr lang="en-US" altLang="zh-CN" sz="2800" kern="100" dirty="0">
                <a:solidFill>
                  <a:prstClr val="black"/>
                </a:solidFill>
                <a:latin typeface="Times New Roman"/>
                <a:ea typeface="华文细黑"/>
                <a:cs typeface="Courier New"/>
              </a:rPr>
              <a:t>MnO</a:t>
            </a:r>
            <a:r>
              <a:rPr lang="en-US" altLang="zh-CN" sz="2800" kern="100" baseline="-25000" dirty="0">
                <a:solidFill>
                  <a:prstClr val="black"/>
                </a:solidFill>
                <a:latin typeface="Times New Roman"/>
                <a:ea typeface="华文细黑"/>
                <a:cs typeface="Courier New"/>
              </a:rPr>
              <a:t>2</a:t>
            </a:r>
            <a:r>
              <a:rPr lang="zh-CN" altLang="zh-CN" sz="2800" kern="100" dirty="0">
                <a:solidFill>
                  <a:prstClr val="black"/>
                </a:solidFill>
                <a:latin typeface="Times New Roman"/>
                <a:ea typeface="华文细黑"/>
                <a:cs typeface="Times New Roman"/>
              </a:rPr>
              <a:t>，得到</a:t>
            </a:r>
            <a:r>
              <a:rPr lang="en-US" altLang="zh-CN" sz="2800" kern="100" dirty="0">
                <a:solidFill>
                  <a:prstClr val="black"/>
                </a:solidFill>
                <a:latin typeface="Times New Roman"/>
                <a:ea typeface="华文细黑"/>
                <a:cs typeface="Courier New"/>
              </a:rPr>
              <a:t>MnCl</a:t>
            </a:r>
            <a:r>
              <a:rPr lang="en-US" altLang="zh-CN" sz="2800" kern="100" baseline="-25000" dirty="0">
                <a:solidFill>
                  <a:prstClr val="black"/>
                </a:solidFill>
                <a:latin typeface="Times New Roman"/>
                <a:ea typeface="华文细黑"/>
                <a:cs typeface="Courier New"/>
              </a:rPr>
              <a:t>2</a:t>
            </a:r>
            <a:r>
              <a:rPr lang="zh-CN" altLang="zh-CN" sz="2800" kern="100" dirty="0">
                <a:solidFill>
                  <a:prstClr val="black"/>
                </a:solidFill>
                <a:latin typeface="Times New Roman"/>
                <a:ea typeface="华文细黑"/>
                <a:cs typeface="Times New Roman"/>
              </a:rPr>
              <a:t>溶液，从而回收</a:t>
            </a:r>
            <a:r>
              <a:rPr lang="en-US" altLang="zh-CN" sz="2800" kern="100" dirty="0">
                <a:solidFill>
                  <a:prstClr val="black"/>
                </a:solidFill>
                <a:latin typeface="Times New Roman"/>
                <a:ea typeface="华文细黑"/>
                <a:cs typeface="Courier New"/>
              </a:rPr>
              <a:t>MnCl</a:t>
            </a:r>
            <a:r>
              <a:rPr lang="en-US" altLang="zh-CN" sz="2800" kern="100" baseline="-25000" dirty="0">
                <a:solidFill>
                  <a:prstClr val="black"/>
                </a:solidFill>
                <a:latin typeface="Times New Roman"/>
                <a:ea typeface="华文细黑"/>
                <a:cs typeface="Courier New"/>
              </a:rPr>
              <a:t>2</a:t>
            </a:r>
            <a:r>
              <a:rPr lang="zh-CN" altLang="zh-CN" sz="2800" kern="100" dirty="0">
                <a:solidFill>
                  <a:prstClr val="black"/>
                </a:solidFill>
                <a:latin typeface="Times New Roman"/>
                <a:ea typeface="华文细黑"/>
                <a:cs typeface="Times New Roman"/>
              </a:rPr>
              <a:t>；</a:t>
            </a:r>
            <a:endParaRPr lang="en-US" altLang="zh-CN" sz="2800" kern="100" dirty="0">
              <a:solidFill>
                <a:prstClr val="black"/>
              </a:solidFill>
              <a:latin typeface="Times New Roman"/>
              <a:ea typeface="华文细黑"/>
              <a:cs typeface="Times New Roman"/>
            </a:endParaRPr>
          </a:p>
          <a:p>
            <a:pPr lvl="0" algn="just">
              <a:lnSpc>
                <a:spcPct val="140000"/>
              </a:lnSpc>
              <a:tabLst>
                <a:tab pos="1890395" algn="l"/>
              </a:tabLst>
            </a:pPr>
            <a:r>
              <a:rPr lang="en-US" altLang="zh-CN" sz="2800" kern="100" dirty="0">
                <a:solidFill>
                  <a:prstClr val="black"/>
                </a:solidFill>
                <a:latin typeface="Times New Roman"/>
                <a:ea typeface="华文细黑"/>
                <a:cs typeface="Courier New"/>
              </a:rPr>
              <a:t>D</a:t>
            </a:r>
            <a:r>
              <a:rPr lang="zh-CN" altLang="zh-CN" sz="2800" kern="100" dirty="0">
                <a:solidFill>
                  <a:prstClr val="black"/>
                </a:solidFill>
                <a:latin typeface="Times New Roman"/>
                <a:ea typeface="华文细黑"/>
                <a:cs typeface="Times New Roman"/>
              </a:rPr>
              <a:t>项，</a:t>
            </a:r>
            <a:r>
              <a:rPr lang="en-US" altLang="zh-CN" sz="2800" kern="100" dirty="0">
                <a:solidFill>
                  <a:prstClr val="black"/>
                </a:solidFill>
                <a:latin typeface="Times New Roman"/>
                <a:ea typeface="华文细黑"/>
                <a:cs typeface="Courier New"/>
              </a:rPr>
              <a:t>MnCl</a:t>
            </a:r>
            <a:r>
              <a:rPr lang="en-US" altLang="zh-CN" sz="2800" kern="100" baseline="-25000" dirty="0">
                <a:solidFill>
                  <a:prstClr val="black"/>
                </a:solidFill>
                <a:latin typeface="Times New Roman"/>
                <a:ea typeface="华文细黑"/>
                <a:cs typeface="Courier New"/>
              </a:rPr>
              <a:t>2</a:t>
            </a:r>
            <a:r>
              <a:rPr lang="zh-CN" altLang="zh-CN" sz="2800" kern="100" dirty="0">
                <a:solidFill>
                  <a:prstClr val="black"/>
                </a:solidFill>
                <a:latin typeface="Times New Roman"/>
                <a:ea typeface="华文细黑"/>
                <a:cs typeface="Times New Roman"/>
              </a:rPr>
              <a:t>为强酸弱碱盐，易发生水解反应，直接蒸发溶剂，不能得到纯净的</a:t>
            </a:r>
            <a:r>
              <a:rPr lang="en-US" altLang="zh-CN" sz="2800" kern="100" dirty="0">
                <a:solidFill>
                  <a:prstClr val="black"/>
                </a:solidFill>
                <a:latin typeface="Times New Roman"/>
                <a:ea typeface="华文细黑"/>
                <a:cs typeface="Courier New"/>
              </a:rPr>
              <a:t>MnCl</a:t>
            </a:r>
            <a:r>
              <a:rPr lang="en-US" altLang="zh-CN" sz="2800" kern="100" baseline="-25000" dirty="0">
                <a:solidFill>
                  <a:prstClr val="black"/>
                </a:solidFill>
                <a:latin typeface="Times New Roman"/>
                <a:ea typeface="华文细黑"/>
                <a:cs typeface="Courier New"/>
              </a:rPr>
              <a:t>2</a:t>
            </a:r>
            <a:r>
              <a:rPr lang="en-US" altLang="zh-CN" sz="2800" kern="100" dirty="0">
                <a:solidFill>
                  <a:prstClr val="black"/>
                </a:solidFill>
                <a:latin typeface="Times New Roman"/>
                <a:ea typeface="华文细黑"/>
                <a:cs typeface="Courier New"/>
              </a:rPr>
              <a:t>·4H</a:t>
            </a:r>
            <a:r>
              <a:rPr lang="en-US" altLang="zh-CN" sz="2800" kern="100" baseline="-25000" dirty="0">
                <a:solidFill>
                  <a:prstClr val="black"/>
                </a:solidFill>
                <a:latin typeface="Times New Roman"/>
                <a:ea typeface="华文细黑"/>
                <a:cs typeface="Courier New"/>
              </a:rPr>
              <a:t>2</a:t>
            </a:r>
            <a:r>
              <a:rPr lang="en-US" altLang="zh-CN" sz="2800" kern="100" dirty="0">
                <a:solidFill>
                  <a:prstClr val="black"/>
                </a:solidFill>
                <a:latin typeface="Times New Roman"/>
                <a:ea typeface="华文细黑"/>
                <a:cs typeface="Courier New"/>
              </a:rPr>
              <a:t>O</a:t>
            </a:r>
            <a:r>
              <a:rPr lang="zh-CN" altLang="zh-CN" sz="2800" kern="100" dirty="0">
                <a:solidFill>
                  <a:prstClr val="black"/>
                </a:solidFill>
                <a:latin typeface="Times New Roman"/>
                <a:ea typeface="华文细黑"/>
                <a:cs typeface="Times New Roman"/>
              </a:rPr>
              <a:t>。</a:t>
            </a:r>
            <a:endParaRPr lang="en-US" altLang="zh-CN" sz="2800" kern="100" dirty="0">
              <a:solidFill>
                <a:prstClr val="black"/>
              </a:solidFill>
              <a:latin typeface="宋体"/>
              <a:cs typeface="Courier New"/>
            </a:endParaRPr>
          </a:p>
          <a:p>
            <a:pPr lvl="0" algn="just">
              <a:lnSpc>
                <a:spcPct val="140000"/>
              </a:lnSpc>
              <a:tabLst>
                <a:tab pos="1890395" algn="l"/>
              </a:tabLst>
            </a:pPr>
            <a:r>
              <a:rPr lang="zh-CN" altLang="zh-CN" sz="2800" b="1" kern="100" dirty="0">
                <a:solidFill>
                  <a:srgbClr val="0000FF"/>
                </a:solidFill>
                <a:latin typeface="Times New Roman"/>
                <a:cs typeface="Times New Roman"/>
              </a:rPr>
              <a:t>答案　</a:t>
            </a:r>
            <a:r>
              <a:rPr lang="en-US" altLang="zh-CN" sz="2800" b="1" kern="100" dirty="0" smtClean="0">
                <a:solidFill>
                  <a:schemeClr val="accent6">
                    <a:lumMod val="75000"/>
                  </a:schemeClr>
                </a:solidFill>
                <a:latin typeface="Times New Roman"/>
                <a:ea typeface="华文细黑"/>
                <a:cs typeface="Courier New"/>
              </a:rPr>
              <a:t>C</a:t>
            </a:r>
            <a:endParaRPr lang="zh-CN" altLang="zh-CN" sz="2800" b="1" kern="100" dirty="0">
              <a:solidFill>
                <a:schemeClr val="accent6">
                  <a:lumMod val="75000"/>
                </a:schemeClr>
              </a:solidFill>
              <a:latin typeface="宋体"/>
              <a:cs typeface="Courier New"/>
            </a:endParaRPr>
          </a:p>
        </p:txBody>
      </p:sp>
      <p:sp>
        <p:nvSpPr>
          <p:cNvPr id="11" name="Rectangle 21">
            <a:hlinkClick r:id="rId2" action="ppaction://hlinksldjump"/>
          </p:cNvPr>
          <p:cNvSpPr>
            <a:spLocks noChangeArrowheads="1"/>
          </p:cNvSpPr>
          <p:nvPr/>
        </p:nvSpPr>
        <p:spPr bwMode="auto">
          <a:xfrm>
            <a:off x="9237814" y="117426"/>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3" name="Rectangle 21">
            <a:hlinkClick r:id="rId3" action="ppaction://hlinksldjump"/>
          </p:cNvPr>
          <p:cNvSpPr>
            <a:spLocks noChangeArrowheads="1"/>
          </p:cNvSpPr>
          <p:nvPr/>
        </p:nvSpPr>
        <p:spPr bwMode="auto">
          <a:xfrm>
            <a:off x="9739992" y="117426"/>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4" name="Rectangle 21">
            <a:hlinkClick r:id="rId4" action="ppaction://hlinksldjump"/>
          </p:cNvPr>
          <p:cNvSpPr>
            <a:spLocks noChangeArrowheads="1"/>
          </p:cNvSpPr>
          <p:nvPr/>
        </p:nvSpPr>
        <p:spPr bwMode="auto">
          <a:xfrm>
            <a:off x="10218028" y="117426"/>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5" name="Rectangle 21">
            <a:hlinkClick r:id="rId5" action="ppaction://hlinksldjump"/>
          </p:cNvPr>
          <p:cNvSpPr>
            <a:spLocks noChangeArrowheads="1"/>
          </p:cNvSpPr>
          <p:nvPr/>
        </p:nvSpPr>
        <p:spPr bwMode="auto">
          <a:xfrm>
            <a:off x="10671922" y="117426"/>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6" name="Rectangle 21">
            <a:hlinkClick r:id="rId6" action="ppaction://hlinksldjump"/>
          </p:cNvPr>
          <p:cNvSpPr>
            <a:spLocks noChangeArrowheads="1"/>
          </p:cNvSpPr>
          <p:nvPr/>
        </p:nvSpPr>
        <p:spPr bwMode="auto">
          <a:xfrm>
            <a:off x="11173682" y="117426"/>
            <a:ext cx="37270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17" name="Rectangle 21">
            <a:hlinkClick r:id="rId7" action="ppaction://hlinksldjump"/>
          </p:cNvPr>
          <p:cNvSpPr>
            <a:spLocks noChangeArrowheads="1"/>
          </p:cNvSpPr>
          <p:nvPr/>
        </p:nvSpPr>
        <p:spPr bwMode="auto">
          <a:xfrm>
            <a:off x="11651300" y="117426"/>
            <a:ext cx="3485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Tree>
    <p:extLst>
      <p:ext uri="{BB962C8B-B14F-4D97-AF65-F5344CB8AC3E}">
        <p14:creationId xmlns:p14="http://schemas.microsoft.com/office/powerpoint/2010/main" val="39550648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blinds(horizontal)">
                                      <p:cBhvr>
                                        <p:cTn id="7" dur="750"/>
                                        <p:tgtEl>
                                          <p:spTgt spid="12">
                                            <p:txEl>
                                              <p:pRg st="0" end="0"/>
                                            </p:txEl>
                                          </p:spTgt>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12">
                                            <p:txEl>
                                              <p:pRg st="1" end="1"/>
                                            </p:txEl>
                                          </p:spTgt>
                                        </p:tgtEl>
                                        <p:attrNameLst>
                                          <p:attrName>style.visibility</p:attrName>
                                        </p:attrNameLst>
                                      </p:cBhvr>
                                      <p:to>
                                        <p:strVal val="visible"/>
                                      </p:to>
                                    </p:set>
                                    <p:animEffect transition="in" filter="blinds(horizontal)">
                                      <p:cBhvr>
                                        <p:cTn id="11" dur="750"/>
                                        <p:tgtEl>
                                          <p:spTgt spid="12">
                                            <p:txEl>
                                              <p:pRg st="1" end="1"/>
                                            </p:txEl>
                                          </p:spTgt>
                                        </p:tgtEl>
                                      </p:cBhvr>
                                    </p:animEffect>
                                  </p:childTnLst>
                                </p:cTn>
                              </p:par>
                            </p:childTnLst>
                          </p:cTn>
                        </p:par>
                        <p:par>
                          <p:cTn id="12" fill="hold">
                            <p:stCondLst>
                              <p:cond delay="1500"/>
                            </p:stCondLst>
                            <p:childTnLst>
                              <p:par>
                                <p:cTn id="13" presetID="3" presetClass="entr" presetSubtype="10" fill="hold" nodeType="afterEffect">
                                  <p:stCondLst>
                                    <p:cond delay="0"/>
                                  </p:stCondLst>
                                  <p:childTnLst>
                                    <p:set>
                                      <p:cBhvr>
                                        <p:cTn id="14" dur="1" fill="hold">
                                          <p:stCondLst>
                                            <p:cond delay="0"/>
                                          </p:stCondLst>
                                        </p:cTn>
                                        <p:tgtEl>
                                          <p:spTgt spid="12">
                                            <p:txEl>
                                              <p:pRg st="2" end="2"/>
                                            </p:txEl>
                                          </p:spTgt>
                                        </p:tgtEl>
                                        <p:attrNameLst>
                                          <p:attrName>style.visibility</p:attrName>
                                        </p:attrNameLst>
                                      </p:cBhvr>
                                      <p:to>
                                        <p:strVal val="visible"/>
                                      </p:to>
                                    </p:set>
                                    <p:animEffect transition="in" filter="blinds(horizontal)">
                                      <p:cBhvr>
                                        <p:cTn id="15" dur="750"/>
                                        <p:tgtEl>
                                          <p:spTgt spid="12">
                                            <p:txEl>
                                              <p:pRg st="2" end="2"/>
                                            </p:txEl>
                                          </p:spTgt>
                                        </p:tgtEl>
                                      </p:cBhvr>
                                    </p:animEffect>
                                  </p:childTnLst>
                                </p:cTn>
                              </p:par>
                            </p:childTnLst>
                          </p:cTn>
                        </p:par>
                        <p:par>
                          <p:cTn id="16" fill="hold">
                            <p:stCondLst>
                              <p:cond delay="2250"/>
                            </p:stCondLst>
                            <p:childTnLst>
                              <p:par>
                                <p:cTn id="17" presetID="3" presetClass="entr" presetSubtype="10" fill="hold" nodeType="afterEffect">
                                  <p:stCondLst>
                                    <p:cond delay="0"/>
                                  </p:stCondLst>
                                  <p:childTnLst>
                                    <p:set>
                                      <p:cBhvr>
                                        <p:cTn id="18" dur="1" fill="hold">
                                          <p:stCondLst>
                                            <p:cond delay="0"/>
                                          </p:stCondLst>
                                        </p:cTn>
                                        <p:tgtEl>
                                          <p:spTgt spid="12">
                                            <p:txEl>
                                              <p:pRg st="3" end="3"/>
                                            </p:txEl>
                                          </p:spTgt>
                                        </p:tgtEl>
                                        <p:attrNameLst>
                                          <p:attrName>style.visibility</p:attrName>
                                        </p:attrNameLst>
                                      </p:cBhvr>
                                      <p:to>
                                        <p:strVal val="visible"/>
                                      </p:to>
                                    </p:set>
                                    <p:animEffect transition="in" filter="blinds(horizontal)">
                                      <p:cBhvr>
                                        <p:cTn id="19" dur="750"/>
                                        <p:tgtEl>
                                          <p:spTgt spid="12">
                                            <p:txEl>
                                              <p:pRg st="3" end="3"/>
                                            </p:txEl>
                                          </p:spTgt>
                                        </p:tgtEl>
                                      </p:cBhvr>
                                    </p:animEffect>
                                  </p:childTnLst>
                                </p:cTn>
                              </p:par>
                            </p:childTnLst>
                          </p:cTn>
                        </p:par>
                        <p:par>
                          <p:cTn id="20" fill="hold">
                            <p:stCondLst>
                              <p:cond delay="3000"/>
                            </p:stCondLst>
                            <p:childTnLst>
                              <p:par>
                                <p:cTn id="21" presetID="3" presetClass="entr" presetSubtype="10" fill="hold" nodeType="afterEffect">
                                  <p:stCondLst>
                                    <p:cond delay="0"/>
                                  </p:stCondLst>
                                  <p:childTnLst>
                                    <p:set>
                                      <p:cBhvr>
                                        <p:cTn id="22" dur="1" fill="hold">
                                          <p:stCondLst>
                                            <p:cond delay="0"/>
                                          </p:stCondLst>
                                        </p:cTn>
                                        <p:tgtEl>
                                          <p:spTgt spid="12">
                                            <p:txEl>
                                              <p:pRg st="4" end="4"/>
                                            </p:txEl>
                                          </p:spTgt>
                                        </p:tgtEl>
                                        <p:attrNameLst>
                                          <p:attrName>style.visibility</p:attrName>
                                        </p:attrNameLst>
                                      </p:cBhvr>
                                      <p:to>
                                        <p:strVal val="visible"/>
                                      </p:to>
                                    </p:set>
                                    <p:animEffect transition="in" filter="blinds(horizontal)">
                                      <p:cBhvr>
                                        <p:cTn id="23" dur="750"/>
                                        <p:tgtEl>
                                          <p:spTgt spid="1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4"/>
          <p:cNvSpPr>
            <a:spLocks noChangeArrowheads="1"/>
          </p:cNvSpPr>
          <p:nvPr/>
        </p:nvSpPr>
        <p:spPr bwMode="auto">
          <a:xfrm>
            <a:off x="-11575" y="1255572"/>
            <a:ext cx="12190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16" name="Picture 2" descr="HX11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24236" y="1833111"/>
            <a:ext cx="5767707" cy="24838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矩形 16"/>
          <p:cNvSpPr/>
          <p:nvPr/>
        </p:nvSpPr>
        <p:spPr>
          <a:xfrm>
            <a:off x="403317" y="670340"/>
            <a:ext cx="11296938" cy="5909310"/>
          </a:xfrm>
          <a:prstGeom prst="rect">
            <a:avLst/>
          </a:prstGeom>
        </p:spPr>
        <p:txBody>
          <a:bodyPr>
            <a:spAutoFit/>
          </a:bodyPr>
          <a:lstStyle/>
          <a:p>
            <a:pPr algn="just">
              <a:lnSpc>
                <a:spcPct val="150000"/>
              </a:lnSpc>
              <a:spcAft>
                <a:spcPts val="0"/>
              </a:spcAft>
              <a:tabLst>
                <a:tab pos="1890395" algn="l"/>
              </a:tabLst>
            </a:pPr>
            <a:r>
              <a:rPr lang="en-US" altLang="zh-CN" sz="2800" kern="100" dirty="0" smtClean="0">
                <a:latin typeface="Times New Roman"/>
                <a:ea typeface="华文细黑"/>
                <a:cs typeface="Courier New"/>
              </a:rPr>
              <a:t>6.(</a:t>
            </a:r>
            <a:r>
              <a:rPr lang="en-US" altLang="zh-CN" sz="2800" kern="100" dirty="0">
                <a:latin typeface="Times New Roman"/>
                <a:ea typeface="华文细黑"/>
                <a:cs typeface="Courier New"/>
              </a:rPr>
              <a:t>2015·</a:t>
            </a:r>
            <a:r>
              <a:rPr lang="zh-CN" altLang="zh-CN" sz="2800" kern="100" dirty="0">
                <a:latin typeface="Times New Roman"/>
                <a:ea typeface="华文细黑"/>
                <a:cs typeface="Times New Roman"/>
              </a:rPr>
              <a:t>全国卷</a:t>
            </a:r>
            <a:r>
              <a:rPr lang="en-US" altLang="zh-CN" sz="2800" kern="100" dirty="0">
                <a:latin typeface="宋体"/>
                <a:ea typeface="华文细黑"/>
                <a:cs typeface="Times New Roman"/>
              </a:rPr>
              <a:t>Ⅱ</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12)</a:t>
            </a:r>
            <a:r>
              <a:rPr lang="zh-CN" altLang="zh-CN" sz="2800" kern="100" dirty="0">
                <a:latin typeface="Times New Roman"/>
                <a:ea typeface="华文细黑"/>
                <a:cs typeface="Times New Roman"/>
              </a:rPr>
              <a:t>海水开发利用的部分过程如下图所示。下列说法错误的是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smtClean="0">
                <a:latin typeface="Times New Roman"/>
                <a:ea typeface="华文细黑"/>
                <a:cs typeface="Courier New"/>
              </a:rPr>
              <a:t>)</a:t>
            </a:r>
          </a:p>
          <a:p>
            <a:pPr algn="just">
              <a:lnSpc>
                <a:spcPct val="150000"/>
              </a:lnSpc>
              <a:spcAft>
                <a:spcPts val="0"/>
              </a:spcAft>
              <a:tabLst>
                <a:tab pos="1890395" algn="l"/>
              </a:tabLst>
            </a:pPr>
            <a:endParaRPr lang="en-US" altLang="zh-CN" sz="2800" kern="100" dirty="0" smtClean="0">
              <a:latin typeface="Times New Roman"/>
              <a:ea typeface="华文细黑"/>
              <a:cs typeface="Courier New"/>
            </a:endParaRPr>
          </a:p>
          <a:p>
            <a:pPr algn="just">
              <a:lnSpc>
                <a:spcPct val="150000"/>
              </a:lnSpc>
              <a:spcAft>
                <a:spcPts val="0"/>
              </a:spcAft>
              <a:tabLst>
                <a:tab pos="1890395" algn="l"/>
              </a:tabLst>
            </a:pPr>
            <a:endParaRPr lang="en-US" altLang="zh-CN" sz="2800" kern="100" dirty="0">
              <a:latin typeface="Times New Roman"/>
              <a:ea typeface="华文细黑"/>
              <a:cs typeface="Courier New"/>
            </a:endParaRPr>
          </a:p>
          <a:p>
            <a:pPr algn="just">
              <a:lnSpc>
                <a:spcPct val="150000"/>
              </a:lnSpc>
              <a:spcAft>
                <a:spcPts val="0"/>
              </a:spcAft>
              <a:tabLst>
                <a:tab pos="1890395" algn="l"/>
              </a:tabLst>
            </a:pPr>
            <a:endParaRPr lang="en-US" altLang="zh-CN" sz="2800" kern="100" dirty="0" smtClean="0">
              <a:latin typeface="Times New Roman"/>
              <a:ea typeface="华文细黑"/>
              <a:cs typeface="Courier New"/>
            </a:endParaRPr>
          </a:p>
          <a:p>
            <a:pPr algn="just">
              <a:lnSpc>
                <a:spcPct val="150000"/>
              </a:lnSpc>
              <a:spcAft>
                <a:spcPts val="0"/>
              </a:spcAft>
              <a:tabLst>
                <a:tab pos="1890395" algn="l"/>
              </a:tabLst>
            </a:pPr>
            <a:r>
              <a:rPr lang="en-US" altLang="zh-CN" sz="2800" kern="100" dirty="0" smtClean="0">
                <a:latin typeface="Times New Roman"/>
                <a:ea typeface="华文细黑"/>
                <a:cs typeface="Courier New"/>
              </a:rPr>
              <a:t>A</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向苦卤中通入</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是为了提取溴</a:t>
            </a:r>
            <a:endParaRPr lang="zh-CN" altLang="zh-CN" sz="105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粗盐可采用除杂和重结晶等过程提纯</a:t>
            </a:r>
            <a:endParaRPr lang="zh-CN" altLang="zh-CN" sz="105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工业生产中常选用</a:t>
            </a:r>
            <a:r>
              <a:rPr lang="en-US" altLang="zh-CN" sz="2800" kern="100" dirty="0" err="1">
                <a:latin typeface="Times New Roman"/>
                <a:ea typeface="华文细黑"/>
                <a:cs typeface="Courier New"/>
              </a:rPr>
              <a:t>NaOH</a:t>
            </a:r>
            <a:r>
              <a:rPr lang="zh-CN" altLang="zh-CN" sz="2800" kern="100" dirty="0">
                <a:latin typeface="Times New Roman"/>
                <a:ea typeface="华文细黑"/>
                <a:cs typeface="Times New Roman"/>
              </a:rPr>
              <a:t>作为沉淀剂</a:t>
            </a:r>
            <a:endParaRPr lang="zh-CN" altLang="zh-CN" sz="105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富集溴一般先用空气和水蒸气吹出单质溴，再用</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将其还原</a:t>
            </a:r>
            <a:r>
              <a:rPr lang="zh-CN" altLang="zh-CN" sz="2800" kern="100" dirty="0" smtClean="0">
                <a:latin typeface="Times New Roman"/>
                <a:ea typeface="华文细黑"/>
                <a:cs typeface="Times New Roman"/>
              </a:rPr>
              <a:t>吸收</a:t>
            </a:r>
            <a:endParaRPr lang="zh-CN" altLang="zh-CN" sz="1050" kern="100" dirty="0">
              <a:latin typeface="宋体"/>
              <a:cs typeface="Courier New"/>
            </a:endParaRPr>
          </a:p>
        </p:txBody>
      </p:sp>
      <p:sp>
        <p:nvSpPr>
          <p:cNvPr id="13" name="Rectangle 21">
            <a:hlinkClick r:id="rId3" action="ppaction://hlinksldjump"/>
          </p:cNvPr>
          <p:cNvSpPr>
            <a:spLocks noChangeArrowheads="1"/>
          </p:cNvSpPr>
          <p:nvPr/>
        </p:nvSpPr>
        <p:spPr bwMode="auto">
          <a:xfrm>
            <a:off x="9237814" y="117426"/>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5" name="Rectangle 21">
            <a:hlinkClick r:id="rId4" action="ppaction://hlinksldjump"/>
          </p:cNvPr>
          <p:cNvSpPr>
            <a:spLocks noChangeArrowheads="1"/>
          </p:cNvSpPr>
          <p:nvPr/>
        </p:nvSpPr>
        <p:spPr bwMode="auto">
          <a:xfrm>
            <a:off x="9739992" y="117426"/>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8" name="Rectangle 21">
            <a:hlinkClick r:id="rId5" action="ppaction://hlinksldjump"/>
          </p:cNvPr>
          <p:cNvSpPr>
            <a:spLocks noChangeArrowheads="1"/>
          </p:cNvSpPr>
          <p:nvPr/>
        </p:nvSpPr>
        <p:spPr bwMode="auto">
          <a:xfrm>
            <a:off x="10218028" y="117426"/>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9" name="Rectangle 21">
            <a:hlinkClick r:id="rId6" action="ppaction://hlinksldjump"/>
          </p:cNvPr>
          <p:cNvSpPr>
            <a:spLocks noChangeArrowheads="1"/>
          </p:cNvSpPr>
          <p:nvPr/>
        </p:nvSpPr>
        <p:spPr bwMode="auto">
          <a:xfrm>
            <a:off x="10671922" y="117426"/>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0" name="Rectangle 21">
            <a:hlinkClick r:id="rId7" action="ppaction://hlinksldjump"/>
          </p:cNvPr>
          <p:cNvSpPr>
            <a:spLocks noChangeArrowheads="1"/>
          </p:cNvSpPr>
          <p:nvPr/>
        </p:nvSpPr>
        <p:spPr bwMode="auto">
          <a:xfrm>
            <a:off x="11173682" y="117426"/>
            <a:ext cx="37270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1" name="Rectangle 21">
            <a:hlinkClick r:id="rId8" action="ppaction://hlinksldjump"/>
          </p:cNvPr>
          <p:cNvSpPr>
            <a:spLocks noChangeArrowheads="1"/>
          </p:cNvSpPr>
          <p:nvPr/>
        </p:nvSpPr>
        <p:spPr bwMode="auto">
          <a:xfrm>
            <a:off x="11651300" y="117426"/>
            <a:ext cx="3485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30" name="矩形 29"/>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31" name="圆角矩形 30">
            <a:hlinkClick r:id="rId9" action="ppaction://hlinksldjump"/>
          </p:cNvPr>
          <p:cNvSpPr/>
          <p:nvPr/>
        </p:nvSpPr>
        <p:spPr>
          <a:xfrm>
            <a:off x="11376626" y="6653833"/>
            <a:ext cx="807892"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0000FF"/>
                </a:solidFill>
                <a:latin typeface="黑体" pitchFamily="49" charset="-122"/>
                <a:ea typeface="黑体" pitchFamily="49" charset="-122"/>
              </a:rPr>
              <a:t>返回</a:t>
            </a:r>
            <a:endParaRPr lang="zh-CN" altLang="en-US" sz="1400" dirty="0">
              <a:solidFill>
                <a:srgbClr val="0000FF"/>
              </a:solidFill>
              <a:latin typeface="黑体" pitchFamily="49" charset="-122"/>
              <a:ea typeface="黑体" pitchFamily="49" charset="-122"/>
            </a:endParaRPr>
          </a:p>
        </p:txBody>
      </p:sp>
      <p:sp>
        <p:nvSpPr>
          <p:cNvPr id="32" name="圆角矩形 31">
            <a:hlinkClick r:id="rId10" action="ppaction://hlinksldjump"/>
          </p:cNvPr>
          <p:cNvSpPr/>
          <p:nvPr/>
        </p:nvSpPr>
        <p:spPr>
          <a:xfrm>
            <a:off x="9847531"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3931901914"/>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 name="矩形 14"/>
          <p:cNvSpPr/>
          <p:nvPr/>
        </p:nvSpPr>
        <p:spPr>
          <a:xfrm>
            <a:off x="316881" y="765498"/>
            <a:ext cx="11524006" cy="5262979"/>
          </a:xfrm>
          <a:prstGeom prst="rect">
            <a:avLst/>
          </a:prstGeom>
        </p:spPr>
        <p:txBody>
          <a:bodyPr>
            <a:spAutoFit/>
          </a:bodyPr>
          <a:lstStyle/>
          <a:p>
            <a:pPr algn="just">
              <a:lnSpc>
                <a:spcPct val="150000"/>
              </a:lnSpc>
              <a:spcAft>
                <a:spcPts val="0"/>
              </a:spcAft>
              <a:tabLst>
                <a:tab pos="1890395" algn="l"/>
              </a:tabLst>
            </a:pPr>
            <a:r>
              <a:rPr lang="zh-CN" altLang="zh-CN" sz="2800" b="1" kern="100" dirty="0">
                <a:solidFill>
                  <a:srgbClr val="0000FF"/>
                </a:solidFill>
                <a:latin typeface="Times New Roman"/>
                <a:cs typeface="Times New Roman"/>
              </a:rPr>
              <a:t>解析　</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项，向苦卤中通入</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 </a:t>
            </a:r>
            <a:r>
              <a:rPr lang="zh-CN" altLang="zh-CN" sz="2800" kern="100" dirty="0">
                <a:latin typeface="Times New Roman"/>
                <a:ea typeface="华文细黑"/>
                <a:cs typeface="Times New Roman"/>
              </a:rPr>
              <a:t>时发生反应</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2Br</a:t>
            </a:r>
            <a:r>
              <a:rPr lang="zh-CN" altLang="zh-CN" sz="2800" kern="100" baseline="30000" dirty="0">
                <a:latin typeface="Times New Roman"/>
                <a:ea typeface="华文细黑"/>
                <a:cs typeface="Times New Roman"/>
              </a:rPr>
              <a:t>－</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=2Cl</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Br</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，故其目的是为了提取溴，正确</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tabLst>
                <a:tab pos="1890395" algn="l"/>
              </a:tabLst>
            </a:pPr>
            <a:r>
              <a:rPr lang="en-US" altLang="zh-CN" sz="2800" kern="100" dirty="0" smtClean="0">
                <a:latin typeface="Times New Roman"/>
                <a:ea typeface="华文细黑"/>
                <a:cs typeface="Courier New"/>
              </a:rPr>
              <a:t>B</a:t>
            </a:r>
            <a:r>
              <a:rPr lang="zh-CN" altLang="zh-CN" sz="2800" kern="100" dirty="0">
                <a:latin typeface="Times New Roman"/>
                <a:ea typeface="华文细黑"/>
                <a:cs typeface="Times New Roman"/>
              </a:rPr>
              <a:t>项，可将粗盐溶解、过滤除去难溶性杂质，然后向滤液中加入沉淀剂，过滤后调节滤液</a:t>
            </a:r>
            <a:r>
              <a:rPr lang="en-US" altLang="zh-CN" sz="2800" kern="100" dirty="0">
                <a:latin typeface="Times New Roman"/>
                <a:ea typeface="华文细黑"/>
                <a:cs typeface="Courier New"/>
              </a:rPr>
              <a:t>pH</a:t>
            </a:r>
            <a:r>
              <a:rPr lang="zh-CN" altLang="zh-CN" sz="2800" kern="100" dirty="0">
                <a:latin typeface="Times New Roman"/>
                <a:ea typeface="华文细黑"/>
                <a:cs typeface="Times New Roman"/>
              </a:rPr>
              <a:t>以除去可溶性杂质，最后重结晶可得精盐，正确</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tabLst>
                <a:tab pos="1890395" algn="l"/>
              </a:tabLst>
            </a:pPr>
            <a:r>
              <a:rPr lang="en-US" altLang="zh-CN" sz="2800" kern="100" dirty="0" smtClean="0">
                <a:latin typeface="Times New Roman"/>
                <a:ea typeface="华文细黑"/>
                <a:cs typeface="Courier New"/>
              </a:rPr>
              <a:t>C</a:t>
            </a:r>
            <a:r>
              <a:rPr lang="zh-CN" altLang="zh-CN" sz="2800" kern="100" dirty="0">
                <a:latin typeface="Times New Roman"/>
                <a:ea typeface="华文细黑"/>
                <a:cs typeface="Times New Roman"/>
              </a:rPr>
              <a:t>项，工业生产常选用廉价的</a:t>
            </a:r>
            <a:r>
              <a:rPr lang="en-US" altLang="zh-CN" sz="2800" kern="100" dirty="0" err="1">
                <a:latin typeface="Times New Roman"/>
                <a:ea typeface="华文细黑"/>
                <a:cs typeface="Courier New"/>
              </a:rPr>
              <a:t>Ca</a:t>
            </a:r>
            <a:r>
              <a:rPr lang="en-US" altLang="zh-CN" sz="2800" kern="100" dirty="0">
                <a:latin typeface="Times New Roman"/>
                <a:ea typeface="华文细黑"/>
                <a:cs typeface="Courier New"/>
              </a:rPr>
              <a:t>(OH)</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作为沉淀剂，错误</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tabLst>
                <a:tab pos="1890395" algn="l"/>
              </a:tabLst>
            </a:pPr>
            <a:r>
              <a:rPr lang="en-US" altLang="zh-CN" sz="2800" kern="100" dirty="0" smtClean="0">
                <a:latin typeface="Times New Roman"/>
                <a:ea typeface="华文细黑"/>
                <a:cs typeface="Courier New"/>
              </a:rPr>
              <a:t>D</a:t>
            </a:r>
            <a:r>
              <a:rPr lang="zh-CN" altLang="zh-CN" sz="2800" kern="100" dirty="0">
                <a:latin typeface="Times New Roman"/>
                <a:ea typeface="华文细黑"/>
                <a:cs typeface="Times New Roman"/>
              </a:rPr>
              <a:t>项，由于通入</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后所得溶液中</a:t>
            </a:r>
            <a:r>
              <a:rPr lang="en-US" altLang="zh-CN" sz="2800" kern="100" dirty="0">
                <a:latin typeface="Times New Roman"/>
                <a:ea typeface="华文细黑"/>
                <a:cs typeface="Courier New"/>
              </a:rPr>
              <a:t>Br</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的浓度很小，因此利用</a:t>
            </a:r>
            <a:r>
              <a:rPr lang="en-US" altLang="zh-CN" sz="2800" kern="100" dirty="0">
                <a:latin typeface="Times New Roman"/>
                <a:ea typeface="华文细黑"/>
                <a:cs typeface="Courier New"/>
              </a:rPr>
              <a:t>Br</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的挥发性，可先用空气和水蒸气吹出</a:t>
            </a:r>
            <a:r>
              <a:rPr lang="en-US" altLang="zh-CN" sz="2800" kern="100" dirty="0">
                <a:latin typeface="Times New Roman"/>
                <a:ea typeface="华文细黑"/>
                <a:cs typeface="Courier New"/>
              </a:rPr>
              <a:t>Br</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，再用</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将其还原为</a:t>
            </a:r>
            <a:r>
              <a:rPr lang="en-US" altLang="zh-CN" sz="2800" kern="100" dirty="0" err="1">
                <a:latin typeface="Times New Roman"/>
                <a:ea typeface="华文细黑"/>
                <a:cs typeface="Courier New"/>
              </a:rPr>
              <a:t>HBr</a:t>
            </a:r>
            <a:r>
              <a:rPr lang="zh-CN" altLang="zh-CN" sz="2800" kern="100" dirty="0">
                <a:latin typeface="Times New Roman"/>
                <a:ea typeface="华文细黑"/>
                <a:cs typeface="Times New Roman"/>
              </a:rPr>
              <a:t>进行富集，正确。</a:t>
            </a:r>
            <a:endParaRPr lang="zh-CN" altLang="zh-CN" sz="2800" kern="100" dirty="0">
              <a:latin typeface="宋体"/>
              <a:cs typeface="Courier New"/>
            </a:endParaRPr>
          </a:p>
          <a:p>
            <a:pPr algn="just">
              <a:lnSpc>
                <a:spcPct val="150000"/>
              </a:lnSpc>
              <a:spcAft>
                <a:spcPts val="0"/>
              </a:spcAft>
              <a:tabLst>
                <a:tab pos="1890395" algn="l"/>
              </a:tabLst>
            </a:pPr>
            <a:r>
              <a:rPr lang="zh-CN" altLang="zh-CN" sz="2800" b="1" kern="100" dirty="0">
                <a:solidFill>
                  <a:srgbClr val="0000FF"/>
                </a:solidFill>
                <a:latin typeface="Times New Roman"/>
                <a:cs typeface="Times New Roman"/>
              </a:rPr>
              <a:t>答案　</a:t>
            </a:r>
            <a:r>
              <a:rPr lang="en-US" altLang="zh-CN" sz="2800" b="1" kern="100" dirty="0">
                <a:solidFill>
                  <a:schemeClr val="accent6">
                    <a:lumMod val="75000"/>
                  </a:schemeClr>
                </a:solidFill>
                <a:latin typeface="Times New Roman"/>
                <a:ea typeface="华文细黑"/>
                <a:cs typeface="Courier New"/>
              </a:rPr>
              <a:t>C</a:t>
            </a:r>
            <a:endParaRPr lang="zh-CN" altLang="zh-CN" sz="2800" b="1" kern="100" dirty="0">
              <a:solidFill>
                <a:schemeClr val="accent6">
                  <a:lumMod val="75000"/>
                </a:schemeClr>
              </a:solidFill>
              <a:latin typeface="Times New Roman"/>
              <a:ea typeface="华文细黑"/>
              <a:cs typeface="Courier New"/>
            </a:endParaRPr>
          </a:p>
        </p:txBody>
      </p:sp>
      <p:sp>
        <p:nvSpPr>
          <p:cNvPr id="26" name="Rectangle 21">
            <a:hlinkClick r:id="rId2" action="ppaction://hlinksldjump"/>
          </p:cNvPr>
          <p:cNvSpPr>
            <a:spLocks noChangeArrowheads="1"/>
          </p:cNvSpPr>
          <p:nvPr/>
        </p:nvSpPr>
        <p:spPr bwMode="auto">
          <a:xfrm>
            <a:off x="9237814" y="117426"/>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7" name="Rectangle 21">
            <a:hlinkClick r:id="rId3" action="ppaction://hlinksldjump"/>
          </p:cNvPr>
          <p:cNvSpPr>
            <a:spLocks noChangeArrowheads="1"/>
          </p:cNvSpPr>
          <p:nvPr/>
        </p:nvSpPr>
        <p:spPr bwMode="auto">
          <a:xfrm>
            <a:off x="9739992" y="117426"/>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8" name="Rectangle 21">
            <a:hlinkClick r:id="rId4" action="ppaction://hlinksldjump"/>
          </p:cNvPr>
          <p:cNvSpPr>
            <a:spLocks noChangeArrowheads="1"/>
          </p:cNvSpPr>
          <p:nvPr/>
        </p:nvSpPr>
        <p:spPr bwMode="auto">
          <a:xfrm>
            <a:off x="10218028" y="117426"/>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9" name="Rectangle 21">
            <a:hlinkClick r:id="rId5" action="ppaction://hlinksldjump"/>
          </p:cNvPr>
          <p:cNvSpPr>
            <a:spLocks noChangeArrowheads="1"/>
          </p:cNvSpPr>
          <p:nvPr/>
        </p:nvSpPr>
        <p:spPr bwMode="auto">
          <a:xfrm>
            <a:off x="10671922" y="117426"/>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30" name="Rectangle 21">
            <a:hlinkClick r:id="rId6" action="ppaction://hlinksldjump"/>
          </p:cNvPr>
          <p:cNvSpPr>
            <a:spLocks noChangeArrowheads="1"/>
          </p:cNvSpPr>
          <p:nvPr/>
        </p:nvSpPr>
        <p:spPr bwMode="auto">
          <a:xfrm>
            <a:off x="11173682" y="117426"/>
            <a:ext cx="37270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31" name="Rectangle 21">
            <a:hlinkClick r:id="rId7" action="ppaction://hlinksldjump"/>
          </p:cNvPr>
          <p:cNvSpPr>
            <a:spLocks noChangeArrowheads="1"/>
          </p:cNvSpPr>
          <p:nvPr/>
        </p:nvSpPr>
        <p:spPr bwMode="auto">
          <a:xfrm>
            <a:off x="11651300" y="117426"/>
            <a:ext cx="3485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32" name="矩形 31"/>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33" name="圆角矩形 32">
            <a:hlinkClick r:id="rId8" action="ppaction://hlinksldjump"/>
          </p:cNvPr>
          <p:cNvSpPr/>
          <p:nvPr/>
        </p:nvSpPr>
        <p:spPr>
          <a:xfrm>
            <a:off x="11376626" y="6653833"/>
            <a:ext cx="807892"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0000FF"/>
                </a:solidFill>
                <a:latin typeface="黑体" pitchFamily="49" charset="-122"/>
                <a:ea typeface="黑体" pitchFamily="49" charset="-122"/>
              </a:rPr>
              <a:t>返回</a:t>
            </a:r>
            <a:endParaRPr lang="zh-CN" altLang="en-US" sz="1400" dirty="0">
              <a:solidFill>
                <a:srgbClr val="0000FF"/>
              </a:solidFill>
              <a:latin typeface="黑体" pitchFamily="49" charset="-122"/>
              <a:ea typeface="黑体" pitchFamily="49" charset="-122"/>
            </a:endParaRPr>
          </a:p>
        </p:txBody>
      </p:sp>
    </p:spTree>
    <p:extLst>
      <p:ext uri="{BB962C8B-B14F-4D97-AF65-F5344CB8AC3E}">
        <p14:creationId xmlns:p14="http://schemas.microsoft.com/office/powerpoint/2010/main" val="7875278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animEffect transition="in" filter="blinds(horizontal)">
                                      <p:cBhvr>
                                        <p:cTn id="7" dur="750"/>
                                        <p:tgtEl>
                                          <p:spTgt spid="15">
                                            <p:txEl>
                                              <p:pRg st="0" end="0"/>
                                            </p:txEl>
                                          </p:spTgt>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15">
                                            <p:txEl>
                                              <p:pRg st="1" end="1"/>
                                            </p:txEl>
                                          </p:spTgt>
                                        </p:tgtEl>
                                        <p:attrNameLst>
                                          <p:attrName>style.visibility</p:attrName>
                                        </p:attrNameLst>
                                      </p:cBhvr>
                                      <p:to>
                                        <p:strVal val="visible"/>
                                      </p:to>
                                    </p:set>
                                    <p:animEffect transition="in" filter="blinds(horizontal)">
                                      <p:cBhvr>
                                        <p:cTn id="11" dur="750"/>
                                        <p:tgtEl>
                                          <p:spTgt spid="15">
                                            <p:txEl>
                                              <p:pRg st="1" end="1"/>
                                            </p:txEl>
                                          </p:spTgt>
                                        </p:tgtEl>
                                      </p:cBhvr>
                                    </p:animEffect>
                                  </p:childTnLst>
                                </p:cTn>
                              </p:par>
                            </p:childTnLst>
                          </p:cTn>
                        </p:par>
                        <p:par>
                          <p:cTn id="12" fill="hold">
                            <p:stCondLst>
                              <p:cond delay="1500"/>
                            </p:stCondLst>
                            <p:childTnLst>
                              <p:par>
                                <p:cTn id="13" presetID="3" presetClass="entr" presetSubtype="10" fill="hold" nodeType="afterEffect">
                                  <p:stCondLst>
                                    <p:cond delay="0"/>
                                  </p:stCondLst>
                                  <p:childTnLst>
                                    <p:set>
                                      <p:cBhvr>
                                        <p:cTn id="14" dur="1" fill="hold">
                                          <p:stCondLst>
                                            <p:cond delay="0"/>
                                          </p:stCondLst>
                                        </p:cTn>
                                        <p:tgtEl>
                                          <p:spTgt spid="15">
                                            <p:txEl>
                                              <p:pRg st="2" end="2"/>
                                            </p:txEl>
                                          </p:spTgt>
                                        </p:tgtEl>
                                        <p:attrNameLst>
                                          <p:attrName>style.visibility</p:attrName>
                                        </p:attrNameLst>
                                      </p:cBhvr>
                                      <p:to>
                                        <p:strVal val="visible"/>
                                      </p:to>
                                    </p:set>
                                    <p:animEffect transition="in" filter="blinds(horizontal)">
                                      <p:cBhvr>
                                        <p:cTn id="15" dur="750"/>
                                        <p:tgtEl>
                                          <p:spTgt spid="15">
                                            <p:txEl>
                                              <p:pRg st="2" end="2"/>
                                            </p:txEl>
                                          </p:spTgt>
                                        </p:tgtEl>
                                      </p:cBhvr>
                                    </p:animEffect>
                                  </p:childTnLst>
                                </p:cTn>
                              </p:par>
                            </p:childTnLst>
                          </p:cTn>
                        </p:par>
                        <p:par>
                          <p:cTn id="16" fill="hold">
                            <p:stCondLst>
                              <p:cond delay="2250"/>
                            </p:stCondLst>
                            <p:childTnLst>
                              <p:par>
                                <p:cTn id="17" presetID="3" presetClass="entr" presetSubtype="10" fill="hold" nodeType="afterEffect">
                                  <p:stCondLst>
                                    <p:cond delay="0"/>
                                  </p:stCondLst>
                                  <p:childTnLst>
                                    <p:set>
                                      <p:cBhvr>
                                        <p:cTn id="18" dur="1" fill="hold">
                                          <p:stCondLst>
                                            <p:cond delay="0"/>
                                          </p:stCondLst>
                                        </p:cTn>
                                        <p:tgtEl>
                                          <p:spTgt spid="15">
                                            <p:txEl>
                                              <p:pRg st="3" end="3"/>
                                            </p:txEl>
                                          </p:spTgt>
                                        </p:tgtEl>
                                        <p:attrNameLst>
                                          <p:attrName>style.visibility</p:attrName>
                                        </p:attrNameLst>
                                      </p:cBhvr>
                                      <p:to>
                                        <p:strVal val="visible"/>
                                      </p:to>
                                    </p:set>
                                    <p:animEffect transition="in" filter="blinds(horizontal)">
                                      <p:cBhvr>
                                        <p:cTn id="19" dur="750"/>
                                        <p:tgtEl>
                                          <p:spTgt spid="15">
                                            <p:txEl>
                                              <p:pRg st="3" end="3"/>
                                            </p:txEl>
                                          </p:spTgt>
                                        </p:tgtEl>
                                      </p:cBhvr>
                                    </p:animEffect>
                                  </p:childTnLst>
                                </p:cTn>
                              </p:par>
                            </p:childTnLst>
                          </p:cTn>
                        </p:par>
                        <p:par>
                          <p:cTn id="20" fill="hold">
                            <p:stCondLst>
                              <p:cond delay="3000"/>
                            </p:stCondLst>
                            <p:childTnLst>
                              <p:par>
                                <p:cTn id="21" presetID="3" presetClass="entr" presetSubtype="10" fill="hold" nodeType="afterEffect">
                                  <p:stCondLst>
                                    <p:cond delay="0"/>
                                  </p:stCondLst>
                                  <p:childTnLst>
                                    <p:set>
                                      <p:cBhvr>
                                        <p:cTn id="22" dur="1" fill="hold">
                                          <p:stCondLst>
                                            <p:cond delay="0"/>
                                          </p:stCondLst>
                                        </p:cTn>
                                        <p:tgtEl>
                                          <p:spTgt spid="15">
                                            <p:txEl>
                                              <p:pRg st="4" end="4"/>
                                            </p:txEl>
                                          </p:spTgt>
                                        </p:tgtEl>
                                        <p:attrNameLst>
                                          <p:attrName>style.visibility</p:attrName>
                                        </p:attrNameLst>
                                      </p:cBhvr>
                                      <p:to>
                                        <p:strVal val="visible"/>
                                      </p:to>
                                    </p:set>
                                    <p:animEffect transition="in" filter="blinds(horizontal)">
                                      <p:cBhvr>
                                        <p:cTn id="23" dur="750"/>
                                        <p:tgtEl>
                                          <p:spTgt spid="1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1"/>
          <p:cNvSpPr txBox="1"/>
          <p:nvPr/>
        </p:nvSpPr>
        <p:spPr>
          <a:xfrm>
            <a:off x="3907484" y="2610411"/>
            <a:ext cx="4288353" cy="1323439"/>
          </a:xfrm>
          <a:prstGeom prst="rect">
            <a:avLst/>
          </a:prstGeom>
          <a:noFill/>
        </p:spPr>
        <p:txBody>
          <a:bodyPr wrap="none" rtlCol="0" anchor="ctr">
            <a:spAutoFit/>
          </a:bodyPr>
          <a:lstStyle/>
          <a:p>
            <a:pPr algn="ctr"/>
            <a:r>
              <a:rPr lang="zh-CN" altLang="en-US" sz="8000" b="1" dirty="0" smtClean="0">
                <a:solidFill>
                  <a:schemeClr val="bg1"/>
                </a:solidFill>
                <a:latin typeface="+mj-ea"/>
                <a:ea typeface="+mj-ea"/>
              </a:rPr>
              <a:t>练出高分</a:t>
            </a:r>
            <a:endParaRPr lang="zh-CN" altLang="en-US" sz="8000" b="1" dirty="0">
              <a:solidFill>
                <a:schemeClr val="bg1"/>
              </a:solidFill>
              <a:latin typeface="+mj-ea"/>
              <a:ea typeface="+mj-ea"/>
            </a:endParaRPr>
          </a:p>
        </p:txBody>
      </p:sp>
    </p:spTree>
    <p:extLst>
      <p:ext uri="{BB962C8B-B14F-4D97-AF65-F5344CB8AC3E}">
        <p14:creationId xmlns:p14="http://schemas.microsoft.com/office/powerpoint/2010/main" val="2229447"/>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1">
            <a:hlinkClick r:id="rId2" action="ppaction://hlinksldjump"/>
          </p:cNvPr>
          <p:cNvSpPr>
            <a:spLocks noChangeArrowheads="1"/>
          </p:cNvSpPr>
          <p:nvPr/>
        </p:nvSpPr>
        <p:spPr bwMode="auto">
          <a:xfrm>
            <a:off x="6239222"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9" name="Rectangle 21">
            <a:hlinkClick r:id="rId3" action="ppaction://hlinksldjump"/>
          </p:cNvPr>
          <p:cNvSpPr>
            <a:spLocks noChangeArrowheads="1"/>
          </p:cNvSpPr>
          <p:nvPr/>
        </p:nvSpPr>
        <p:spPr bwMode="auto">
          <a:xfrm>
            <a:off x="6673145"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30" name="Rectangle 21">
            <a:hlinkClick r:id="rId4" action="ppaction://hlinksldjump"/>
          </p:cNvPr>
          <p:cNvSpPr>
            <a:spLocks noChangeArrowheads="1"/>
          </p:cNvSpPr>
          <p:nvPr/>
        </p:nvSpPr>
        <p:spPr bwMode="auto">
          <a:xfrm>
            <a:off x="7107068"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31" name="Rectangle 21">
            <a:hlinkClick r:id="rId5" action="ppaction://hlinksldjump"/>
          </p:cNvPr>
          <p:cNvSpPr>
            <a:spLocks noChangeArrowheads="1"/>
          </p:cNvSpPr>
          <p:nvPr/>
        </p:nvSpPr>
        <p:spPr bwMode="auto">
          <a:xfrm>
            <a:off x="7540991"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32" name="Rectangle 21">
            <a:hlinkClick r:id="rId6" action="ppaction://hlinksldjump"/>
          </p:cNvPr>
          <p:cNvSpPr>
            <a:spLocks noChangeArrowheads="1"/>
          </p:cNvSpPr>
          <p:nvPr/>
        </p:nvSpPr>
        <p:spPr bwMode="auto">
          <a:xfrm>
            <a:off x="7974914"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33" name="Rectangle 21">
            <a:hlinkClick r:id="rId7" action="ppaction://hlinksldjump"/>
          </p:cNvPr>
          <p:cNvSpPr>
            <a:spLocks noChangeArrowheads="1"/>
          </p:cNvSpPr>
          <p:nvPr/>
        </p:nvSpPr>
        <p:spPr bwMode="auto">
          <a:xfrm>
            <a:off x="8408837"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34" name="Rectangle 21">
            <a:hlinkClick r:id="rId8" action="ppaction://hlinksldjump"/>
          </p:cNvPr>
          <p:cNvSpPr>
            <a:spLocks noChangeArrowheads="1"/>
          </p:cNvSpPr>
          <p:nvPr/>
        </p:nvSpPr>
        <p:spPr bwMode="auto">
          <a:xfrm>
            <a:off x="8842760"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35" name="Rectangle 21">
            <a:hlinkClick r:id="rId9" action="ppaction://hlinksldjump"/>
          </p:cNvPr>
          <p:cNvSpPr>
            <a:spLocks noChangeArrowheads="1"/>
          </p:cNvSpPr>
          <p:nvPr/>
        </p:nvSpPr>
        <p:spPr bwMode="auto">
          <a:xfrm>
            <a:off x="9276683"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36" name="Rectangle 21">
            <a:hlinkClick r:id="rId10" action="ppaction://hlinksldjump"/>
          </p:cNvPr>
          <p:cNvSpPr>
            <a:spLocks noChangeArrowheads="1"/>
          </p:cNvSpPr>
          <p:nvPr/>
        </p:nvSpPr>
        <p:spPr bwMode="auto">
          <a:xfrm>
            <a:off x="9710606" y="117426"/>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37" name="Rectangle 21">
            <a:hlinkClick r:id="rId11" action="ppaction://hlinksldjump"/>
          </p:cNvPr>
          <p:cNvSpPr>
            <a:spLocks noChangeArrowheads="1"/>
          </p:cNvSpPr>
          <p:nvPr/>
        </p:nvSpPr>
        <p:spPr bwMode="auto">
          <a:xfrm>
            <a:off x="10222875" y="117426"/>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39" name="Rectangle 21">
            <a:hlinkClick r:id="rId12" action="ppaction://hlinksldjump"/>
          </p:cNvPr>
          <p:cNvSpPr>
            <a:spLocks noChangeArrowheads="1"/>
          </p:cNvSpPr>
          <p:nvPr/>
        </p:nvSpPr>
        <p:spPr bwMode="auto">
          <a:xfrm>
            <a:off x="10847334" y="117426"/>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40" name="Rectangle 21">
            <a:hlinkClick r:id="rId13" action="ppaction://hlinksldjump"/>
          </p:cNvPr>
          <p:cNvSpPr>
            <a:spLocks noChangeArrowheads="1"/>
          </p:cNvSpPr>
          <p:nvPr/>
        </p:nvSpPr>
        <p:spPr bwMode="auto">
          <a:xfrm>
            <a:off x="11440695" y="117426"/>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20" name="矩形 19"/>
          <p:cNvSpPr/>
          <p:nvPr/>
        </p:nvSpPr>
        <p:spPr>
          <a:xfrm>
            <a:off x="694606" y="693490"/>
            <a:ext cx="10793813" cy="4616648"/>
          </a:xfrm>
          <a:prstGeom prst="rect">
            <a:avLst/>
          </a:prstGeom>
        </p:spPr>
        <p:txBody>
          <a:bodyPr>
            <a:spAutoFit/>
          </a:bodyPr>
          <a:lstStyle/>
          <a:p>
            <a:pPr algn="just">
              <a:lnSpc>
                <a:spcPct val="150000"/>
              </a:lnSpc>
              <a:spcAft>
                <a:spcPts val="0"/>
              </a:spcAft>
              <a:tabLst>
                <a:tab pos="1890395" algn="l"/>
              </a:tabLs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下列实验装置不适用于物质分离的是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smtClean="0">
                <a:latin typeface="Times New Roman"/>
                <a:ea typeface="华文细黑"/>
                <a:cs typeface="Courier New"/>
              </a:rPr>
              <a:t>)</a:t>
            </a:r>
            <a:endParaRPr lang="en-US" altLang="zh-CN" sz="2800" kern="100" dirty="0" smtClean="0">
              <a:latin typeface="宋体"/>
              <a:cs typeface="Courier New"/>
            </a:endParaRPr>
          </a:p>
          <a:p>
            <a:pPr algn="just">
              <a:lnSpc>
                <a:spcPct val="150000"/>
              </a:lnSpc>
              <a:spcAft>
                <a:spcPts val="0"/>
              </a:spcAft>
              <a:tabLst>
                <a:tab pos="1890395" algn="l"/>
              </a:tabLst>
            </a:pPr>
            <a:endParaRPr lang="en-US" altLang="zh-CN" sz="2800" b="1" kern="100" dirty="0" smtClean="0">
              <a:solidFill>
                <a:srgbClr val="0000FF"/>
              </a:solidFill>
              <a:latin typeface="Times New Roman"/>
              <a:cs typeface="Times New Roman"/>
            </a:endParaRPr>
          </a:p>
          <a:p>
            <a:pPr algn="just">
              <a:lnSpc>
                <a:spcPct val="150000"/>
              </a:lnSpc>
              <a:spcAft>
                <a:spcPts val="0"/>
              </a:spcAft>
              <a:tabLst>
                <a:tab pos="1890395" algn="l"/>
              </a:tabLst>
            </a:pPr>
            <a:endParaRPr lang="en-US" altLang="zh-CN" sz="2800" b="1" kern="100" dirty="0">
              <a:solidFill>
                <a:srgbClr val="0000FF"/>
              </a:solidFill>
              <a:latin typeface="Times New Roman"/>
              <a:cs typeface="Times New Roman"/>
            </a:endParaRPr>
          </a:p>
          <a:p>
            <a:pPr algn="just">
              <a:lnSpc>
                <a:spcPct val="150000"/>
              </a:lnSpc>
              <a:spcAft>
                <a:spcPts val="0"/>
              </a:spcAft>
              <a:tabLst>
                <a:tab pos="1890395" algn="l"/>
              </a:tabLst>
            </a:pPr>
            <a:endParaRPr lang="en-US" altLang="zh-CN" sz="2800" b="1" kern="100" dirty="0" smtClean="0">
              <a:solidFill>
                <a:srgbClr val="0000FF"/>
              </a:solidFill>
              <a:latin typeface="Times New Roman"/>
              <a:cs typeface="Times New Roman"/>
            </a:endParaRPr>
          </a:p>
          <a:p>
            <a:pPr algn="just">
              <a:lnSpc>
                <a:spcPct val="150000"/>
              </a:lnSpc>
              <a:spcAft>
                <a:spcPts val="0"/>
              </a:spcAft>
              <a:tabLst>
                <a:tab pos="1890395" algn="l"/>
              </a:tabLst>
            </a:pPr>
            <a:endParaRPr lang="en-US" altLang="zh-CN" sz="2800" b="1" kern="100" dirty="0">
              <a:solidFill>
                <a:srgbClr val="0000FF"/>
              </a:solidFill>
              <a:latin typeface="Times New Roman"/>
              <a:cs typeface="Times New Roman"/>
            </a:endParaRPr>
          </a:p>
          <a:p>
            <a:pPr algn="just">
              <a:lnSpc>
                <a:spcPct val="150000"/>
              </a:lnSpc>
              <a:spcAft>
                <a:spcPts val="0"/>
              </a:spcAft>
              <a:tabLst>
                <a:tab pos="1890395" algn="l"/>
              </a:tabLst>
            </a:pPr>
            <a:endParaRPr lang="en-US" altLang="zh-CN" sz="2800" b="1" kern="100" dirty="0" smtClean="0">
              <a:solidFill>
                <a:srgbClr val="0000FF"/>
              </a:solidFill>
              <a:latin typeface="Times New Roman"/>
              <a:cs typeface="Times New Roman"/>
            </a:endParaRPr>
          </a:p>
          <a:p>
            <a:pPr algn="just">
              <a:lnSpc>
                <a:spcPct val="150000"/>
              </a:lnSpc>
              <a:spcAft>
                <a:spcPts val="0"/>
              </a:spcAft>
              <a:tabLst>
                <a:tab pos="1890395" algn="l"/>
              </a:tabLst>
            </a:pPr>
            <a:r>
              <a:rPr lang="zh-CN" altLang="zh-CN" sz="2800" b="1" kern="100" dirty="0" smtClean="0">
                <a:solidFill>
                  <a:srgbClr val="0000FF"/>
                </a:solidFill>
                <a:latin typeface="Times New Roman"/>
                <a:cs typeface="Times New Roman"/>
              </a:rPr>
              <a:t>解析</a:t>
            </a:r>
            <a:r>
              <a:rPr lang="zh-CN" altLang="zh-CN" sz="2800" b="1" kern="100" dirty="0">
                <a:solidFill>
                  <a:srgbClr val="0000FF"/>
                </a:solidFill>
                <a:latin typeface="Times New Roman"/>
                <a:cs typeface="Times New Roman"/>
              </a:rPr>
              <a:t>　</a:t>
            </a: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项为气体发生装置</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p:txBody>
      </p:sp>
      <p:pic>
        <p:nvPicPr>
          <p:cNvPr id="204802" name="Picture 2" descr="HX113"/>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2088856" y="1655820"/>
            <a:ext cx="7793973" cy="27636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p:cNvSpPr/>
          <p:nvPr/>
        </p:nvSpPr>
        <p:spPr>
          <a:xfrm>
            <a:off x="7003603" y="721946"/>
            <a:ext cx="444352" cy="661207"/>
          </a:xfrm>
          <a:prstGeom prst="rect">
            <a:avLst/>
          </a:prstGeom>
        </p:spPr>
        <p:txBody>
          <a:bodyPr wrap="none">
            <a:spAutoFit/>
          </a:bodyPr>
          <a:lstStyle/>
          <a:p>
            <a:pPr algn="just">
              <a:lnSpc>
                <a:spcPct val="150000"/>
              </a:lnSpc>
              <a:spcAft>
                <a:spcPts val="0"/>
              </a:spcAft>
              <a:tabLst>
                <a:tab pos="1890395" algn="l"/>
              </a:tabLst>
            </a:pPr>
            <a:r>
              <a:rPr lang="en-US" altLang="zh-CN" sz="2800" b="1" kern="100" dirty="0" smtClean="0">
                <a:solidFill>
                  <a:schemeClr val="accent6">
                    <a:lumMod val="75000"/>
                  </a:schemeClr>
                </a:solidFill>
                <a:latin typeface="Times New Roman"/>
                <a:ea typeface="华文细黑"/>
                <a:cs typeface="Courier New"/>
              </a:rPr>
              <a:t>D</a:t>
            </a:r>
            <a:endParaRPr lang="zh-CN" altLang="zh-CN" sz="2800" b="1" kern="100" dirty="0">
              <a:solidFill>
                <a:schemeClr val="accent6">
                  <a:lumMod val="75000"/>
                </a:schemeClr>
              </a:solidFill>
              <a:latin typeface="Times New Roman"/>
              <a:ea typeface="华文细黑"/>
              <a:cs typeface="Courier New"/>
            </a:endParaRPr>
          </a:p>
        </p:txBody>
      </p:sp>
      <p:sp>
        <p:nvSpPr>
          <p:cNvPr id="22" name="矩形 21"/>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23" name="圆角矩形 22"/>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259705247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3"/>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0">
                                            <p:txEl>
                                              <p:pRg st="6" end="6"/>
                                            </p:txEl>
                                          </p:spTgt>
                                        </p:tgtEl>
                                        <p:attrNameLst>
                                          <p:attrName>style.visibility</p:attrName>
                                        </p:attrNameLst>
                                      </p:cBhvr>
                                      <p:to>
                                        <p:strVal val="visible"/>
                                      </p:to>
                                    </p:set>
                                    <p:animEffect transition="in" filter="blinds(horizontal)">
                                      <p:cBhvr>
                                        <p:cTn id="7" dur="500"/>
                                        <p:tgtEl>
                                          <p:spTgt spid="20">
                                            <p:txEl>
                                              <p:pRg st="6" end="6"/>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500"/>
                                        <p:tgtEl>
                                          <p:spTgt spid="20">
                                            <p:txEl>
                                              <p:pRg st="6" end="6"/>
                                            </p:txEl>
                                          </p:spTgt>
                                        </p:tgtEl>
                                      </p:cBhvr>
                                    </p:animEffect>
                                    <p:set>
                                      <p:cBhvr>
                                        <p:cTn id="17" dur="1" fill="hold">
                                          <p:stCondLst>
                                            <p:cond delay="499"/>
                                          </p:stCondLst>
                                        </p:cTn>
                                        <p:tgtEl>
                                          <p:spTgt spid="20">
                                            <p:txEl>
                                              <p:pRg st="6" end="6"/>
                                            </p:txEl>
                                          </p:spTgt>
                                        </p:tgtEl>
                                        <p:attrNameLst>
                                          <p:attrName>style.visibility</p:attrName>
                                        </p:attrNameLst>
                                      </p:cBhvr>
                                      <p:to>
                                        <p:strVal val="hidden"/>
                                      </p:to>
                                    </p:set>
                                  </p:childTnLst>
                                </p:cTn>
                              </p:par>
                              <p:par>
                                <p:cTn id="18" presetID="10" presetClass="exit" presetSubtype="0" fill="hold" grpId="1" nodeType="withEffect">
                                  <p:stCondLst>
                                    <p:cond delay="0"/>
                                  </p:stCondLst>
                                  <p:childTnLst>
                                    <p:animEffect transition="out" filter="fade">
                                      <p:cBhvr>
                                        <p:cTn id="19" dur="500"/>
                                        <p:tgtEl>
                                          <p:spTgt spid="2"/>
                                        </p:tgtEl>
                                      </p:cBhvr>
                                    </p:animEffect>
                                    <p:set>
                                      <p:cBhvr>
                                        <p:cTn id="20" dur="1" fill="hold">
                                          <p:stCondLst>
                                            <p:cond delay="499"/>
                                          </p:stCondLst>
                                        </p:cTn>
                                        <p:tgtEl>
                                          <p:spTgt spid="2"/>
                                        </p:tgtEl>
                                        <p:attrNameLst>
                                          <p:attrName>style.visibility</p:attrName>
                                        </p:attrNameLst>
                                      </p:cBhvr>
                                      <p:to>
                                        <p:strVal val="hidden"/>
                                      </p:to>
                                    </p:set>
                                  </p:childTnLst>
                                </p:cTn>
                              </p:par>
                            </p:childTnLst>
                          </p:cTn>
                        </p:par>
                      </p:childTnLst>
                    </p:cTn>
                  </p:par>
                </p:childTnLst>
              </p:cTn>
              <p:nextCondLst>
                <p:cond evt="onClick" delay="0">
                  <p:tgtEl>
                    <p:spTgt spid="23"/>
                  </p:tgtEl>
                </p:cond>
              </p:nextCondLst>
            </p:seq>
          </p:childTnLst>
        </p:cTn>
      </p:par>
    </p:tnLst>
    <p:bldLst>
      <p:bldP spid="2" grpId="0"/>
      <p:bldP spid="2"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202830" y="117426"/>
            <a:ext cx="11733225" cy="1415748"/>
          </a:xfrm>
          <a:prstGeom prst="rect">
            <a:avLst/>
          </a:prstGeom>
        </p:spPr>
        <p:txBody>
          <a:bodyPr wrap="square" lIns="121898" tIns="60948" rIns="121898" bIns="60948">
            <a:spAutoFit/>
          </a:bodyPr>
          <a:lstStyle/>
          <a:p>
            <a:pPr marL="457200" indent="-457200" algn="just">
              <a:lnSpc>
                <a:spcPct val="150000"/>
              </a:lnSpc>
              <a:spcAft>
                <a:spcPts val="0"/>
              </a:spcAft>
              <a:buFont typeface="Wingdings" panose="05000000000000000000" pitchFamily="2" charset="2"/>
              <a:buChar char="Ø"/>
            </a:pPr>
            <a:r>
              <a:rPr lang="zh-CN" altLang="en-US" sz="2800" kern="100" dirty="0" smtClean="0">
                <a:latin typeface="Times New Roman"/>
                <a:ea typeface="华文细黑"/>
                <a:cs typeface="Times New Roman"/>
              </a:rPr>
              <a:t>化工生产中</a:t>
            </a:r>
            <a:r>
              <a:rPr lang="en-US" altLang="zh-CN" sz="2800" kern="100" dirty="0" smtClean="0">
                <a:solidFill>
                  <a:srgbClr val="FF0000"/>
                </a:solidFill>
                <a:latin typeface="Times New Roman"/>
                <a:ea typeface="华文细黑"/>
                <a:cs typeface="Courier New"/>
              </a:rPr>
              <a:t>—</a:t>
            </a:r>
            <a:r>
              <a:rPr lang="zh-CN" altLang="zh-CN" sz="2800" kern="100" dirty="0" smtClean="0">
                <a:solidFill>
                  <a:srgbClr val="FF0000"/>
                </a:solidFill>
                <a:latin typeface="Times New Roman"/>
                <a:ea typeface="华文细黑"/>
                <a:cs typeface="Times New Roman"/>
              </a:rPr>
              <a:t>抽滤</a:t>
            </a:r>
            <a:r>
              <a:rPr lang="en-US" altLang="zh-CN" sz="2800" kern="100" dirty="0" smtClean="0">
                <a:solidFill>
                  <a:srgbClr val="FF0000"/>
                </a:solidFill>
                <a:latin typeface="Times New Roman"/>
                <a:ea typeface="华文细黑"/>
                <a:cs typeface="Times New Roman"/>
              </a:rPr>
              <a:t>(</a:t>
            </a:r>
            <a:r>
              <a:rPr lang="zh-CN" altLang="en-US" sz="2800" kern="100" dirty="0" smtClean="0">
                <a:solidFill>
                  <a:srgbClr val="FF0000"/>
                </a:solidFill>
                <a:latin typeface="Times New Roman"/>
                <a:ea typeface="华文细黑"/>
                <a:cs typeface="Times New Roman"/>
              </a:rPr>
              <a:t>减压过滤、吸滤</a:t>
            </a:r>
            <a:r>
              <a:rPr lang="en-US" altLang="zh-CN" sz="2800" kern="100" dirty="0" smtClean="0">
                <a:solidFill>
                  <a:srgbClr val="FF0000"/>
                </a:solidFill>
                <a:latin typeface="Times New Roman"/>
                <a:ea typeface="华文细黑"/>
                <a:cs typeface="Times New Roman"/>
              </a:rPr>
              <a:t>)</a:t>
            </a:r>
            <a:endParaRPr lang="zh-CN" altLang="zh-CN" sz="2800" kern="100" dirty="0" smtClean="0">
              <a:latin typeface="宋体"/>
              <a:cs typeface="Courier New"/>
            </a:endParaRPr>
          </a:p>
          <a:p>
            <a:pPr algn="just">
              <a:lnSpc>
                <a:spcPct val="150000"/>
              </a:lnSpc>
              <a:spcAft>
                <a:spcPts val="0"/>
              </a:spcAft>
            </a:pPr>
            <a:r>
              <a:rPr lang="zh-CN" altLang="zh-CN" sz="2800" kern="100" dirty="0" smtClean="0">
                <a:latin typeface="Times New Roman"/>
                <a:ea typeface="华文细黑"/>
                <a:cs typeface="Times New Roman"/>
              </a:rPr>
              <a:t>由于水流</a:t>
            </a:r>
            <a:r>
              <a:rPr lang="zh-CN" altLang="en-US" sz="2800" kern="100" dirty="0" smtClean="0">
                <a:latin typeface="Times New Roman"/>
                <a:ea typeface="华文细黑"/>
                <a:cs typeface="Times New Roman"/>
              </a:rPr>
              <a:t>或抽气泵</a:t>
            </a:r>
            <a:r>
              <a:rPr lang="zh-CN" altLang="zh-CN" sz="2800" kern="100" dirty="0" smtClean="0">
                <a:latin typeface="Times New Roman"/>
                <a:ea typeface="华文细黑"/>
                <a:cs typeface="Times New Roman"/>
              </a:rPr>
              <a:t>的作用</a:t>
            </a:r>
            <a:r>
              <a:rPr lang="zh-CN" altLang="en-US" sz="2800" kern="100" dirty="0" smtClean="0">
                <a:latin typeface="Times New Roman"/>
                <a:ea typeface="华文细黑"/>
                <a:cs typeface="Times New Roman"/>
              </a:rPr>
              <a:t>下</a:t>
            </a:r>
            <a:r>
              <a:rPr lang="zh-CN" altLang="zh-CN" sz="2800" kern="100" dirty="0" smtClean="0">
                <a:latin typeface="Times New Roman"/>
                <a:ea typeface="华文细黑"/>
                <a:cs typeface="Times New Roman"/>
              </a:rPr>
              <a:t>，</a:t>
            </a:r>
            <a:r>
              <a:rPr lang="zh-CN" altLang="en-US" sz="2800" kern="100" dirty="0" smtClean="0">
                <a:latin typeface="Times New Roman"/>
                <a:ea typeface="华文细黑"/>
                <a:cs typeface="Times New Roman"/>
              </a:rPr>
              <a:t>抽</a:t>
            </a:r>
            <a:r>
              <a:rPr lang="zh-CN" altLang="en-US" sz="2800" kern="100" dirty="0">
                <a:latin typeface="Times New Roman"/>
                <a:ea typeface="华文细黑"/>
                <a:cs typeface="Times New Roman"/>
              </a:rPr>
              <a:t>滤</a:t>
            </a:r>
            <a:r>
              <a:rPr lang="zh-CN" altLang="en-US" sz="2800" kern="100" dirty="0" smtClean="0">
                <a:latin typeface="Times New Roman"/>
                <a:ea typeface="华文细黑"/>
                <a:cs typeface="Times New Roman"/>
              </a:rPr>
              <a:t>瓶</a:t>
            </a:r>
            <a:r>
              <a:rPr lang="zh-CN" altLang="zh-CN" sz="2800" kern="100" dirty="0" smtClean="0">
                <a:latin typeface="Times New Roman"/>
                <a:ea typeface="华文细黑"/>
                <a:cs typeface="Times New Roman"/>
              </a:rPr>
              <a:t>中气体的压强减小，使过滤速率加快。</a:t>
            </a:r>
            <a:endParaRPr lang="zh-CN" altLang="zh-CN" sz="2800" kern="100" dirty="0">
              <a:effectLst/>
              <a:latin typeface="宋体"/>
              <a:cs typeface="Courier New"/>
            </a:endParaRPr>
          </a:p>
        </p:txBody>
      </p:sp>
      <p:sp>
        <p:nvSpPr>
          <p:cNvPr id="7" name="矩形 6"/>
          <p:cNvSpPr/>
          <p:nvPr/>
        </p:nvSpPr>
        <p:spPr>
          <a:xfrm>
            <a:off x="946277" y="1917626"/>
            <a:ext cx="1764553" cy="828408"/>
          </a:xfrm>
          <a:prstGeom prst="rect">
            <a:avLst/>
          </a:prstGeom>
        </p:spPr>
        <p:txBody>
          <a:bodyPr wrap="square" lIns="121898" tIns="60948" rIns="121898" bIns="60948">
            <a:spAutoFit/>
          </a:bodyPr>
          <a:lstStyle/>
          <a:p>
            <a:pPr algn="just">
              <a:lnSpc>
                <a:spcPts val="5500"/>
              </a:lnSpc>
              <a:tabLst>
                <a:tab pos="1890395" algn="l"/>
              </a:tabLst>
            </a:pPr>
            <a:r>
              <a:rPr lang="zh-CN" altLang="en-US" sz="2800" kern="100" dirty="0" smtClean="0">
                <a:solidFill>
                  <a:srgbClr val="FF0000"/>
                </a:solidFill>
                <a:latin typeface="Times New Roman"/>
                <a:ea typeface="华文细黑"/>
                <a:cs typeface="Times New Roman"/>
              </a:rPr>
              <a:t>布氏漏斗</a:t>
            </a:r>
            <a:endParaRPr lang="en-US" altLang="zh-CN" sz="2800" kern="100" dirty="0" smtClean="0">
              <a:solidFill>
                <a:srgbClr val="FF0000"/>
              </a:solidFill>
              <a:latin typeface="Times New Roman"/>
              <a:ea typeface="华文细黑"/>
              <a:cs typeface="Courier New"/>
            </a:endParaRPr>
          </a:p>
        </p:txBody>
      </p:sp>
      <p:sp>
        <p:nvSpPr>
          <p:cNvPr id="11" name="矩形 10"/>
          <p:cNvSpPr/>
          <p:nvPr/>
        </p:nvSpPr>
        <p:spPr>
          <a:xfrm>
            <a:off x="946277" y="4503112"/>
            <a:ext cx="1764553" cy="736203"/>
          </a:xfrm>
          <a:prstGeom prst="rect">
            <a:avLst/>
          </a:prstGeom>
        </p:spPr>
        <p:txBody>
          <a:bodyPr wrap="square" lIns="121898" tIns="60948" rIns="121898" bIns="60948">
            <a:spAutoFit/>
          </a:bodyPr>
          <a:lstStyle/>
          <a:p>
            <a:pPr algn="just">
              <a:lnSpc>
                <a:spcPts val="5500"/>
              </a:lnSpc>
              <a:tabLst>
                <a:tab pos="1890395" algn="l"/>
              </a:tabLst>
            </a:pPr>
            <a:r>
              <a:rPr lang="zh-CN" altLang="en-US" sz="2800" kern="100" dirty="0" smtClean="0">
                <a:solidFill>
                  <a:srgbClr val="FF0000"/>
                </a:solidFill>
                <a:latin typeface="Times New Roman"/>
                <a:ea typeface="华文细黑"/>
                <a:cs typeface="Courier New"/>
              </a:rPr>
              <a:t>抽滤瓶</a:t>
            </a:r>
            <a:endParaRPr lang="en-US" altLang="zh-CN" sz="2800" kern="100" dirty="0" smtClean="0">
              <a:solidFill>
                <a:srgbClr val="FF0000"/>
              </a:solidFill>
              <a:latin typeface="Times New Roman"/>
              <a:ea typeface="华文细黑"/>
              <a:cs typeface="Courier New"/>
            </a:endParaRPr>
          </a:p>
        </p:txBody>
      </p:sp>
      <p:grpSp>
        <p:nvGrpSpPr>
          <p:cNvPr id="5" name="组合 4"/>
          <p:cNvGrpSpPr/>
          <p:nvPr/>
        </p:nvGrpSpPr>
        <p:grpSpPr>
          <a:xfrm>
            <a:off x="2710830" y="2251513"/>
            <a:ext cx="6206976" cy="3055847"/>
            <a:chOff x="2710830" y="2251513"/>
            <a:chExt cx="6206976" cy="3055847"/>
          </a:xfrm>
        </p:grpSpPr>
        <p:pic>
          <p:nvPicPr>
            <p:cNvPr id="232450" name="Picture 2" descr="\\李笑影\e\人教版化学\HX712AB.TI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10830" y="2251513"/>
              <a:ext cx="6206976" cy="30558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3" name="直接连接符 12"/>
            <p:cNvCxnSpPr/>
            <p:nvPr/>
          </p:nvCxnSpPr>
          <p:spPr>
            <a:xfrm flipH="1">
              <a:off x="7679382" y="4221882"/>
              <a:ext cx="144016" cy="234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7895406" y="4228684"/>
              <a:ext cx="0" cy="28123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7967414" y="4221882"/>
              <a:ext cx="135632" cy="27284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9" name="右箭头 18"/>
          <p:cNvSpPr/>
          <p:nvPr/>
        </p:nvSpPr>
        <p:spPr>
          <a:xfrm>
            <a:off x="8424018" y="3140336"/>
            <a:ext cx="864096" cy="360040"/>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9259086" y="2812003"/>
            <a:ext cx="1764553" cy="736203"/>
          </a:xfrm>
          <a:prstGeom prst="rect">
            <a:avLst/>
          </a:prstGeom>
        </p:spPr>
        <p:txBody>
          <a:bodyPr wrap="square" lIns="121898" tIns="60948" rIns="121898" bIns="60948">
            <a:spAutoFit/>
          </a:bodyPr>
          <a:lstStyle/>
          <a:p>
            <a:pPr algn="just">
              <a:lnSpc>
                <a:spcPts val="5500"/>
              </a:lnSpc>
              <a:tabLst>
                <a:tab pos="1890395" algn="l"/>
              </a:tabLst>
            </a:pPr>
            <a:r>
              <a:rPr lang="zh-CN" altLang="en-US" sz="2800" kern="100" dirty="0" smtClean="0">
                <a:solidFill>
                  <a:srgbClr val="FF0000"/>
                </a:solidFill>
                <a:latin typeface="Times New Roman"/>
                <a:ea typeface="华文细黑"/>
                <a:cs typeface="Courier New"/>
              </a:rPr>
              <a:t>抽气泵</a:t>
            </a:r>
            <a:endParaRPr lang="en-US" altLang="zh-CN" sz="2800" kern="100" dirty="0" smtClean="0">
              <a:solidFill>
                <a:srgbClr val="FF0000"/>
              </a:solidFill>
              <a:latin typeface="Times New Roman"/>
              <a:ea typeface="华文细黑"/>
              <a:cs typeface="Courier New"/>
            </a:endParaRPr>
          </a:p>
        </p:txBody>
      </p:sp>
      <p:sp>
        <p:nvSpPr>
          <p:cNvPr id="22" name="矩形 21"/>
          <p:cNvSpPr/>
          <p:nvPr/>
        </p:nvSpPr>
        <p:spPr>
          <a:xfrm>
            <a:off x="1846734" y="6002918"/>
            <a:ext cx="6647974" cy="523220"/>
          </a:xfrm>
          <a:prstGeom prst="rect">
            <a:avLst/>
          </a:prstGeom>
        </p:spPr>
        <p:txBody>
          <a:bodyPr wrap="none">
            <a:spAutoFit/>
          </a:bodyPr>
          <a:lstStyle/>
          <a:p>
            <a:r>
              <a:rPr lang="zh-CN" altLang="en-US" sz="2800" kern="100" dirty="0" smtClean="0">
                <a:solidFill>
                  <a:srgbClr val="FF0000"/>
                </a:solidFill>
                <a:latin typeface="Times New Roman"/>
                <a:ea typeface="华文细黑"/>
                <a:cs typeface="Times New Roman"/>
              </a:rPr>
              <a:t>优点：</a:t>
            </a:r>
            <a:r>
              <a:rPr lang="zh-CN" altLang="en-US" sz="2800" kern="100" dirty="0" smtClean="0">
                <a:latin typeface="Times New Roman"/>
                <a:ea typeface="华文细黑"/>
                <a:cs typeface="Times New Roman"/>
              </a:rPr>
              <a:t>加快</a:t>
            </a:r>
            <a:r>
              <a:rPr lang="zh-CN" altLang="en-US" sz="2800" kern="100" dirty="0">
                <a:latin typeface="Times New Roman"/>
                <a:ea typeface="华文细黑"/>
                <a:cs typeface="Times New Roman"/>
              </a:rPr>
              <a:t>过滤速度，得到的沉淀较干燥</a:t>
            </a:r>
            <a:endParaRPr lang="zh-CN" altLang="en-US" sz="2800" dirty="0"/>
          </a:p>
        </p:txBody>
      </p:sp>
      <p:grpSp>
        <p:nvGrpSpPr>
          <p:cNvPr id="2" name="组合 1"/>
          <p:cNvGrpSpPr/>
          <p:nvPr/>
        </p:nvGrpSpPr>
        <p:grpSpPr>
          <a:xfrm>
            <a:off x="9695606" y="3595514"/>
            <a:ext cx="2494807" cy="3186851"/>
            <a:chOff x="9695606" y="3595514"/>
            <a:chExt cx="2494807" cy="3186851"/>
          </a:xfrm>
        </p:grpSpPr>
        <p:grpSp>
          <p:nvGrpSpPr>
            <p:cNvPr id="24" name="组合 23"/>
            <p:cNvGrpSpPr/>
            <p:nvPr/>
          </p:nvGrpSpPr>
          <p:grpSpPr>
            <a:xfrm>
              <a:off x="9695606" y="3595514"/>
              <a:ext cx="2160240" cy="3186851"/>
              <a:chOff x="9695606" y="3595514"/>
              <a:chExt cx="2160240" cy="3186851"/>
            </a:xfrm>
          </p:grpSpPr>
          <p:pic>
            <p:nvPicPr>
              <p:cNvPr id="20" name="图片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95606" y="3696265"/>
                <a:ext cx="1895475" cy="3086100"/>
              </a:xfrm>
              <a:prstGeom prst="rect">
                <a:avLst/>
              </a:prstGeom>
            </p:spPr>
          </p:pic>
          <p:sp>
            <p:nvSpPr>
              <p:cNvPr id="23" name="矩形 22"/>
              <p:cNvSpPr/>
              <p:nvPr/>
            </p:nvSpPr>
            <p:spPr>
              <a:xfrm>
                <a:off x="10941446" y="3595514"/>
                <a:ext cx="914400" cy="914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tx1"/>
                    </a:solidFill>
                  </a:rPr>
                  <a:t>布氏漏斗</a:t>
                </a:r>
                <a:endParaRPr lang="zh-CN" altLang="en-US" dirty="0">
                  <a:solidFill>
                    <a:schemeClr val="tx1"/>
                  </a:solidFill>
                </a:endParaRPr>
              </a:p>
            </p:txBody>
          </p:sp>
        </p:grpSp>
        <p:sp>
          <p:nvSpPr>
            <p:cNvPr id="18" name="矩形 17"/>
            <p:cNvSpPr/>
            <p:nvPr/>
          </p:nvSpPr>
          <p:spPr>
            <a:xfrm>
              <a:off x="11157470" y="4653930"/>
              <a:ext cx="914400" cy="914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tx1"/>
                  </a:solidFill>
                </a:rPr>
                <a:t>抽气</a:t>
              </a:r>
              <a:endParaRPr lang="zh-CN" altLang="en-US" dirty="0">
                <a:solidFill>
                  <a:schemeClr val="tx1"/>
                </a:solidFill>
              </a:endParaRPr>
            </a:p>
          </p:txBody>
        </p:sp>
        <p:sp>
          <p:nvSpPr>
            <p:cNvPr id="25" name="矩形 24"/>
            <p:cNvSpPr/>
            <p:nvPr/>
          </p:nvSpPr>
          <p:spPr>
            <a:xfrm>
              <a:off x="11023638" y="5446018"/>
              <a:ext cx="1166775" cy="914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抽滤瓶</a:t>
              </a:r>
            </a:p>
          </p:txBody>
        </p:sp>
      </p:grpSp>
      <p:cxnSp>
        <p:nvCxnSpPr>
          <p:cNvPr id="3" name="直接箭头连接符 2"/>
          <p:cNvCxnSpPr/>
          <p:nvPr/>
        </p:nvCxnSpPr>
        <p:spPr>
          <a:xfrm>
            <a:off x="2350790" y="2665717"/>
            <a:ext cx="576064" cy="432048"/>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0" name="直接箭头连接符 9"/>
          <p:cNvCxnSpPr/>
          <p:nvPr/>
        </p:nvCxnSpPr>
        <p:spPr>
          <a:xfrm flipV="1">
            <a:off x="2255019" y="4653930"/>
            <a:ext cx="671835" cy="329608"/>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4021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barn(inVertical)">
                                      <p:cBhvr>
                                        <p:cTn id="7" dur="500"/>
                                        <p:tgtEl>
                                          <p:spTgt spid="1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wipe(down)">
                                      <p:cBhvr>
                                        <p:cTn id="19" dur="500"/>
                                        <p:tgtEl>
                                          <p:spTgt spid="19"/>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grpId="0" nodeType="click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wipe(down)">
                                      <p:cBhvr>
                                        <p:cTn id="24" dur="500"/>
                                        <p:tgtEl>
                                          <p:spTgt spid="21"/>
                                        </p:tgtEl>
                                      </p:cBhvr>
                                    </p:animEffect>
                                  </p:childTnLst>
                                </p:cTn>
                              </p:par>
                            </p:childTnLst>
                          </p:cTn>
                        </p:par>
                      </p:childTnLst>
                    </p:cTn>
                  </p:par>
                  <p:par>
                    <p:cTn id="25" fill="hold">
                      <p:stCondLst>
                        <p:cond delay="indefinite"/>
                      </p:stCondLst>
                      <p:childTnLst>
                        <p:par>
                          <p:cTn id="26" fill="hold">
                            <p:stCondLst>
                              <p:cond delay="0"/>
                            </p:stCondLst>
                            <p:childTnLst>
                              <p:par>
                                <p:cTn id="27" presetID="16" presetClass="entr" presetSubtype="21" fill="hold" nodeType="clickEffect">
                                  <p:stCondLst>
                                    <p:cond delay="0"/>
                                  </p:stCondLst>
                                  <p:childTnLst>
                                    <p:set>
                                      <p:cBhvr>
                                        <p:cTn id="28" dur="1" fill="hold">
                                          <p:stCondLst>
                                            <p:cond delay="0"/>
                                          </p:stCondLst>
                                        </p:cTn>
                                        <p:tgtEl>
                                          <p:spTgt spid="3"/>
                                        </p:tgtEl>
                                        <p:attrNameLst>
                                          <p:attrName>style.visibility</p:attrName>
                                        </p:attrNameLst>
                                      </p:cBhvr>
                                      <p:to>
                                        <p:strVal val="visible"/>
                                      </p:to>
                                    </p:set>
                                    <p:animEffect transition="in" filter="barn(inVertical)">
                                      <p:cBhvr>
                                        <p:cTn id="29" dur="500"/>
                                        <p:tgtEl>
                                          <p:spTgt spid="3"/>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grpId="0" nodeType="click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wipe(down)">
                                      <p:cBhvr>
                                        <p:cTn id="34" dur="500"/>
                                        <p:tgtEl>
                                          <p:spTgt spid="7"/>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nodeType="click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wipe(down)">
                                      <p:cBhvr>
                                        <p:cTn id="39" dur="500"/>
                                        <p:tgtEl>
                                          <p:spTgt spid="10"/>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4" fill="hold" grpId="0" nodeType="clickEffect">
                                  <p:stCondLst>
                                    <p:cond delay="0"/>
                                  </p:stCondLst>
                                  <p:childTnLst>
                                    <p:set>
                                      <p:cBhvr>
                                        <p:cTn id="43" dur="1" fill="hold">
                                          <p:stCondLst>
                                            <p:cond delay="0"/>
                                          </p:stCondLst>
                                        </p:cTn>
                                        <p:tgtEl>
                                          <p:spTgt spid="11"/>
                                        </p:tgtEl>
                                        <p:attrNameLst>
                                          <p:attrName>style.visibility</p:attrName>
                                        </p:attrNameLst>
                                      </p:cBhvr>
                                      <p:to>
                                        <p:strVal val="visible"/>
                                      </p:to>
                                    </p:set>
                                    <p:animEffect transition="in" filter="wipe(down)">
                                      <p:cBhvr>
                                        <p:cTn id="44" dur="500"/>
                                        <p:tgtEl>
                                          <p:spTgt spid="11"/>
                                        </p:tgtEl>
                                      </p:cBhvr>
                                    </p:animEffect>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12">
                                            <p:txEl>
                                              <p:pRg st="1" end="1"/>
                                            </p:txEl>
                                          </p:spTgt>
                                        </p:tgtEl>
                                        <p:attrNameLst>
                                          <p:attrName>style.visibility</p:attrName>
                                        </p:attrNameLst>
                                      </p:cBhvr>
                                      <p:to>
                                        <p:strVal val="visible"/>
                                      </p:to>
                                    </p:set>
                                    <p:animEffect transition="in" filter="fade">
                                      <p:cBhvr>
                                        <p:cTn id="49" dur="1000"/>
                                        <p:tgtEl>
                                          <p:spTgt spid="12">
                                            <p:txEl>
                                              <p:pRg st="1" end="1"/>
                                            </p:txEl>
                                          </p:spTgt>
                                        </p:tgtEl>
                                      </p:cBhvr>
                                    </p:animEffect>
                                    <p:anim calcmode="lin" valueType="num">
                                      <p:cBhvr>
                                        <p:cTn id="50" dur="1000" fill="hold"/>
                                        <p:tgtEl>
                                          <p:spTgt spid="12">
                                            <p:txEl>
                                              <p:pRg st="1" end="1"/>
                                            </p:txEl>
                                          </p:spTgt>
                                        </p:tgtEl>
                                        <p:attrNameLst>
                                          <p:attrName>ppt_x</p:attrName>
                                        </p:attrNameLst>
                                      </p:cBhvr>
                                      <p:tavLst>
                                        <p:tav tm="0">
                                          <p:val>
                                            <p:strVal val="#ppt_x"/>
                                          </p:val>
                                        </p:tav>
                                        <p:tav tm="100000">
                                          <p:val>
                                            <p:strVal val="#ppt_x"/>
                                          </p:val>
                                        </p:tav>
                                      </p:tavLst>
                                    </p:anim>
                                    <p:anim calcmode="lin" valueType="num">
                                      <p:cBhvr>
                                        <p:cTn id="51" dur="1000" fill="hold"/>
                                        <p:tgtEl>
                                          <p:spTgt spid="12">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nodeType="clickEffect">
                                  <p:stCondLst>
                                    <p:cond delay="0"/>
                                  </p:stCondLst>
                                  <p:childTnLst>
                                    <p:set>
                                      <p:cBhvr>
                                        <p:cTn id="55" dur="1" fill="hold">
                                          <p:stCondLst>
                                            <p:cond delay="0"/>
                                          </p:stCondLst>
                                        </p:cTn>
                                        <p:tgtEl>
                                          <p:spTgt spid="2"/>
                                        </p:tgtEl>
                                        <p:attrNameLst>
                                          <p:attrName>style.visibility</p:attrName>
                                        </p:attrNameLst>
                                      </p:cBhvr>
                                      <p:to>
                                        <p:strVal val="visible"/>
                                      </p:to>
                                    </p:set>
                                    <p:animEffect transition="in" filter="fade">
                                      <p:cBhvr>
                                        <p:cTn id="56" dur="1000"/>
                                        <p:tgtEl>
                                          <p:spTgt spid="2"/>
                                        </p:tgtEl>
                                      </p:cBhvr>
                                    </p:animEffect>
                                    <p:anim calcmode="lin" valueType="num">
                                      <p:cBhvr>
                                        <p:cTn id="57" dur="1000" fill="hold"/>
                                        <p:tgtEl>
                                          <p:spTgt spid="2"/>
                                        </p:tgtEl>
                                        <p:attrNameLst>
                                          <p:attrName>ppt_x</p:attrName>
                                        </p:attrNameLst>
                                      </p:cBhvr>
                                      <p:tavLst>
                                        <p:tav tm="0">
                                          <p:val>
                                            <p:strVal val="#ppt_x"/>
                                          </p:val>
                                        </p:tav>
                                        <p:tav tm="100000">
                                          <p:val>
                                            <p:strVal val="#ppt_x"/>
                                          </p:val>
                                        </p:tav>
                                      </p:tavLst>
                                    </p:anim>
                                    <p:anim calcmode="lin" valueType="num">
                                      <p:cBhvr>
                                        <p:cTn id="58"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2" presetClass="entr" presetSubtype="4" fill="hold" grpId="0" nodeType="clickEffect">
                                  <p:stCondLst>
                                    <p:cond delay="0"/>
                                  </p:stCondLst>
                                  <p:childTnLst>
                                    <p:set>
                                      <p:cBhvr>
                                        <p:cTn id="62" dur="1" fill="hold">
                                          <p:stCondLst>
                                            <p:cond delay="0"/>
                                          </p:stCondLst>
                                        </p:cTn>
                                        <p:tgtEl>
                                          <p:spTgt spid="22"/>
                                        </p:tgtEl>
                                        <p:attrNameLst>
                                          <p:attrName>style.visibility</p:attrName>
                                        </p:attrNameLst>
                                      </p:cBhvr>
                                      <p:to>
                                        <p:strVal val="visible"/>
                                      </p:to>
                                    </p:set>
                                    <p:animEffect transition="in" filter="wipe(down)">
                                      <p:cBhvr>
                                        <p:cTn id="63"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1" grpId="0"/>
      <p:bldP spid="19" grpId="0" animBg="1"/>
      <p:bldP spid="21" grpId="0"/>
      <p:bldP spid="22"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34566" y="693490"/>
            <a:ext cx="11232086" cy="4616648"/>
          </a:xfrm>
          <a:prstGeom prst="rect">
            <a:avLst/>
          </a:prstGeom>
        </p:spPr>
        <p:txBody>
          <a:bodyPr>
            <a:spAutoFit/>
          </a:bodyPr>
          <a:lstStyle/>
          <a:p>
            <a:pPr algn="just">
              <a:lnSpc>
                <a:spcPct val="150000"/>
              </a:lnSpc>
              <a:spcAft>
                <a:spcPts val="0"/>
              </a:spcAft>
              <a:tabLst>
                <a:tab pos="1890395" algn="l"/>
              </a:tabLs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现有三组实验：</a:t>
            </a: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除去混在植物油中的水；</a:t>
            </a: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回收碘的</a:t>
            </a:r>
            <a:r>
              <a:rPr lang="en-US" altLang="zh-CN" sz="2800" kern="100" dirty="0">
                <a:latin typeface="Times New Roman"/>
                <a:ea typeface="华文细黑"/>
                <a:cs typeface="Courier New"/>
              </a:rPr>
              <a:t>CCl</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溶液中的</a:t>
            </a:r>
            <a:r>
              <a:rPr lang="en-US" altLang="zh-CN" sz="2800" kern="100" dirty="0">
                <a:latin typeface="Times New Roman"/>
                <a:ea typeface="华文细黑"/>
                <a:cs typeface="Courier New"/>
              </a:rPr>
              <a:t>CCl</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a:t>
            </a:r>
            <a:r>
              <a:rPr lang="en-US" altLang="zh-CN" sz="2800" kern="100" dirty="0">
                <a:latin typeface="宋体"/>
                <a:ea typeface="华文细黑"/>
                <a:cs typeface="Times New Roman"/>
              </a:rPr>
              <a:t>③</a:t>
            </a:r>
            <a:r>
              <a:rPr lang="zh-CN" altLang="zh-CN" sz="2800" kern="100" dirty="0">
                <a:latin typeface="Times New Roman"/>
                <a:ea typeface="华文细黑"/>
                <a:cs typeface="Times New Roman"/>
              </a:rPr>
              <a:t>用食用酒精浸泡中草药提取其中的有效成分。以上实验采用的正确方法依次是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分液、萃取、蒸馏</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B</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萃取、蒸馏、分液</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分液、蒸馏、萃取</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D</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蒸馏、萃取、分液</a:t>
            </a:r>
            <a:endParaRPr lang="zh-CN" altLang="zh-CN" sz="2800" kern="100" dirty="0">
              <a:latin typeface="宋体"/>
              <a:cs typeface="Courier New"/>
            </a:endParaRPr>
          </a:p>
          <a:p>
            <a:pPr algn="just">
              <a:lnSpc>
                <a:spcPct val="150000"/>
              </a:lnSpc>
              <a:spcAft>
                <a:spcPts val="0"/>
              </a:spcAft>
              <a:tabLst>
                <a:tab pos="1890395" algn="l"/>
              </a:tabLst>
            </a:pPr>
            <a:r>
              <a:rPr lang="zh-CN" altLang="zh-CN" sz="2800" b="1" kern="100" dirty="0" smtClean="0">
                <a:solidFill>
                  <a:srgbClr val="0000FF"/>
                </a:solidFill>
                <a:latin typeface="Times New Roman"/>
                <a:cs typeface="Times New Roman"/>
              </a:rPr>
              <a:t>解析</a:t>
            </a:r>
            <a:r>
              <a:rPr lang="zh-CN" altLang="zh-CN" sz="2800" b="1" kern="100" dirty="0">
                <a:solidFill>
                  <a:srgbClr val="0000FF"/>
                </a:solidFill>
                <a:latin typeface="Times New Roman"/>
                <a:cs typeface="Times New Roman"/>
              </a:rPr>
              <a:t>　</a:t>
            </a:r>
            <a:r>
              <a:rPr lang="zh-CN" altLang="zh-CN" sz="2800" kern="100" dirty="0">
                <a:latin typeface="Times New Roman"/>
                <a:ea typeface="华文细黑"/>
                <a:cs typeface="Times New Roman"/>
              </a:rPr>
              <a:t>植物油和水互不相溶，应采用分液法分离；碘易溶于</a:t>
            </a:r>
            <a:r>
              <a:rPr lang="en-US" altLang="zh-CN" sz="2800" kern="100" dirty="0">
                <a:latin typeface="Times New Roman"/>
                <a:ea typeface="华文细黑"/>
                <a:cs typeface="Courier New"/>
              </a:rPr>
              <a:t>CCl</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，故用蒸馏法分离；用酒精浸取中草药中的有效成分，利用萃取原理</a:t>
            </a:r>
            <a:r>
              <a:rPr lang="zh-CN" altLang="zh-CN" sz="2800" kern="100" dirty="0" smtClean="0">
                <a:latin typeface="Times New Roman"/>
                <a:ea typeface="华文细黑"/>
                <a:cs typeface="Times New Roman"/>
              </a:rPr>
              <a:t>。</a:t>
            </a:r>
            <a:endParaRPr lang="zh-CN" altLang="zh-CN" sz="2800" kern="100" dirty="0">
              <a:effectLst/>
              <a:latin typeface="宋体"/>
              <a:cs typeface="Courier New"/>
            </a:endParaRPr>
          </a:p>
        </p:txBody>
      </p:sp>
      <p:sp>
        <p:nvSpPr>
          <p:cNvPr id="2" name="矩形 1"/>
          <p:cNvSpPr/>
          <p:nvPr/>
        </p:nvSpPr>
        <p:spPr>
          <a:xfrm>
            <a:off x="3121396" y="2007930"/>
            <a:ext cx="444352" cy="661207"/>
          </a:xfrm>
          <a:prstGeom prst="rect">
            <a:avLst/>
          </a:prstGeom>
        </p:spPr>
        <p:txBody>
          <a:bodyPr wrap="none">
            <a:spAutoFit/>
          </a:bodyPr>
          <a:lstStyle/>
          <a:p>
            <a:pPr algn="just">
              <a:lnSpc>
                <a:spcPct val="150000"/>
              </a:lnSpc>
              <a:spcAft>
                <a:spcPts val="0"/>
              </a:spcAft>
              <a:tabLst>
                <a:tab pos="1890395" algn="l"/>
              </a:tabLst>
            </a:pPr>
            <a:r>
              <a:rPr lang="en-US" altLang="zh-CN" sz="2800" b="1" kern="100" dirty="0" smtClean="0">
                <a:solidFill>
                  <a:schemeClr val="accent6">
                    <a:lumMod val="75000"/>
                  </a:schemeClr>
                </a:solidFill>
                <a:latin typeface="Times New Roman"/>
                <a:ea typeface="华文细黑"/>
                <a:cs typeface="Courier New"/>
              </a:rPr>
              <a:t>C</a:t>
            </a:r>
            <a:endParaRPr lang="zh-CN" altLang="zh-CN" sz="2800" b="1" kern="100" dirty="0">
              <a:solidFill>
                <a:schemeClr val="accent6">
                  <a:lumMod val="75000"/>
                </a:schemeClr>
              </a:solidFill>
              <a:latin typeface="Times New Roman"/>
              <a:ea typeface="华文细黑"/>
              <a:cs typeface="Courier New"/>
            </a:endParaRPr>
          </a:p>
        </p:txBody>
      </p:sp>
      <p:sp>
        <p:nvSpPr>
          <p:cNvPr id="18" name="Rectangle 21">
            <a:hlinkClick r:id="rId2" action="ppaction://hlinksldjump"/>
          </p:cNvPr>
          <p:cNvSpPr>
            <a:spLocks noChangeArrowheads="1"/>
          </p:cNvSpPr>
          <p:nvPr/>
        </p:nvSpPr>
        <p:spPr bwMode="auto">
          <a:xfrm>
            <a:off x="6239222"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9" name="Rectangle 21">
            <a:hlinkClick r:id="rId3" action="ppaction://hlinksldjump"/>
          </p:cNvPr>
          <p:cNvSpPr>
            <a:spLocks noChangeArrowheads="1"/>
          </p:cNvSpPr>
          <p:nvPr/>
        </p:nvSpPr>
        <p:spPr bwMode="auto">
          <a:xfrm>
            <a:off x="6673145"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0" name="Rectangle 21">
            <a:hlinkClick r:id="rId4" action="ppaction://hlinksldjump"/>
          </p:cNvPr>
          <p:cNvSpPr>
            <a:spLocks noChangeArrowheads="1"/>
          </p:cNvSpPr>
          <p:nvPr/>
        </p:nvSpPr>
        <p:spPr bwMode="auto">
          <a:xfrm>
            <a:off x="7107068"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1" name="Rectangle 21">
            <a:hlinkClick r:id="rId5" action="ppaction://hlinksldjump"/>
          </p:cNvPr>
          <p:cNvSpPr>
            <a:spLocks noChangeArrowheads="1"/>
          </p:cNvSpPr>
          <p:nvPr/>
        </p:nvSpPr>
        <p:spPr bwMode="auto">
          <a:xfrm>
            <a:off x="7540991"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2" name="Rectangle 21">
            <a:hlinkClick r:id="rId6" action="ppaction://hlinksldjump"/>
          </p:cNvPr>
          <p:cNvSpPr>
            <a:spLocks noChangeArrowheads="1"/>
          </p:cNvSpPr>
          <p:nvPr/>
        </p:nvSpPr>
        <p:spPr bwMode="auto">
          <a:xfrm>
            <a:off x="7974914"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3" name="Rectangle 21">
            <a:hlinkClick r:id="rId7" action="ppaction://hlinksldjump"/>
          </p:cNvPr>
          <p:cNvSpPr>
            <a:spLocks noChangeArrowheads="1"/>
          </p:cNvSpPr>
          <p:nvPr/>
        </p:nvSpPr>
        <p:spPr bwMode="auto">
          <a:xfrm>
            <a:off x="8408837"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4" name="Rectangle 21">
            <a:hlinkClick r:id="rId8" action="ppaction://hlinksldjump"/>
          </p:cNvPr>
          <p:cNvSpPr>
            <a:spLocks noChangeArrowheads="1"/>
          </p:cNvSpPr>
          <p:nvPr/>
        </p:nvSpPr>
        <p:spPr bwMode="auto">
          <a:xfrm>
            <a:off x="8842760"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5" name="Rectangle 21">
            <a:hlinkClick r:id="rId9" action="ppaction://hlinksldjump"/>
          </p:cNvPr>
          <p:cNvSpPr>
            <a:spLocks noChangeArrowheads="1"/>
          </p:cNvSpPr>
          <p:nvPr/>
        </p:nvSpPr>
        <p:spPr bwMode="auto">
          <a:xfrm>
            <a:off x="9276683"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6" name="Rectangle 21">
            <a:hlinkClick r:id="rId10" action="ppaction://hlinksldjump"/>
          </p:cNvPr>
          <p:cNvSpPr>
            <a:spLocks noChangeArrowheads="1"/>
          </p:cNvSpPr>
          <p:nvPr/>
        </p:nvSpPr>
        <p:spPr bwMode="auto">
          <a:xfrm>
            <a:off x="9710606" y="117426"/>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27" name="Rectangle 21">
            <a:hlinkClick r:id="rId11" action="ppaction://hlinksldjump"/>
          </p:cNvPr>
          <p:cNvSpPr>
            <a:spLocks noChangeArrowheads="1"/>
          </p:cNvSpPr>
          <p:nvPr/>
        </p:nvSpPr>
        <p:spPr bwMode="auto">
          <a:xfrm>
            <a:off x="10222875" y="117426"/>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28" name="Rectangle 21">
            <a:hlinkClick r:id="rId12" action="ppaction://hlinksldjump"/>
          </p:cNvPr>
          <p:cNvSpPr>
            <a:spLocks noChangeArrowheads="1"/>
          </p:cNvSpPr>
          <p:nvPr/>
        </p:nvSpPr>
        <p:spPr bwMode="auto">
          <a:xfrm>
            <a:off x="10847334" y="117426"/>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29" name="Rectangle 21">
            <a:hlinkClick r:id="rId13" action="ppaction://hlinksldjump"/>
          </p:cNvPr>
          <p:cNvSpPr>
            <a:spLocks noChangeArrowheads="1"/>
          </p:cNvSpPr>
          <p:nvPr/>
        </p:nvSpPr>
        <p:spPr bwMode="auto">
          <a:xfrm>
            <a:off x="11440695" y="117426"/>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0" name="矩形 29"/>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31" name="圆角矩形 30"/>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115058423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1"/>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blinds(horizontal)">
                                      <p:cBhvr>
                                        <p:cTn id="7" dur="500"/>
                                        <p:tgtEl>
                                          <p:spTgt spid="3">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500"/>
                                        <p:tgtEl>
                                          <p:spTgt spid="3">
                                            <p:txEl>
                                              <p:pRg st="3" end="3"/>
                                            </p:txEl>
                                          </p:spTgt>
                                        </p:tgtEl>
                                      </p:cBhvr>
                                    </p:animEffect>
                                    <p:set>
                                      <p:cBhvr>
                                        <p:cTn id="17" dur="1" fill="hold">
                                          <p:stCondLst>
                                            <p:cond delay="499"/>
                                          </p:stCondLst>
                                        </p:cTn>
                                        <p:tgtEl>
                                          <p:spTgt spid="3">
                                            <p:txEl>
                                              <p:pRg st="3" end="3"/>
                                            </p:txEl>
                                          </p:spTgt>
                                        </p:tgtEl>
                                        <p:attrNameLst>
                                          <p:attrName>style.visibility</p:attrName>
                                        </p:attrNameLst>
                                      </p:cBhvr>
                                      <p:to>
                                        <p:strVal val="hidden"/>
                                      </p:to>
                                    </p:set>
                                  </p:childTnLst>
                                </p:cTn>
                              </p:par>
                              <p:par>
                                <p:cTn id="18" presetID="10" presetClass="exit" presetSubtype="0" fill="hold" grpId="1" nodeType="withEffect">
                                  <p:stCondLst>
                                    <p:cond delay="0"/>
                                  </p:stCondLst>
                                  <p:childTnLst>
                                    <p:animEffect transition="out" filter="fade">
                                      <p:cBhvr>
                                        <p:cTn id="19" dur="500"/>
                                        <p:tgtEl>
                                          <p:spTgt spid="2"/>
                                        </p:tgtEl>
                                      </p:cBhvr>
                                    </p:animEffect>
                                    <p:set>
                                      <p:cBhvr>
                                        <p:cTn id="20" dur="1" fill="hold">
                                          <p:stCondLst>
                                            <p:cond delay="499"/>
                                          </p:stCondLst>
                                        </p:cTn>
                                        <p:tgtEl>
                                          <p:spTgt spid="2"/>
                                        </p:tgtEl>
                                        <p:attrNameLst>
                                          <p:attrName>style.visibility</p:attrName>
                                        </p:attrNameLst>
                                      </p:cBhvr>
                                      <p:to>
                                        <p:strVal val="hidden"/>
                                      </p:to>
                                    </p:set>
                                  </p:childTnLst>
                                </p:cTn>
                              </p:par>
                            </p:childTnLst>
                          </p:cTn>
                        </p:par>
                      </p:childTnLst>
                    </p:cTn>
                  </p:par>
                </p:childTnLst>
              </p:cTn>
              <p:nextCondLst>
                <p:cond evt="onClick" delay="0">
                  <p:tgtEl>
                    <p:spTgt spid="31"/>
                  </p:tgtEl>
                </p:cond>
              </p:nextCondLst>
            </p:seq>
          </p:childTnLst>
        </p:cTn>
      </p:par>
    </p:tnLst>
    <p:bldLst>
      <p:bldP spid="2" grpId="0"/>
      <p:bldP spid="2" grpId="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78837" y="693490"/>
            <a:ext cx="11590545" cy="5262979"/>
          </a:xfrm>
          <a:prstGeom prst="rect">
            <a:avLst/>
          </a:prstGeom>
        </p:spPr>
        <p:txBody>
          <a:bodyPr>
            <a:spAutoFit/>
          </a:bodyPr>
          <a:lstStyle/>
          <a:p>
            <a:pPr>
              <a:lnSpc>
                <a:spcPct val="150000"/>
              </a:lnSpc>
            </a:pPr>
            <a:r>
              <a:rPr lang="en-US" altLang="zh-CN" sz="2800" kern="100" dirty="0">
                <a:latin typeface="Times New Roman"/>
                <a:ea typeface="华文细黑"/>
              </a:rPr>
              <a:t>3.</a:t>
            </a:r>
            <a:r>
              <a:rPr lang="zh-CN" altLang="zh-CN" sz="2800" kern="100" dirty="0">
                <a:latin typeface="Times New Roman"/>
                <a:ea typeface="华文细黑"/>
                <a:cs typeface="Times New Roman"/>
              </a:rPr>
              <a:t>为提纯下列物质</a:t>
            </a:r>
            <a:r>
              <a:rPr lang="en-US" altLang="zh-CN" sz="2800" kern="100" dirty="0">
                <a:latin typeface="Times New Roman"/>
                <a:ea typeface="华文细黑"/>
              </a:rPr>
              <a:t>(</a:t>
            </a:r>
            <a:r>
              <a:rPr lang="zh-CN" altLang="zh-CN" sz="2800" kern="100" dirty="0">
                <a:latin typeface="Times New Roman"/>
                <a:ea typeface="华文细黑"/>
                <a:cs typeface="Times New Roman"/>
              </a:rPr>
              <a:t>括号内为杂质</a:t>
            </a:r>
            <a:r>
              <a:rPr lang="en-US" altLang="zh-CN" sz="2800" kern="100" dirty="0">
                <a:latin typeface="Times New Roman"/>
                <a:ea typeface="华文细黑"/>
              </a:rPr>
              <a:t>)</a:t>
            </a:r>
            <a:r>
              <a:rPr lang="zh-CN" altLang="zh-CN" sz="2800" kern="100" dirty="0">
                <a:latin typeface="Times New Roman"/>
                <a:ea typeface="华文细黑"/>
                <a:cs typeface="Times New Roman"/>
              </a:rPr>
              <a:t>选用的试剂和分离方法都正确的是</a:t>
            </a:r>
            <a:r>
              <a:rPr lang="en-US" altLang="zh-CN" sz="2800" kern="100" dirty="0">
                <a:latin typeface="Times New Roman"/>
                <a:ea typeface="华文细黑"/>
              </a:rPr>
              <a:t>(</a:t>
            </a:r>
            <a:r>
              <a:rPr lang="zh-CN" altLang="zh-CN" sz="2800" kern="100" dirty="0">
                <a:latin typeface="Times New Roman"/>
                <a:ea typeface="华文细黑"/>
                <a:cs typeface="Times New Roman"/>
              </a:rPr>
              <a:t>　　</a:t>
            </a:r>
            <a:r>
              <a:rPr lang="en-US" altLang="zh-CN" sz="2800" kern="100" dirty="0" smtClean="0">
                <a:latin typeface="Times New Roman"/>
                <a:ea typeface="华文细黑"/>
              </a:rPr>
              <a:t>)</a:t>
            </a:r>
            <a:endParaRPr lang="en-US" altLang="zh-CN" sz="2800" dirty="0"/>
          </a:p>
          <a:p>
            <a:pPr>
              <a:lnSpc>
                <a:spcPct val="150000"/>
              </a:lnSpc>
            </a:pPr>
            <a:endParaRPr lang="en-US" altLang="zh-CN" sz="2800" kern="100" dirty="0">
              <a:latin typeface="Times New Roman"/>
              <a:ea typeface="华文细黑"/>
            </a:endParaRPr>
          </a:p>
          <a:p>
            <a:pPr>
              <a:lnSpc>
                <a:spcPct val="150000"/>
              </a:lnSpc>
            </a:pPr>
            <a:endParaRPr lang="en-US" altLang="zh-CN" sz="2800" kern="100" dirty="0">
              <a:latin typeface="Times New Roman"/>
              <a:ea typeface="华文细黑"/>
            </a:endParaRPr>
          </a:p>
          <a:p>
            <a:pPr>
              <a:lnSpc>
                <a:spcPct val="150000"/>
              </a:lnSpc>
            </a:pPr>
            <a:endParaRPr lang="en-US" altLang="zh-CN" sz="2800" kern="100" dirty="0">
              <a:latin typeface="Times New Roman"/>
              <a:ea typeface="华文细黑"/>
            </a:endParaRPr>
          </a:p>
          <a:p>
            <a:pPr>
              <a:lnSpc>
                <a:spcPct val="150000"/>
              </a:lnSpc>
            </a:pPr>
            <a:endParaRPr lang="en-US" altLang="zh-CN" sz="2800" kern="100" dirty="0">
              <a:latin typeface="Times New Roman"/>
              <a:ea typeface="华文细黑"/>
            </a:endParaRPr>
          </a:p>
          <a:p>
            <a:pPr>
              <a:lnSpc>
                <a:spcPct val="150000"/>
              </a:lnSpc>
            </a:pPr>
            <a:endParaRPr lang="en-US" altLang="zh-CN" sz="2800" kern="100" dirty="0">
              <a:latin typeface="Times New Roman"/>
              <a:ea typeface="华文细黑"/>
            </a:endParaRPr>
          </a:p>
          <a:p>
            <a:pPr>
              <a:lnSpc>
                <a:spcPct val="150000"/>
              </a:lnSpc>
            </a:pPr>
            <a:endParaRPr lang="en-US" altLang="zh-CN" sz="2800" kern="100" dirty="0">
              <a:latin typeface="Times New Roman"/>
              <a:ea typeface="华文细黑"/>
            </a:endParaRPr>
          </a:p>
          <a:p>
            <a:pPr algn="just">
              <a:lnSpc>
                <a:spcPct val="150000"/>
              </a:lnSpc>
              <a:spcAft>
                <a:spcPts val="0"/>
              </a:spcAft>
              <a:tabLst>
                <a:tab pos="1890395" algn="l"/>
              </a:tabLst>
            </a:pPr>
            <a:r>
              <a:rPr lang="en-US" altLang="zh-CN" sz="2800" kern="100" dirty="0">
                <a:latin typeface="Times New Roman"/>
                <a:ea typeface="华文细黑"/>
                <a:cs typeface="Courier New"/>
              </a:rPr>
              <a:t>A.</a:t>
            </a:r>
            <a:r>
              <a:rPr lang="en-US" altLang="zh-CN" sz="2800" kern="100" dirty="0">
                <a:latin typeface="宋体"/>
                <a:ea typeface="华文细黑"/>
                <a:cs typeface="Times New Roman"/>
              </a:rPr>
              <a:t>①③</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B.</a:t>
            </a:r>
            <a:r>
              <a:rPr lang="en-US" altLang="zh-CN" sz="2800" kern="100" dirty="0">
                <a:latin typeface="宋体"/>
                <a:ea typeface="华文细黑"/>
                <a:cs typeface="Times New Roman"/>
              </a:rPr>
              <a:t>①④</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C</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只有</a:t>
            </a:r>
            <a:r>
              <a:rPr lang="en-US" altLang="zh-CN" sz="2800" kern="100" dirty="0">
                <a:latin typeface="宋体"/>
                <a:ea typeface="华文细黑"/>
                <a:cs typeface="Times New Roman"/>
              </a:rPr>
              <a:t>②</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D</a:t>
            </a:r>
            <a:r>
              <a:rPr lang="en-US" altLang="zh-CN" sz="2800" kern="100" dirty="0">
                <a:latin typeface="Times New Roman"/>
                <a:ea typeface="华文细黑"/>
                <a:cs typeface="Courier New"/>
              </a:rPr>
              <a:t>.</a:t>
            </a:r>
            <a:r>
              <a:rPr lang="en-US" altLang="zh-CN" sz="2800" kern="100" dirty="0" smtClean="0">
                <a:latin typeface="宋体"/>
                <a:ea typeface="华文细黑"/>
                <a:cs typeface="Times New Roman"/>
              </a:rPr>
              <a:t>③④</a:t>
            </a:r>
            <a:endParaRPr lang="zh-CN" altLang="zh-CN" sz="2800" kern="100" dirty="0">
              <a:latin typeface="宋体"/>
              <a:cs typeface="Courier New"/>
            </a:endParaRPr>
          </a:p>
        </p:txBody>
      </p:sp>
      <p:graphicFrame>
        <p:nvGraphicFramePr>
          <p:cNvPr id="4" name="表格 3"/>
          <p:cNvGraphicFramePr>
            <a:graphicFrameLocks noGrp="1"/>
          </p:cNvGraphicFramePr>
          <p:nvPr>
            <p:extLst>
              <p:ext uri="{D42A27DB-BD31-4B8C-83A1-F6EECF244321}">
                <p14:modId xmlns:p14="http://schemas.microsoft.com/office/powerpoint/2010/main" val="2691499847"/>
              </p:ext>
            </p:extLst>
          </p:nvPr>
        </p:nvGraphicFramePr>
        <p:xfrm>
          <a:off x="1199857" y="1706429"/>
          <a:ext cx="9647877" cy="3200400"/>
        </p:xfrm>
        <a:graphic>
          <a:graphicData uri="http://schemas.openxmlformats.org/drawingml/2006/table">
            <a:tbl>
              <a:tblPr/>
              <a:tblGrid>
                <a:gridCol w="1800200"/>
                <a:gridCol w="2808312"/>
                <a:gridCol w="2216251"/>
                <a:gridCol w="2823114"/>
              </a:tblGrid>
              <a:tr h="57008">
                <a:tc>
                  <a:txBody>
                    <a:bodyPr/>
                    <a:lstStyle/>
                    <a:p>
                      <a:pPr algn="ctr">
                        <a:lnSpc>
                          <a:spcPct val="150000"/>
                        </a:lnSpc>
                        <a:spcAft>
                          <a:spcPts val="0"/>
                        </a:spcAft>
                        <a:tabLst>
                          <a:tab pos="1890395" algn="l"/>
                        </a:tabLst>
                      </a:pPr>
                      <a:r>
                        <a:rPr lang="en-US" sz="2800" kern="100" dirty="0">
                          <a:effectLst/>
                          <a:latin typeface="Times New Roman"/>
                          <a:ea typeface="华文细黑"/>
                          <a:cs typeface="Courier New"/>
                        </a:rPr>
                        <a:t> </a:t>
                      </a:r>
                      <a:endParaRPr lang="zh-CN" sz="2800" kern="100" dirty="0">
                        <a:effectLst/>
                        <a:latin typeface="宋体"/>
                        <a:cs typeface="Courier New"/>
                      </a:endParaRPr>
                    </a:p>
                  </a:txBody>
                  <a:tcPr marL="26950" marR="269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6350" cap="flat" cmpd="sng" algn="ctr">
                      <a:solidFill>
                        <a:srgbClr val="000000"/>
                      </a:solidFill>
                      <a:prstDash val="solid"/>
                      <a:round/>
                      <a:headEnd type="none" w="med" len="med"/>
                      <a:tailEnd type="none" w="med" len="med"/>
                    </a:lnTlToBr>
                  </a:tcPr>
                </a:tc>
                <a:tc>
                  <a:txBody>
                    <a:bodyPr/>
                    <a:lstStyle/>
                    <a:p>
                      <a:pPr algn="ctr">
                        <a:lnSpc>
                          <a:spcPct val="150000"/>
                        </a:lnSpc>
                        <a:spcAft>
                          <a:spcPts val="0"/>
                        </a:spcAft>
                        <a:tabLst>
                          <a:tab pos="1890395" algn="l"/>
                        </a:tabLst>
                      </a:pPr>
                      <a:r>
                        <a:rPr lang="zh-CN" sz="2800" kern="100">
                          <a:effectLst/>
                          <a:latin typeface="Times New Roman"/>
                          <a:ea typeface="华文细黑"/>
                          <a:cs typeface="Times New Roman"/>
                        </a:rPr>
                        <a:t>物质</a:t>
                      </a:r>
                      <a:endParaRPr lang="zh-CN" sz="2800" kern="100">
                        <a:effectLst/>
                        <a:latin typeface="宋体"/>
                        <a:cs typeface="Courier New"/>
                      </a:endParaRPr>
                    </a:p>
                  </a:txBody>
                  <a:tcPr marL="26950" marR="269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zh-CN" sz="2800" kern="100">
                          <a:effectLst/>
                          <a:latin typeface="Times New Roman"/>
                          <a:ea typeface="华文细黑"/>
                          <a:cs typeface="Times New Roman"/>
                        </a:rPr>
                        <a:t>试剂</a:t>
                      </a:r>
                      <a:endParaRPr lang="zh-CN" sz="2800" kern="100">
                        <a:effectLst/>
                        <a:latin typeface="宋体"/>
                        <a:cs typeface="Courier New"/>
                      </a:endParaRPr>
                    </a:p>
                  </a:txBody>
                  <a:tcPr marL="26950" marR="269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zh-CN" sz="2800" kern="100">
                          <a:effectLst/>
                          <a:latin typeface="Times New Roman"/>
                          <a:ea typeface="华文细黑"/>
                          <a:cs typeface="Times New Roman"/>
                        </a:rPr>
                        <a:t>分离方法</a:t>
                      </a:r>
                      <a:endParaRPr lang="zh-CN" sz="2800" kern="100">
                        <a:effectLst/>
                        <a:latin typeface="宋体"/>
                        <a:cs typeface="Courier New"/>
                      </a:endParaRPr>
                    </a:p>
                  </a:txBody>
                  <a:tcPr marL="26950" marR="269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7008">
                <a:tc>
                  <a:txBody>
                    <a:bodyPr/>
                    <a:lstStyle/>
                    <a:p>
                      <a:pPr algn="ctr">
                        <a:lnSpc>
                          <a:spcPct val="150000"/>
                        </a:lnSpc>
                        <a:spcAft>
                          <a:spcPts val="0"/>
                        </a:spcAft>
                        <a:tabLst>
                          <a:tab pos="1890395" algn="l"/>
                        </a:tabLst>
                      </a:pPr>
                      <a:r>
                        <a:rPr lang="en-US" sz="2800" kern="100">
                          <a:effectLst/>
                          <a:latin typeface="宋体"/>
                          <a:ea typeface="华文细黑"/>
                          <a:cs typeface="Times New Roman"/>
                        </a:rPr>
                        <a:t>①</a:t>
                      </a:r>
                      <a:endParaRPr lang="zh-CN" sz="2800" kern="100">
                        <a:effectLst/>
                        <a:latin typeface="宋体"/>
                        <a:cs typeface="Courier New"/>
                      </a:endParaRPr>
                    </a:p>
                  </a:txBody>
                  <a:tcPr marL="26950" marR="269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zh-CN" sz="2800" kern="100" dirty="0">
                          <a:effectLst/>
                          <a:latin typeface="Times New Roman"/>
                          <a:ea typeface="华文细黑"/>
                          <a:cs typeface="Times New Roman"/>
                        </a:rPr>
                        <a:t>硝酸钾</a:t>
                      </a:r>
                      <a:r>
                        <a:rPr lang="en-US" sz="2800" kern="100" dirty="0">
                          <a:effectLst/>
                          <a:latin typeface="Times New Roman"/>
                          <a:ea typeface="华文细黑"/>
                          <a:cs typeface="Courier New"/>
                        </a:rPr>
                        <a:t>(</a:t>
                      </a:r>
                      <a:r>
                        <a:rPr lang="zh-CN" sz="2800" kern="100" dirty="0">
                          <a:effectLst/>
                          <a:latin typeface="Times New Roman"/>
                          <a:ea typeface="华文细黑"/>
                          <a:cs typeface="Times New Roman"/>
                        </a:rPr>
                        <a:t>氯化钠</a:t>
                      </a:r>
                      <a:r>
                        <a:rPr lang="en-US" sz="2800" kern="100" dirty="0">
                          <a:effectLst/>
                          <a:latin typeface="Times New Roman"/>
                          <a:ea typeface="华文细黑"/>
                          <a:cs typeface="Courier New"/>
                        </a:rPr>
                        <a:t>)</a:t>
                      </a:r>
                      <a:endParaRPr lang="zh-CN" sz="2800" kern="100" dirty="0">
                        <a:effectLst/>
                        <a:latin typeface="宋体"/>
                        <a:cs typeface="Courier New"/>
                      </a:endParaRPr>
                    </a:p>
                  </a:txBody>
                  <a:tcPr marL="26950" marR="269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zh-CN" sz="2800" kern="100" dirty="0">
                          <a:effectLst/>
                          <a:latin typeface="Times New Roman"/>
                          <a:ea typeface="华文细黑"/>
                          <a:cs typeface="Times New Roman"/>
                        </a:rPr>
                        <a:t>蒸馏水</a:t>
                      </a:r>
                      <a:endParaRPr lang="zh-CN" sz="2800" kern="100" dirty="0">
                        <a:effectLst/>
                        <a:latin typeface="宋体"/>
                        <a:cs typeface="Courier New"/>
                      </a:endParaRPr>
                    </a:p>
                  </a:txBody>
                  <a:tcPr marL="26950" marR="269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zh-CN" sz="2800" kern="100">
                          <a:effectLst/>
                          <a:latin typeface="Times New Roman"/>
                          <a:ea typeface="华文细黑"/>
                          <a:cs typeface="Times New Roman"/>
                        </a:rPr>
                        <a:t>降温结晶</a:t>
                      </a:r>
                      <a:endParaRPr lang="zh-CN" sz="2800" kern="100">
                        <a:effectLst/>
                        <a:latin typeface="宋体"/>
                        <a:cs typeface="Courier New"/>
                      </a:endParaRPr>
                    </a:p>
                  </a:txBody>
                  <a:tcPr marL="26950" marR="269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7008">
                <a:tc>
                  <a:txBody>
                    <a:bodyPr/>
                    <a:lstStyle/>
                    <a:p>
                      <a:pPr algn="ctr">
                        <a:lnSpc>
                          <a:spcPct val="150000"/>
                        </a:lnSpc>
                        <a:spcAft>
                          <a:spcPts val="0"/>
                        </a:spcAft>
                        <a:tabLst>
                          <a:tab pos="1890395" algn="l"/>
                        </a:tabLst>
                      </a:pPr>
                      <a:r>
                        <a:rPr lang="en-US" sz="2800" kern="100">
                          <a:effectLst/>
                          <a:latin typeface="宋体"/>
                          <a:ea typeface="华文细黑"/>
                          <a:cs typeface="Times New Roman"/>
                        </a:rPr>
                        <a:t>②</a:t>
                      </a:r>
                      <a:endParaRPr lang="zh-CN" sz="2800" kern="100">
                        <a:effectLst/>
                        <a:latin typeface="宋体"/>
                        <a:cs typeface="Courier New"/>
                      </a:endParaRPr>
                    </a:p>
                  </a:txBody>
                  <a:tcPr marL="26950" marR="269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en-US" sz="2800" kern="100" dirty="0">
                          <a:effectLst/>
                          <a:latin typeface="Times New Roman"/>
                          <a:ea typeface="华文细黑"/>
                          <a:cs typeface="Courier New"/>
                        </a:rPr>
                        <a:t>Na</a:t>
                      </a:r>
                      <a:r>
                        <a:rPr lang="en-US" sz="2800" kern="100" baseline="-25000" dirty="0">
                          <a:effectLst/>
                          <a:latin typeface="Times New Roman"/>
                          <a:ea typeface="华文细黑"/>
                          <a:cs typeface="Courier New"/>
                        </a:rPr>
                        <a:t>2</a:t>
                      </a:r>
                      <a:r>
                        <a:rPr lang="en-US" sz="2800" kern="100" dirty="0">
                          <a:effectLst/>
                          <a:latin typeface="Times New Roman"/>
                          <a:ea typeface="华文细黑"/>
                          <a:cs typeface="Courier New"/>
                        </a:rPr>
                        <a:t>SO</a:t>
                      </a:r>
                      <a:r>
                        <a:rPr lang="en-US" sz="2800" kern="100" baseline="-25000" dirty="0">
                          <a:effectLst/>
                          <a:latin typeface="Times New Roman"/>
                          <a:ea typeface="华文细黑"/>
                          <a:cs typeface="Courier New"/>
                        </a:rPr>
                        <a:t>4</a:t>
                      </a:r>
                      <a:r>
                        <a:rPr lang="en-US" sz="2800" kern="100" dirty="0">
                          <a:effectLst/>
                          <a:latin typeface="Times New Roman"/>
                          <a:ea typeface="华文细黑"/>
                          <a:cs typeface="Courier New"/>
                        </a:rPr>
                        <a:t>(NH</a:t>
                      </a:r>
                      <a:r>
                        <a:rPr lang="en-US" sz="2800" kern="100" baseline="-25000" dirty="0">
                          <a:effectLst/>
                          <a:latin typeface="Times New Roman"/>
                          <a:ea typeface="华文细黑"/>
                          <a:cs typeface="Courier New"/>
                        </a:rPr>
                        <a:t>4</a:t>
                      </a:r>
                      <a:r>
                        <a:rPr lang="en-US" sz="2800" kern="100" dirty="0">
                          <a:effectLst/>
                          <a:latin typeface="Times New Roman"/>
                          <a:ea typeface="华文细黑"/>
                          <a:cs typeface="Courier New"/>
                        </a:rPr>
                        <a:t>Cl)</a:t>
                      </a:r>
                      <a:endParaRPr lang="zh-CN" sz="2800" kern="100" dirty="0">
                        <a:effectLst/>
                        <a:latin typeface="宋体"/>
                        <a:cs typeface="Courier New"/>
                      </a:endParaRPr>
                    </a:p>
                  </a:txBody>
                  <a:tcPr marL="26950" marR="269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en-US" sz="2800" kern="100">
                          <a:effectLst/>
                          <a:latin typeface="Times New Roman"/>
                          <a:ea typeface="华文细黑"/>
                          <a:cs typeface="Courier New"/>
                        </a:rPr>
                        <a:t> </a:t>
                      </a:r>
                      <a:endParaRPr lang="zh-CN" sz="2800" kern="100">
                        <a:effectLst/>
                        <a:latin typeface="宋体"/>
                        <a:cs typeface="Courier New"/>
                      </a:endParaRPr>
                    </a:p>
                  </a:txBody>
                  <a:tcPr marL="26950" marR="269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zh-CN" sz="2800" kern="100">
                          <a:effectLst/>
                          <a:latin typeface="Times New Roman"/>
                          <a:ea typeface="华文细黑"/>
                          <a:cs typeface="Times New Roman"/>
                        </a:rPr>
                        <a:t>加热升华</a:t>
                      </a:r>
                      <a:endParaRPr lang="zh-CN" sz="2800" kern="100">
                        <a:effectLst/>
                        <a:latin typeface="宋体"/>
                        <a:cs typeface="Courier New"/>
                      </a:endParaRPr>
                    </a:p>
                  </a:txBody>
                  <a:tcPr marL="26950" marR="269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2756">
                <a:tc>
                  <a:txBody>
                    <a:bodyPr/>
                    <a:lstStyle/>
                    <a:p>
                      <a:pPr algn="ctr">
                        <a:lnSpc>
                          <a:spcPct val="150000"/>
                        </a:lnSpc>
                        <a:spcAft>
                          <a:spcPts val="0"/>
                        </a:spcAft>
                        <a:tabLst>
                          <a:tab pos="1890395" algn="l"/>
                        </a:tabLst>
                      </a:pPr>
                      <a:r>
                        <a:rPr lang="en-US" sz="2800" kern="100">
                          <a:effectLst/>
                          <a:latin typeface="宋体"/>
                          <a:ea typeface="华文细黑"/>
                          <a:cs typeface="Times New Roman"/>
                        </a:rPr>
                        <a:t>③</a:t>
                      </a:r>
                      <a:endParaRPr lang="zh-CN" sz="2800" kern="100">
                        <a:effectLst/>
                        <a:latin typeface="宋体"/>
                        <a:cs typeface="Courier New"/>
                      </a:endParaRPr>
                    </a:p>
                  </a:txBody>
                  <a:tcPr marL="26950" marR="269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zh-CN" sz="2800" kern="100" dirty="0">
                          <a:effectLst/>
                          <a:latin typeface="Times New Roman"/>
                          <a:ea typeface="华文细黑"/>
                          <a:cs typeface="Times New Roman"/>
                        </a:rPr>
                        <a:t>乙醇</a:t>
                      </a:r>
                      <a:r>
                        <a:rPr lang="en-US" sz="2800" kern="100" dirty="0">
                          <a:effectLst/>
                          <a:latin typeface="Times New Roman"/>
                          <a:ea typeface="华文细黑"/>
                          <a:cs typeface="Courier New"/>
                        </a:rPr>
                        <a:t>(</a:t>
                      </a:r>
                      <a:r>
                        <a:rPr lang="zh-CN" sz="2800" kern="100" dirty="0">
                          <a:effectLst/>
                          <a:latin typeface="Times New Roman"/>
                          <a:ea typeface="华文细黑"/>
                          <a:cs typeface="Times New Roman"/>
                        </a:rPr>
                        <a:t>水</a:t>
                      </a:r>
                      <a:r>
                        <a:rPr lang="en-US" sz="2800" kern="100" dirty="0">
                          <a:effectLst/>
                          <a:latin typeface="Times New Roman"/>
                          <a:ea typeface="华文细黑"/>
                          <a:cs typeface="Courier New"/>
                        </a:rPr>
                        <a:t>)</a:t>
                      </a:r>
                      <a:endParaRPr lang="zh-CN" sz="2800" kern="100" dirty="0">
                        <a:effectLst/>
                        <a:latin typeface="宋体"/>
                        <a:cs typeface="Courier New"/>
                      </a:endParaRPr>
                    </a:p>
                  </a:txBody>
                  <a:tcPr marL="26950" marR="269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zh-CN" sz="2800" kern="100">
                          <a:effectLst/>
                          <a:latin typeface="Times New Roman"/>
                          <a:ea typeface="华文细黑"/>
                          <a:cs typeface="Times New Roman"/>
                        </a:rPr>
                        <a:t>金属钠</a:t>
                      </a:r>
                      <a:endParaRPr lang="zh-CN" sz="2800" kern="100">
                        <a:effectLst/>
                        <a:latin typeface="宋体"/>
                        <a:cs typeface="Courier New"/>
                      </a:endParaRPr>
                    </a:p>
                  </a:txBody>
                  <a:tcPr marL="26950" marR="269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zh-CN" sz="2800" kern="100">
                          <a:effectLst/>
                          <a:latin typeface="Times New Roman"/>
                          <a:ea typeface="华文细黑"/>
                          <a:cs typeface="Times New Roman"/>
                        </a:rPr>
                        <a:t>蒸馏</a:t>
                      </a:r>
                      <a:endParaRPr lang="zh-CN" sz="2800" kern="100">
                        <a:effectLst/>
                        <a:latin typeface="宋体"/>
                        <a:cs typeface="Courier New"/>
                      </a:endParaRPr>
                    </a:p>
                  </a:txBody>
                  <a:tcPr marL="26950" marR="269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2756">
                <a:tc>
                  <a:txBody>
                    <a:bodyPr/>
                    <a:lstStyle/>
                    <a:p>
                      <a:pPr algn="ctr">
                        <a:lnSpc>
                          <a:spcPct val="150000"/>
                        </a:lnSpc>
                        <a:spcAft>
                          <a:spcPts val="0"/>
                        </a:spcAft>
                        <a:tabLst>
                          <a:tab pos="1890395" algn="l"/>
                        </a:tabLst>
                      </a:pPr>
                      <a:r>
                        <a:rPr lang="en-US" sz="2800" kern="100">
                          <a:effectLst/>
                          <a:latin typeface="宋体"/>
                          <a:ea typeface="华文细黑"/>
                          <a:cs typeface="Times New Roman"/>
                        </a:rPr>
                        <a:t>④</a:t>
                      </a:r>
                      <a:endParaRPr lang="zh-CN" sz="2800" kern="100">
                        <a:effectLst/>
                        <a:latin typeface="宋体"/>
                        <a:cs typeface="Courier New"/>
                      </a:endParaRPr>
                    </a:p>
                  </a:txBody>
                  <a:tcPr marL="26950" marR="269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en-US" sz="2800" kern="100">
                          <a:effectLst/>
                          <a:latin typeface="Times New Roman"/>
                          <a:ea typeface="华文细黑"/>
                          <a:cs typeface="Courier New"/>
                        </a:rPr>
                        <a:t>NaCl</a:t>
                      </a:r>
                      <a:r>
                        <a:rPr lang="zh-CN" sz="2800" kern="100">
                          <a:effectLst/>
                          <a:latin typeface="Times New Roman"/>
                          <a:ea typeface="华文细黑"/>
                          <a:cs typeface="Times New Roman"/>
                        </a:rPr>
                        <a:t>溶液</a:t>
                      </a:r>
                      <a:r>
                        <a:rPr lang="en-US" sz="2800" kern="100">
                          <a:effectLst/>
                          <a:latin typeface="Times New Roman"/>
                          <a:ea typeface="华文细黑"/>
                          <a:cs typeface="Courier New"/>
                        </a:rPr>
                        <a:t>(Na</a:t>
                      </a:r>
                      <a:r>
                        <a:rPr lang="en-US" sz="2800" kern="100" baseline="-25000">
                          <a:effectLst/>
                          <a:latin typeface="Times New Roman"/>
                          <a:ea typeface="华文细黑"/>
                          <a:cs typeface="Courier New"/>
                        </a:rPr>
                        <a:t>2</a:t>
                      </a:r>
                      <a:r>
                        <a:rPr lang="en-US" sz="2800" kern="100">
                          <a:effectLst/>
                          <a:latin typeface="Times New Roman"/>
                          <a:ea typeface="华文细黑"/>
                          <a:cs typeface="Courier New"/>
                        </a:rPr>
                        <a:t>S)</a:t>
                      </a:r>
                      <a:endParaRPr lang="zh-CN" sz="2800" kern="100">
                        <a:effectLst/>
                        <a:latin typeface="宋体"/>
                        <a:cs typeface="Courier New"/>
                      </a:endParaRPr>
                    </a:p>
                  </a:txBody>
                  <a:tcPr marL="26950" marR="269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en-US" sz="2800" kern="100">
                          <a:effectLst/>
                          <a:latin typeface="Times New Roman"/>
                          <a:ea typeface="华文细黑"/>
                          <a:cs typeface="Courier New"/>
                        </a:rPr>
                        <a:t>AgCl</a:t>
                      </a:r>
                      <a:endParaRPr lang="zh-CN" sz="2800" kern="100">
                        <a:effectLst/>
                        <a:latin typeface="宋体"/>
                        <a:cs typeface="Courier New"/>
                      </a:endParaRPr>
                    </a:p>
                  </a:txBody>
                  <a:tcPr marL="26950" marR="269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zh-CN" sz="2800" kern="100" dirty="0">
                          <a:effectLst/>
                          <a:latin typeface="Times New Roman"/>
                          <a:ea typeface="华文细黑"/>
                          <a:cs typeface="Times New Roman"/>
                        </a:rPr>
                        <a:t>过滤</a:t>
                      </a:r>
                      <a:endParaRPr lang="zh-CN" sz="2800" kern="100" dirty="0">
                        <a:effectLst/>
                        <a:latin typeface="宋体"/>
                        <a:cs typeface="Courier New"/>
                      </a:endParaRPr>
                    </a:p>
                  </a:txBody>
                  <a:tcPr marL="26950" marR="269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18" name="Rectangle 21">
            <a:hlinkClick r:id="rId2" action="ppaction://hlinksldjump"/>
          </p:cNvPr>
          <p:cNvSpPr>
            <a:spLocks noChangeArrowheads="1"/>
          </p:cNvSpPr>
          <p:nvPr/>
        </p:nvSpPr>
        <p:spPr bwMode="auto">
          <a:xfrm>
            <a:off x="6239222"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9" name="Rectangle 21">
            <a:hlinkClick r:id="rId3" action="ppaction://hlinksldjump"/>
          </p:cNvPr>
          <p:cNvSpPr>
            <a:spLocks noChangeArrowheads="1"/>
          </p:cNvSpPr>
          <p:nvPr/>
        </p:nvSpPr>
        <p:spPr bwMode="auto">
          <a:xfrm>
            <a:off x="6673145"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0" name="Rectangle 21">
            <a:hlinkClick r:id="rId4" action="ppaction://hlinksldjump"/>
          </p:cNvPr>
          <p:cNvSpPr>
            <a:spLocks noChangeArrowheads="1"/>
          </p:cNvSpPr>
          <p:nvPr/>
        </p:nvSpPr>
        <p:spPr bwMode="auto">
          <a:xfrm>
            <a:off x="7107068"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1" name="Rectangle 21">
            <a:hlinkClick r:id="rId5" action="ppaction://hlinksldjump"/>
          </p:cNvPr>
          <p:cNvSpPr>
            <a:spLocks noChangeArrowheads="1"/>
          </p:cNvSpPr>
          <p:nvPr/>
        </p:nvSpPr>
        <p:spPr bwMode="auto">
          <a:xfrm>
            <a:off x="7540991"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2" name="Rectangle 21">
            <a:hlinkClick r:id="rId6" action="ppaction://hlinksldjump"/>
          </p:cNvPr>
          <p:cNvSpPr>
            <a:spLocks noChangeArrowheads="1"/>
          </p:cNvSpPr>
          <p:nvPr/>
        </p:nvSpPr>
        <p:spPr bwMode="auto">
          <a:xfrm>
            <a:off x="7974914"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3" name="Rectangle 21">
            <a:hlinkClick r:id="rId7" action="ppaction://hlinksldjump"/>
          </p:cNvPr>
          <p:cNvSpPr>
            <a:spLocks noChangeArrowheads="1"/>
          </p:cNvSpPr>
          <p:nvPr/>
        </p:nvSpPr>
        <p:spPr bwMode="auto">
          <a:xfrm>
            <a:off x="8408837"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4" name="Rectangle 21">
            <a:hlinkClick r:id="rId8" action="ppaction://hlinksldjump"/>
          </p:cNvPr>
          <p:cNvSpPr>
            <a:spLocks noChangeArrowheads="1"/>
          </p:cNvSpPr>
          <p:nvPr/>
        </p:nvSpPr>
        <p:spPr bwMode="auto">
          <a:xfrm>
            <a:off x="8842760"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5" name="Rectangle 21">
            <a:hlinkClick r:id="rId9" action="ppaction://hlinksldjump"/>
          </p:cNvPr>
          <p:cNvSpPr>
            <a:spLocks noChangeArrowheads="1"/>
          </p:cNvSpPr>
          <p:nvPr/>
        </p:nvSpPr>
        <p:spPr bwMode="auto">
          <a:xfrm>
            <a:off x="9276683"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6" name="Rectangle 21">
            <a:hlinkClick r:id="rId10" action="ppaction://hlinksldjump"/>
          </p:cNvPr>
          <p:cNvSpPr>
            <a:spLocks noChangeArrowheads="1"/>
          </p:cNvSpPr>
          <p:nvPr/>
        </p:nvSpPr>
        <p:spPr bwMode="auto">
          <a:xfrm>
            <a:off x="9710606" y="117426"/>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27" name="Rectangle 21">
            <a:hlinkClick r:id="rId11" action="ppaction://hlinksldjump"/>
          </p:cNvPr>
          <p:cNvSpPr>
            <a:spLocks noChangeArrowheads="1"/>
          </p:cNvSpPr>
          <p:nvPr/>
        </p:nvSpPr>
        <p:spPr bwMode="auto">
          <a:xfrm>
            <a:off x="10222875" y="117426"/>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28" name="Rectangle 21">
            <a:hlinkClick r:id="rId12" action="ppaction://hlinksldjump"/>
          </p:cNvPr>
          <p:cNvSpPr>
            <a:spLocks noChangeArrowheads="1"/>
          </p:cNvSpPr>
          <p:nvPr/>
        </p:nvSpPr>
        <p:spPr bwMode="auto">
          <a:xfrm>
            <a:off x="10847334" y="117426"/>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29" name="Rectangle 21">
            <a:hlinkClick r:id="rId13" action="ppaction://hlinksldjump"/>
          </p:cNvPr>
          <p:cNvSpPr>
            <a:spLocks noChangeArrowheads="1"/>
          </p:cNvSpPr>
          <p:nvPr/>
        </p:nvSpPr>
        <p:spPr bwMode="auto">
          <a:xfrm>
            <a:off x="11440695" y="117426"/>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0" name="矩形 29"/>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31" name="圆角矩形 30">
            <a:hlinkClick r:id="rId14" action="ppaction://hlinksldjump"/>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766466450"/>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矩形 2"/>
          <p:cNvSpPr/>
          <p:nvPr/>
        </p:nvSpPr>
        <p:spPr>
          <a:xfrm>
            <a:off x="372073" y="693490"/>
            <a:ext cx="11572430" cy="4616648"/>
          </a:xfrm>
          <a:prstGeom prst="rect">
            <a:avLst/>
          </a:prstGeom>
        </p:spPr>
        <p:txBody>
          <a:bodyPr>
            <a:spAutoFit/>
          </a:bodyPr>
          <a:lstStyle/>
          <a:p>
            <a:pPr algn="just">
              <a:lnSpc>
                <a:spcPct val="150000"/>
              </a:lnSpc>
              <a:spcAft>
                <a:spcPts val="0"/>
              </a:spcAft>
              <a:tabLst>
                <a:tab pos="1890395" algn="l"/>
              </a:tabLst>
            </a:pPr>
            <a:r>
              <a:rPr lang="zh-CN" altLang="zh-CN" sz="2800" b="1" kern="100" dirty="0">
                <a:solidFill>
                  <a:srgbClr val="0000FF"/>
                </a:solidFill>
                <a:latin typeface="Times New Roman"/>
                <a:cs typeface="Times New Roman"/>
              </a:rPr>
              <a:t>解析　</a:t>
            </a:r>
            <a:r>
              <a:rPr lang="zh-CN" altLang="zh-CN" sz="2800" kern="100" dirty="0">
                <a:latin typeface="Times New Roman"/>
                <a:ea typeface="华文细黑"/>
                <a:cs typeface="Times New Roman"/>
              </a:rPr>
              <a:t>硝酸钾的溶解度受温度的影响较大，而氯化钠的溶解度受温度的影响较小，故可以通过把混合物溶于蒸馏水后降温结晶的办法除去氯化钠，</a:t>
            </a: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正确</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tabLst>
                <a:tab pos="1890395" algn="l"/>
              </a:tabLst>
            </a:pPr>
            <a:r>
              <a:rPr lang="en-US" altLang="zh-CN" sz="2800" kern="100" dirty="0" smtClean="0">
                <a:latin typeface="Times New Roman"/>
                <a:ea typeface="华文细黑"/>
                <a:cs typeface="Courier New"/>
              </a:rPr>
              <a:t>NH</a:t>
            </a:r>
            <a:r>
              <a:rPr lang="en-US" altLang="zh-CN" sz="2800" kern="100" baseline="-25000" dirty="0" smtClean="0">
                <a:latin typeface="Times New Roman"/>
                <a:ea typeface="华文细黑"/>
                <a:cs typeface="Courier New"/>
              </a:rPr>
              <a:t>4</a:t>
            </a:r>
            <a:r>
              <a:rPr lang="en-US" altLang="zh-CN" sz="2800" kern="100" dirty="0" smtClean="0">
                <a:latin typeface="Times New Roman"/>
                <a:ea typeface="华文细黑"/>
                <a:cs typeface="Courier New"/>
              </a:rPr>
              <a:t>Cl</a:t>
            </a:r>
            <a:r>
              <a:rPr lang="zh-CN" altLang="zh-CN" sz="2800" kern="100" dirty="0">
                <a:latin typeface="Times New Roman"/>
                <a:ea typeface="华文细黑"/>
                <a:cs typeface="Times New Roman"/>
              </a:rPr>
              <a:t>加热分解，生成的</a:t>
            </a:r>
            <a:r>
              <a:rPr lang="en-US" altLang="zh-CN" sz="2800" kern="100" dirty="0" err="1">
                <a:latin typeface="Times New Roman"/>
                <a:ea typeface="华文细黑"/>
                <a:cs typeface="Courier New"/>
              </a:rPr>
              <a:t>HCl</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NH</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再化合，不属于升华，</a:t>
            </a: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错误</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tabLst>
                <a:tab pos="1890395" algn="l"/>
              </a:tabLst>
            </a:pPr>
            <a:r>
              <a:rPr lang="zh-CN" altLang="zh-CN" sz="2800" kern="100" dirty="0" smtClean="0">
                <a:latin typeface="Times New Roman"/>
                <a:ea typeface="华文细黑"/>
                <a:cs typeface="Times New Roman"/>
              </a:rPr>
              <a:t>金属</a:t>
            </a:r>
            <a:r>
              <a:rPr lang="zh-CN" altLang="zh-CN" sz="2800" kern="100" dirty="0">
                <a:latin typeface="Times New Roman"/>
                <a:ea typeface="华文细黑"/>
                <a:cs typeface="Times New Roman"/>
              </a:rPr>
              <a:t>钠与乙醇和水都能发生反应，</a:t>
            </a:r>
            <a:r>
              <a:rPr lang="en-US" altLang="zh-CN" sz="2800" kern="100" dirty="0">
                <a:latin typeface="宋体"/>
                <a:ea typeface="华文细黑"/>
                <a:cs typeface="Times New Roman"/>
              </a:rPr>
              <a:t>③</a:t>
            </a:r>
            <a:r>
              <a:rPr lang="zh-CN" altLang="zh-CN" sz="2800" kern="100" dirty="0">
                <a:latin typeface="Times New Roman"/>
                <a:ea typeface="华文细黑"/>
                <a:cs typeface="Times New Roman"/>
              </a:rPr>
              <a:t>错误</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tabLst>
                <a:tab pos="1890395" algn="l"/>
              </a:tabLst>
            </a:pPr>
            <a:r>
              <a:rPr lang="en-US" altLang="zh-CN" sz="2800" kern="100" dirty="0" smtClean="0">
                <a:latin typeface="Times New Roman"/>
                <a:ea typeface="华文细黑"/>
                <a:cs typeface="Courier New"/>
              </a:rPr>
              <a:t>Na</a:t>
            </a:r>
            <a:r>
              <a:rPr lang="en-US" altLang="zh-CN" sz="2800" kern="100" baseline="-25000" dirty="0" smtClean="0">
                <a:latin typeface="Times New Roman"/>
                <a:ea typeface="华文细黑"/>
                <a:cs typeface="Courier New"/>
              </a:rPr>
              <a:t>2</a:t>
            </a:r>
            <a:r>
              <a:rPr lang="en-US" altLang="zh-CN" sz="2800" kern="100" dirty="0" smtClean="0">
                <a:latin typeface="Times New Roman"/>
                <a:ea typeface="华文细黑"/>
                <a:cs typeface="Courier New"/>
              </a:rPr>
              <a:t>S</a:t>
            </a:r>
            <a:r>
              <a:rPr lang="zh-CN" altLang="zh-CN" sz="2800" kern="100" dirty="0">
                <a:latin typeface="Times New Roman"/>
                <a:ea typeface="华文细黑"/>
                <a:cs typeface="Times New Roman"/>
              </a:rPr>
              <a:t>溶液和</a:t>
            </a:r>
            <a:r>
              <a:rPr lang="en-US" altLang="zh-CN" sz="2800" kern="100" dirty="0" err="1">
                <a:latin typeface="Times New Roman"/>
                <a:ea typeface="华文细黑"/>
                <a:cs typeface="Courier New"/>
              </a:rPr>
              <a:t>AgCl</a:t>
            </a:r>
            <a:r>
              <a:rPr lang="zh-CN" altLang="zh-CN" sz="2800" kern="100" dirty="0">
                <a:latin typeface="Times New Roman"/>
                <a:ea typeface="华文细黑"/>
                <a:cs typeface="Times New Roman"/>
              </a:rPr>
              <a:t>反应，生成</a:t>
            </a:r>
            <a:r>
              <a:rPr lang="en-US" altLang="zh-CN" sz="2800" kern="100" dirty="0">
                <a:latin typeface="Times New Roman"/>
                <a:ea typeface="华文细黑"/>
                <a:cs typeface="Courier New"/>
              </a:rPr>
              <a:t>Ag</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a:t>
            </a:r>
            <a:r>
              <a:rPr lang="zh-CN" altLang="zh-CN" sz="2800" kern="100" dirty="0">
                <a:latin typeface="Times New Roman"/>
                <a:ea typeface="华文细黑"/>
                <a:cs typeface="Times New Roman"/>
              </a:rPr>
              <a:t>和</a:t>
            </a:r>
            <a:r>
              <a:rPr lang="en-US" altLang="zh-CN" sz="2800" kern="100" dirty="0" err="1">
                <a:latin typeface="Times New Roman"/>
                <a:ea typeface="华文细黑"/>
                <a:cs typeface="Courier New"/>
              </a:rPr>
              <a:t>NaCl</a:t>
            </a:r>
            <a:r>
              <a:rPr lang="zh-CN" altLang="zh-CN" sz="2800" kern="100" dirty="0">
                <a:latin typeface="Times New Roman"/>
                <a:ea typeface="华文细黑"/>
                <a:cs typeface="Times New Roman"/>
              </a:rPr>
              <a:t>，过滤除去</a:t>
            </a:r>
            <a:r>
              <a:rPr lang="en-US" altLang="zh-CN" sz="2800" kern="100" dirty="0">
                <a:latin typeface="Times New Roman"/>
                <a:ea typeface="华文细黑"/>
                <a:cs typeface="Courier New"/>
              </a:rPr>
              <a:t>Ag</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a:t>
            </a:r>
            <a:r>
              <a:rPr lang="zh-CN" altLang="zh-CN" sz="2800" kern="100" dirty="0">
                <a:latin typeface="Times New Roman"/>
                <a:ea typeface="华文细黑"/>
                <a:cs typeface="Times New Roman"/>
              </a:rPr>
              <a:t>，</a:t>
            </a:r>
            <a:r>
              <a:rPr lang="en-US" altLang="zh-CN" sz="2800" kern="100" dirty="0">
                <a:latin typeface="宋体"/>
                <a:ea typeface="华文细黑"/>
                <a:cs typeface="Times New Roman"/>
              </a:rPr>
              <a:t>④</a:t>
            </a:r>
            <a:r>
              <a:rPr lang="zh-CN" altLang="zh-CN" sz="2800" kern="100" dirty="0">
                <a:latin typeface="Times New Roman"/>
                <a:ea typeface="华文细黑"/>
                <a:cs typeface="Times New Roman"/>
              </a:rPr>
              <a:t>正确。</a:t>
            </a:r>
            <a:endParaRPr lang="zh-CN" altLang="zh-CN" sz="1050" kern="100" dirty="0">
              <a:latin typeface="宋体"/>
              <a:cs typeface="Courier New"/>
            </a:endParaRPr>
          </a:p>
          <a:p>
            <a:pPr lvl="0" algn="just">
              <a:lnSpc>
                <a:spcPct val="150000"/>
              </a:lnSpc>
              <a:tabLst>
                <a:tab pos="1890395" algn="l"/>
              </a:tabLst>
            </a:pPr>
            <a:r>
              <a:rPr lang="zh-CN" altLang="zh-CN" sz="2800" b="1" kern="100" dirty="0" smtClean="0">
                <a:solidFill>
                  <a:srgbClr val="0000FF"/>
                </a:solidFill>
                <a:latin typeface="Times New Roman"/>
                <a:cs typeface="Times New Roman"/>
              </a:rPr>
              <a:t>答案</a:t>
            </a:r>
            <a:r>
              <a:rPr lang="zh-CN" altLang="zh-CN" sz="2800" b="1" kern="100" dirty="0">
                <a:solidFill>
                  <a:srgbClr val="0000FF"/>
                </a:solidFill>
                <a:latin typeface="Times New Roman"/>
                <a:cs typeface="Times New Roman"/>
              </a:rPr>
              <a:t>　</a:t>
            </a:r>
            <a:r>
              <a:rPr lang="en-US" altLang="zh-CN" sz="2800" b="1" kern="100" dirty="0" smtClean="0">
                <a:solidFill>
                  <a:schemeClr val="accent6">
                    <a:lumMod val="75000"/>
                  </a:schemeClr>
                </a:solidFill>
                <a:latin typeface="Times New Roman"/>
                <a:ea typeface="华文细黑"/>
                <a:cs typeface="Courier New"/>
              </a:rPr>
              <a:t>B</a:t>
            </a:r>
            <a:endParaRPr lang="zh-CN" altLang="zh-CN" sz="2800" b="1" kern="100" dirty="0">
              <a:solidFill>
                <a:schemeClr val="accent6">
                  <a:lumMod val="75000"/>
                </a:schemeClr>
              </a:solidFill>
              <a:latin typeface="Times New Roman"/>
              <a:ea typeface="华文细黑"/>
              <a:cs typeface="Courier New"/>
            </a:endParaRPr>
          </a:p>
        </p:txBody>
      </p:sp>
      <p:sp>
        <p:nvSpPr>
          <p:cNvPr id="16" name="Rectangle 21">
            <a:hlinkClick r:id="rId2" action="ppaction://hlinksldjump"/>
          </p:cNvPr>
          <p:cNvSpPr>
            <a:spLocks noChangeArrowheads="1"/>
          </p:cNvSpPr>
          <p:nvPr/>
        </p:nvSpPr>
        <p:spPr bwMode="auto">
          <a:xfrm>
            <a:off x="6239222"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7" name="Rectangle 21">
            <a:hlinkClick r:id="rId3" action="ppaction://hlinksldjump"/>
          </p:cNvPr>
          <p:cNvSpPr>
            <a:spLocks noChangeArrowheads="1"/>
          </p:cNvSpPr>
          <p:nvPr/>
        </p:nvSpPr>
        <p:spPr bwMode="auto">
          <a:xfrm>
            <a:off x="6673145"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8" name="Rectangle 21">
            <a:hlinkClick r:id="rId4" action="ppaction://hlinksldjump"/>
          </p:cNvPr>
          <p:cNvSpPr>
            <a:spLocks noChangeArrowheads="1"/>
          </p:cNvSpPr>
          <p:nvPr/>
        </p:nvSpPr>
        <p:spPr bwMode="auto">
          <a:xfrm>
            <a:off x="7107068"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9" name="Rectangle 21">
            <a:hlinkClick r:id="rId5" action="ppaction://hlinksldjump"/>
          </p:cNvPr>
          <p:cNvSpPr>
            <a:spLocks noChangeArrowheads="1"/>
          </p:cNvSpPr>
          <p:nvPr/>
        </p:nvSpPr>
        <p:spPr bwMode="auto">
          <a:xfrm>
            <a:off x="7540991"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0" name="Rectangle 21">
            <a:hlinkClick r:id="rId6" action="ppaction://hlinksldjump"/>
          </p:cNvPr>
          <p:cNvSpPr>
            <a:spLocks noChangeArrowheads="1"/>
          </p:cNvSpPr>
          <p:nvPr/>
        </p:nvSpPr>
        <p:spPr bwMode="auto">
          <a:xfrm>
            <a:off x="7974914"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1" name="Rectangle 21">
            <a:hlinkClick r:id="rId7" action="ppaction://hlinksldjump"/>
          </p:cNvPr>
          <p:cNvSpPr>
            <a:spLocks noChangeArrowheads="1"/>
          </p:cNvSpPr>
          <p:nvPr/>
        </p:nvSpPr>
        <p:spPr bwMode="auto">
          <a:xfrm>
            <a:off x="8408837"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2" name="Rectangle 21">
            <a:hlinkClick r:id="rId8" action="ppaction://hlinksldjump"/>
          </p:cNvPr>
          <p:cNvSpPr>
            <a:spLocks noChangeArrowheads="1"/>
          </p:cNvSpPr>
          <p:nvPr/>
        </p:nvSpPr>
        <p:spPr bwMode="auto">
          <a:xfrm>
            <a:off x="8842760"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3" name="Rectangle 21">
            <a:hlinkClick r:id="rId9" action="ppaction://hlinksldjump"/>
          </p:cNvPr>
          <p:cNvSpPr>
            <a:spLocks noChangeArrowheads="1"/>
          </p:cNvSpPr>
          <p:nvPr/>
        </p:nvSpPr>
        <p:spPr bwMode="auto">
          <a:xfrm>
            <a:off x="9276683"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4" name="Rectangle 21">
            <a:hlinkClick r:id="rId10" action="ppaction://hlinksldjump"/>
          </p:cNvPr>
          <p:cNvSpPr>
            <a:spLocks noChangeArrowheads="1"/>
          </p:cNvSpPr>
          <p:nvPr/>
        </p:nvSpPr>
        <p:spPr bwMode="auto">
          <a:xfrm>
            <a:off x="9710606" y="117426"/>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25" name="Rectangle 21">
            <a:hlinkClick r:id="rId11" action="ppaction://hlinksldjump"/>
          </p:cNvPr>
          <p:cNvSpPr>
            <a:spLocks noChangeArrowheads="1"/>
          </p:cNvSpPr>
          <p:nvPr/>
        </p:nvSpPr>
        <p:spPr bwMode="auto">
          <a:xfrm>
            <a:off x="10222875" y="117426"/>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26" name="Rectangle 21">
            <a:hlinkClick r:id="rId12" action="ppaction://hlinksldjump"/>
          </p:cNvPr>
          <p:cNvSpPr>
            <a:spLocks noChangeArrowheads="1"/>
          </p:cNvSpPr>
          <p:nvPr/>
        </p:nvSpPr>
        <p:spPr bwMode="auto">
          <a:xfrm>
            <a:off x="10847334" y="117426"/>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27" name="Rectangle 21">
            <a:hlinkClick r:id="rId13" action="ppaction://hlinksldjump"/>
          </p:cNvPr>
          <p:cNvSpPr>
            <a:spLocks noChangeArrowheads="1"/>
          </p:cNvSpPr>
          <p:nvPr/>
        </p:nvSpPr>
        <p:spPr bwMode="auto">
          <a:xfrm>
            <a:off x="11440695" y="117426"/>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Tree>
    <p:extLst>
      <p:ext uri="{BB962C8B-B14F-4D97-AF65-F5344CB8AC3E}">
        <p14:creationId xmlns:p14="http://schemas.microsoft.com/office/powerpoint/2010/main" val="8257247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750"/>
                                        <p:tgtEl>
                                          <p:spTgt spid="3">
                                            <p:txEl>
                                              <p:pRg st="0" end="0"/>
                                            </p:txEl>
                                          </p:spTgt>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blinds(horizontal)">
                                      <p:cBhvr>
                                        <p:cTn id="11" dur="750"/>
                                        <p:tgtEl>
                                          <p:spTgt spid="3">
                                            <p:txEl>
                                              <p:pRg st="1" end="1"/>
                                            </p:txEl>
                                          </p:spTgt>
                                        </p:tgtEl>
                                      </p:cBhvr>
                                    </p:animEffect>
                                  </p:childTnLst>
                                </p:cTn>
                              </p:par>
                            </p:childTnLst>
                          </p:cTn>
                        </p:par>
                        <p:par>
                          <p:cTn id="12" fill="hold">
                            <p:stCondLst>
                              <p:cond delay="1500"/>
                            </p:stCondLst>
                            <p:childTnLst>
                              <p:par>
                                <p:cTn id="13" presetID="3" presetClass="entr" presetSubtype="10"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blinds(horizontal)">
                                      <p:cBhvr>
                                        <p:cTn id="15" dur="750"/>
                                        <p:tgtEl>
                                          <p:spTgt spid="3">
                                            <p:txEl>
                                              <p:pRg st="2" end="2"/>
                                            </p:txEl>
                                          </p:spTgt>
                                        </p:tgtEl>
                                      </p:cBhvr>
                                    </p:animEffect>
                                  </p:childTnLst>
                                </p:cTn>
                              </p:par>
                            </p:childTnLst>
                          </p:cTn>
                        </p:par>
                        <p:par>
                          <p:cTn id="16" fill="hold">
                            <p:stCondLst>
                              <p:cond delay="2250"/>
                            </p:stCondLst>
                            <p:childTnLst>
                              <p:par>
                                <p:cTn id="17" presetID="3" presetClass="entr" presetSubtype="10" fill="hold"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blinds(horizontal)">
                                      <p:cBhvr>
                                        <p:cTn id="19" dur="750"/>
                                        <p:tgtEl>
                                          <p:spTgt spid="3">
                                            <p:txEl>
                                              <p:pRg st="3" end="3"/>
                                            </p:txEl>
                                          </p:spTgt>
                                        </p:tgtEl>
                                      </p:cBhvr>
                                    </p:animEffect>
                                  </p:childTnLst>
                                </p:cTn>
                              </p:par>
                            </p:childTnLst>
                          </p:cTn>
                        </p:par>
                        <p:par>
                          <p:cTn id="20" fill="hold">
                            <p:stCondLst>
                              <p:cond delay="3000"/>
                            </p:stCondLst>
                            <p:childTnLst>
                              <p:par>
                                <p:cTn id="21" presetID="3" presetClass="entr" presetSubtype="10" fill="hold" nodeType="after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blinds(horizontal)">
                                      <p:cBhvr>
                                        <p:cTn id="23" dur="75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34566" y="621482"/>
            <a:ext cx="11296938" cy="1303177"/>
          </a:xfrm>
          <a:prstGeom prst="rect">
            <a:avLst/>
          </a:prstGeom>
        </p:spPr>
        <p:txBody>
          <a:bodyPr>
            <a:spAutoFit/>
          </a:bodyPr>
          <a:lstStyle/>
          <a:p>
            <a:pPr algn="just">
              <a:lnSpc>
                <a:spcPct val="150000"/>
              </a:lnSpc>
              <a:spcAft>
                <a:spcPts val="0"/>
              </a:spcAft>
              <a:tabLst>
                <a:tab pos="1890395" algn="l"/>
              </a:tabLst>
            </a:pPr>
            <a:r>
              <a:rPr lang="en-US" altLang="zh-CN" sz="2800" kern="100" dirty="0">
                <a:latin typeface="Times New Roman"/>
                <a:ea typeface="华文细黑"/>
              </a:rPr>
              <a:t>4.</a:t>
            </a:r>
            <a:r>
              <a:rPr lang="zh-CN" altLang="zh-CN" sz="2800" kern="100" dirty="0">
                <a:latin typeface="Times New Roman"/>
                <a:ea typeface="华文细黑"/>
                <a:cs typeface="Times New Roman"/>
              </a:rPr>
              <a:t>现有一瓶乙二醇和丙三醇的混合物，已知它们的性质如表所示，据此将乙二醇和丙三醇互相分离的最佳方法是</a:t>
            </a:r>
            <a:r>
              <a:rPr lang="en-US" altLang="zh-CN" sz="2800" kern="100" dirty="0">
                <a:latin typeface="Times New Roman"/>
                <a:ea typeface="华文细黑"/>
              </a:rPr>
              <a:t>(</a:t>
            </a:r>
            <a:r>
              <a:rPr lang="zh-CN" altLang="zh-CN" sz="2800" kern="100" dirty="0">
                <a:latin typeface="Times New Roman"/>
                <a:ea typeface="华文细黑"/>
                <a:cs typeface="Times New Roman"/>
              </a:rPr>
              <a:t>　　</a:t>
            </a:r>
            <a:r>
              <a:rPr lang="en-US" altLang="zh-CN" sz="2800" kern="100" dirty="0">
                <a:latin typeface="Times New Roman"/>
                <a:ea typeface="华文细黑"/>
              </a:rPr>
              <a:t>)</a:t>
            </a:r>
            <a:endParaRPr lang="zh-CN" altLang="zh-CN" sz="2800" kern="100" dirty="0">
              <a:effectLst/>
              <a:latin typeface="宋体"/>
              <a:cs typeface="Courier New"/>
            </a:endParaRPr>
          </a:p>
        </p:txBody>
      </p:sp>
      <p:graphicFrame>
        <p:nvGraphicFramePr>
          <p:cNvPr id="4" name="表格 3"/>
          <p:cNvGraphicFramePr>
            <a:graphicFrameLocks noGrp="1"/>
          </p:cNvGraphicFramePr>
          <p:nvPr>
            <p:extLst>
              <p:ext uri="{D42A27DB-BD31-4B8C-83A1-F6EECF244321}">
                <p14:modId xmlns:p14="http://schemas.microsoft.com/office/powerpoint/2010/main" val="1117203960"/>
              </p:ext>
            </p:extLst>
          </p:nvPr>
        </p:nvGraphicFramePr>
        <p:xfrm>
          <a:off x="387160" y="2068675"/>
          <a:ext cx="11180654" cy="3840480"/>
        </p:xfrm>
        <a:graphic>
          <a:graphicData uri="http://schemas.openxmlformats.org/drawingml/2006/table">
            <a:tbl>
              <a:tblPr/>
              <a:tblGrid>
                <a:gridCol w="1572222"/>
                <a:gridCol w="1656184"/>
                <a:gridCol w="1512168"/>
                <a:gridCol w="1800200"/>
                <a:gridCol w="2451644"/>
                <a:gridCol w="2188236"/>
              </a:tblGrid>
              <a:tr h="214735">
                <a:tc>
                  <a:txBody>
                    <a:bodyPr/>
                    <a:lstStyle/>
                    <a:p>
                      <a:pPr algn="ctr">
                        <a:lnSpc>
                          <a:spcPct val="150000"/>
                        </a:lnSpc>
                        <a:spcAft>
                          <a:spcPts val="0"/>
                        </a:spcAft>
                        <a:tabLst>
                          <a:tab pos="1890395" algn="l"/>
                        </a:tabLst>
                      </a:pPr>
                      <a:r>
                        <a:rPr lang="zh-CN" sz="2800" kern="100" dirty="0">
                          <a:effectLst/>
                          <a:latin typeface="Times New Roman"/>
                          <a:ea typeface="华文细黑"/>
                          <a:cs typeface="Times New Roman"/>
                        </a:rPr>
                        <a:t>物质</a:t>
                      </a:r>
                      <a:endParaRPr lang="zh-CN" sz="2800" kern="100" dirty="0">
                        <a:effectLst/>
                        <a:latin typeface="宋体"/>
                        <a:cs typeface="Courier New"/>
                      </a:endParaRPr>
                    </a:p>
                  </a:txBody>
                  <a:tcPr marL="32340" marR="323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zh-CN" sz="2800" kern="100">
                          <a:effectLst/>
                          <a:latin typeface="Times New Roman"/>
                          <a:ea typeface="华文细黑"/>
                          <a:cs typeface="Times New Roman"/>
                        </a:rPr>
                        <a:t>分子式</a:t>
                      </a:r>
                      <a:endParaRPr lang="zh-CN" sz="2800" kern="100">
                        <a:effectLst/>
                        <a:latin typeface="宋体"/>
                        <a:cs typeface="Courier New"/>
                      </a:endParaRPr>
                    </a:p>
                  </a:txBody>
                  <a:tcPr marL="32340" marR="323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zh-CN" sz="2800" kern="100" dirty="0" smtClean="0">
                          <a:effectLst/>
                          <a:latin typeface="Times New Roman"/>
                          <a:ea typeface="华文细黑"/>
                          <a:cs typeface="Times New Roman"/>
                        </a:rPr>
                        <a:t>熔点</a:t>
                      </a:r>
                      <a:r>
                        <a:rPr lang="en-US" sz="2800" kern="100" dirty="0" smtClean="0">
                          <a:effectLst/>
                          <a:latin typeface="Times New Roman"/>
                          <a:ea typeface="华文细黑"/>
                          <a:cs typeface="Courier New"/>
                        </a:rPr>
                        <a:t>(</a:t>
                      </a:r>
                      <a:r>
                        <a:rPr lang="en-US" sz="2800" kern="100" dirty="0">
                          <a:effectLst/>
                          <a:latin typeface="宋体"/>
                          <a:ea typeface="华文细黑"/>
                          <a:cs typeface="Times New Roman"/>
                        </a:rPr>
                        <a:t>℃</a:t>
                      </a:r>
                      <a:r>
                        <a:rPr lang="en-US" sz="2800" kern="100" dirty="0">
                          <a:effectLst/>
                          <a:latin typeface="Times New Roman"/>
                          <a:ea typeface="华文细黑"/>
                          <a:cs typeface="Courier New"/>
                        </a:rPr>
                        <a:t>)</a:t>
                      </a:r>
                      <a:endParaRPr lang="zh-CN" sz="2800" kern="100" dirty="0">
                        <a:effectLst/>
                        <a:latin typeface="宋体"/>
                        <a:cs typeface="Courier New"/>
                      </a:endParaRPr>
                    </a:p>
                  </a:txBody>
                  <a:tcPr marL="32340" marR="323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zh-CN" sz="2800" kern="100" dirty="0" smtClean="0">
                          <a:effectLst/>
                          <a:latin typeface="Times New Roman"/>
                          <a:ea typeface="华文细黑"/>
                          <a:cs typeface="Times New Roman"/>
                        </a:rPr>
                        <a:t>沸点</a:t>
                      </a:r>
                      <a:r>
                        <a:rPr lang="en-US" sz="2800" kern="100" dirty="0" smtClean="0">
                          <a:effectLst/>
                          <a:latin typeface="Times New Roman"/>
                          <a:ea typeface="华文细黑"/>
                          <a:cs typeface="Courier New"/>
                        </a:rPr>
                        <a:t>(</a:t>
                      </a:r>
                      <a:r>
                        <a:rPr lang="en-US" sz="2800" kern="100" dirty="0">
                          <a:effectLst/>
                          <a:latin typeface="宋体"/>
                          <a:ea typeface="华文细黑"/>
                          <a:cs typeface="Times New Roman"/>
                        </a:rPr>
                        <a:t>℃</a:t>
                      </a:r>
                      <a:r>
                        <a:rPr lang="en-US" sz="2800" kern="100" dirty="0">
                          <a:effectLst/>
                          <a:latin typeface="Times New Roman"/>
                          <a:ea typeface="华文细黑"/>
                          <a:cs typeface="Courier New"/>
                        </a:rPr>
                        <a:t>)</a:t>
                      </a:r>
                      <a:endParaRPr lang="zh-CN" sz="2800" kern="100" dirty="0">
                        <a:effectLst/>
                        <a:latin typeface="宋体"/>
                        <a:cs typeface="Courier New"/>
                      </a:endParaRPr>
                    </a:p>
                  </a:txBody>
                  <a:tcPr marL="32340" marR="323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zh-CN" sz="2800" kern="100" dirty="0" smtClean="0">
                          <a:effectLst/>
                          <a:latin typeface="Times New Roman"/>
                          <a:ea typeface="华文细黑"/>
                          <a:cs typeface="Times New Roman"/>
                        </a:rPr>
                        <a:t>密度</a:t>
                      </a:r>
                      <a:r>
                        <a:rPr lang="en-US" sz="2800" kern="100" dirty="0" smtClean="0">
                          <a:effectLst/>
                          <a:latin typeface="Times New Roman"/>
                          <a:ea typeface="华文细黑"/>
                          <a:cs typeface="Courier New"/>
                        </a:rPr>
                        <a:t>(</a:t>
                      </a:r>
                      <a:r>
                        <a:rPr lang="en-US" sz="2800" kern="100" dirty="0" err="1">
                          <a:effectLst/>
                          <a:latin typeface="Times New Roman"/>
                          <a:ea typeface="华文细黑"/>
                          <a:cs typeface="Courier New"/>
                        </a:rPr>
                        <a:t>g·cm</a:t>
                      </a:r>
                      <a:r>
                        <a:rPr lang="zh-CN" sz="2800" kern="100" baseline="30000" dirty="0">
                          <a:effectLst/>
                          <a:latin typeface="Times New Roman"/>
                          <a:ea typeface="华文细黑"/>
                          <a:cs typeface="Times New Roman"/>
                        </a:rPr>
                        <a:t>－</a:t>
                      </a:r>
                      <a:r>
                        <a:rPr lang="en-US" sz="2800" kern="100" baseline="30000" dirty="0">
                          <a:effectLst/>
                          <a:latin typeface="Times New Roman"/>
                          <a:ea typeface="华文细黑"/>
                          <a:cs typeface="Courier New"/>
                        </a:rPr>
                        <a:t>3</a:t>
                      </a:r>
                      <a:r>
                        <a:rPr lang="en-US" sz="2800" kern="100" dirty="0">
                          <a:effectLst/>
                          <a:latin typeface="Times New Roman"/>
                          <a:ea typeface="华文细黑"/>
                          <a:cs typeface="Courier New"/>
                        </a:rPr>
                        <a:t>)</a:t>
                      </a:r>
                      <a:endParaRPr lang="zh-CN" sz="2800" kern="100" dirty="0">
                        <a:effectLst/>
                        <a:latin typeface="宋体"/>
                        <a:cs typeface="Courier New"/>
                      </a:endParaRPr>
                    </a:p>
                  </a:txBody>
                  <a:tcPr marL="32340" marR="323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zh-CN" sz="2800" kern="100">
                          <a:effectLst/>
                          <a:latin typeface="Times New Roman"/>
                          <a:ea typeface="华文细黑"/>
                          <a:cs typeface="Times New Roman"/>
                        </a:rPr>
                        <a:t>溶解性</a:t>
                      </a:r>
                      <a:endParaRPr lang="zh-CN" sz="2800" kern="100">
                        <a:effectLst/>
                        <a:latin typeface="宋体"/>
                        <a:cs typeface="Courier New"/>
                      </a:endParaRPr>
                    </a:p>
                  </a:txBody>
                  <a:tcPr marL="32340" marR="323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95715">
                <a:tc>
                  <a:txBody>
                    <a:bodyPr/>
                    <a:lstStyle/>
                    <a:p>
                      <a:pPr algn="ctr">
                        <a:lnSpc>
                          <a:spcPct val="150000"/>
                        </a:lnSpc>
                        <a:spcAft>
                          <a:spcPts val="0"/>
                        </a:spcAft>
                        <a:tabLst>
                          <a:tab pos="1890395" algn="l"/>
                        </a:tabLst>
                      </a:pPr>
                      <a:r>
                        <a:rPr lang="zh-CN" sz="2800" kern="100">
                          <a:effectLst/>
                          <a:latin typeface="Times New Roman"/>
                          <a:ea typeface="华文细黑"/>
                          <a:cs typeface="Times New Roman"/>
                        </a:rPr>
                        <a:t>乙二醇</a:t>
                      </a:r>
                      <a:endParaRPr lang="zh-CN" sz="2800" kern="100">
                        <a:effectLst/>
                        <a:latin typeface="宋体"/>
                        <a:cs typeface="Courier New"/>
                      </a:endParaRPr>
                    </a:p>
                  </a:txBody>
                  <a:tcPr marL="32340" marR="323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en-US" sz="2800" kern="100">
                          <a:effectLst/>
                          <a:latin typeface="Times New Roman"/>
                          <a:ea typeface="华文细黑"/>
                          <a:cs typeface="Courier New"/>
                        </a:rPr>
                        <a:t>C</a:t>
                      </a:r>
                      <a:r>
                        <a:rPr lang="en-US" sz="2800" kern="100" baseline="-25000">
                          <a:effectLst/>
                          <a:latin typeface="Times New Roman"/>
                          <a:ea typeface="华文细黑"/>
                          <a:cs typeface="Courier New"/>
                        </a:rPr>
                        <a:t>2</a:t>
                      </a:r>
                      <a:r>
                        <a:rPr lang="en-US" sz="2800" kern="100">
                          <a:effectLst/>
                          <a:latin typeface="Times New Roman"/>
                          <a:ea typeface="华文细黑"/>
                          <a:cs typeface="Courier New"/>
                        </a:rPr>
                        <a:t>H</a:t>
                      </a:r>
                      <a:r>
                        <a:rPr lang="en-US" sz="2800" kern="100" baseline="-25000">
                          <a:effectLst/>
                          <a:latin typeface="Times New Roman"/>
                          <a:ea typeface="华文细黑"/>
                          <a:cs typeface="Courier New"/>
                        </a:rPr>
                        <a:t>6</a:t>
                      </a:r>
                      <a:r>
                        <a:rPr lang="en-US" sz="2800" kern="100">
                          <a:effectLst/>
                          <a:latin typeface="Times New Roman"/>
                          <a:ea typeface="华文细黑"/>
                          <a:cs typeface="Courier New"/>
                        </a:rPr>
                        <a:t>O</a:t>
                      </a:r>
                      <a:r>
                        <a:rPr lang="en-US" sz="2800" kern="100" baseline="-25000">
                          <a:effectLst/>
                          <a:latin typeface="Times New Roman"/>
                          <a:ea typeface="华文细黑"/>
                          <a:cs typeface="Courier New"/>
                        </a:rPr>
                        <a:t>2</a:t>
                      </a:r>
                      <a:endParaRPr lang="zh-CN" sz="2800" kern="100">
                        <a:effectLst/>
                        <a:latin typeface="宋体"/>
                        <a:cs typeface="Courier New"/>
                      </a:endParaRPr>
                    </a:p>
                  </a:txBody>
                  <a:tcPr marL="32340" marR="323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zh-CN" sz="2800" kern="100">
                          <a:effectLst/>
                          <a:latin typeface="Times New Roman"/>
                          <a:ea typeface="华文细黑"/>
                          <a:cs typeface="Times New Roman"/>
                        </a:rPr>
                        <a:t>－</a:t>
                      </a:r>
                      <a:r>
                        <a:rPr lang="en-US" sz="2800" kern="100">
                          <a:effectLst/>
                          <a:latin typeface="Times New Roman"/>
                          <a:ea typeface="华文细黑"/>
                          <a:cs typeface="Courier New"/>
                        </a:rPr>
                        <a:t>11.5</a:t>
                      </a:r>
                      <a:endParaRPr lang="zh-CN" sz="2800" kern="100">
                        <a:effectLst/>
                        <a:latin typeface="宋体"/>
                        <a:cs typeface="Courier New"/>
                      </a:endParaRPr>
                    </a:p>
                  </a:txBody>
                  <a:tcPr marL="32340" marR="323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en-US" sz="2800" kern="100" dirty="0">
                          <a:effectLst/>
                          <a:latin typeface="Times New Roman"/>
                          <a:ea typeface="华文细黑"/>
                          <a:cs typeface="Courier New"/>
                        </a:rPr>
                        <a:t>198</a:t>
                      </a:r>
                      <a:endParaRPr lang="zh-CN" sz="2800" kern="100" dirty="0">
                        <a:effectLst/>
                        <a:latin typeface="宋体"/>
                        <a:cs typeface="Courier New"/>
                      </a:endParaRPr>
                    </a:p>
                  </a:txBody>
                  <a:tcPr marL="32340" marR="323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en-US" sz="2800" kern="100" dirty="0">
                          <a:effectLst/>
                          <a:latin typeface="Times New Roman"/>
                          <a:ea typeface="华文细黑"/>
                          <a:cs typeface="Courier New"/>
                        </a:rPr>
                        <a:t>1.11</a:t>
                      </a:r>
                      <a:endParaRPr lang="zh-CN" sz="2800" kern="100" dirty="0">
                        <a:effectLst/>
                        <a:latin typeface="宋体"/>
                        <a:cs typeface="Courier New"/>
                      </a:endParaRPr>
                    </a:p>
                  </a:txBody>
                  <a:tcPr marL="32340" marR="323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zh-CN" sz="2800" kern="100" dirty="0">
                          <a:effectLst/>
                          <a:latin typeface="Times New Roman"/>
                          <a:ea typeface="华文细黑"/>
                          <a:cs typeface="Times New Roman"/>
                        </a:rPr>
                        <a:t>易溶</a:t>
                      </a:r>
                      <a:r>
                        <a:rPr lang="zh-CN" sz="2800" kern="100" dirty="0" smtClean="0">
                          <a:effectLst/>
                          <a:latin typeface="Times New Roman"/>
                          <a:ea typeface="华文细黑"/>
                          <a:cs typeface="Times New Roman"/>
                        </a:rPr>
                        <a:t>于水</a:t>
                      </a:r>
                      <a:endParaRPr lang="en-US" altLang="zh-CN" sz="2800" kern="100" dirty="0" smtClean="0">
                        <a:effectLst/>
                        <a:latin typeface="Times New Roman"/>
                        <a:ea typeface="华文细黑"/>
                        <a:cs typeface="Times New Roman"/>
                      </a:endParaRPr>
                    </a:p>
                    <a:p>
                      <a:pPr algn="ctr">
                        <a:lnSpc>
                          <a:spcPct val="150000"/>
                        </a:lnSpc>
                        <a:spcAft>
                          <a:spcPts val="0"/>
                        </a:spcAft>
                        <a:tabLst>
                          <a:tab pos="1890395" algn="l"/>
                        </a:tabLst>
                      </a:pPr>
                      <a:r>
                        <a:rPr lang="zh-CN" sz="2800" kern="100" dirty="0" smtClean="0">
                          <a:effectLst/>
                          <a:latin typeface="Times New Roman"/>
                          <a:ea typeface="华文细黑"/>
                          <a:cs typeface="Times New Roman"/>
                        </a:rPr>
                        <a:t>和</a:t>
                      </a:r>
                      <a:r>
                        <a:rPr lang="zh-CN" sz="2800" kern="100" dirty="0">
                          <a:effectLst/>
                          <a:latin typeface="Times New Roman"/>
                          <a:ea typeface="华文细黑"/>
                          <a:cs typeface="Times New Roman"/>
                        </a:rPr>
                        <a:t>酒精</a:t>
                      </a:r>
                      <a:endParaRPr lang="zh-CN" sz="2800" kern="100" dirty="0">
                        <a:effectLst/>
                        <a:latin typeface="宋体"/>
                        <a:cs typeface="Courier New"/>
                      </a:endParaRPr>
                    </a:p>
                  </a:txBody>
                  <a:tcPr marL="32340" marR="323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09631">
                <a:tc>
                  <a:txBody>
                    <a:bodyPr/>
                    <a:lstStyle/>
                    <a:p>
                      <a:pPr algn="ctr">
                        <a:lnSpc>
                          <a:spcPct val="150000"/>
                        </a:lnSpc>
                        <a:spcAft>
                          <a:spcPts val="0"/>
                        </a:spcAft>
                        <a:tabLst>
                          <a:tab pos="1890395" algn="l"/>
                        </a:tabLst>
                      </a:pPr>
                      <a:r>
                        <a:rPr lang="zh-CN" sz="2800" kern="100">
                          <a:effectLst/>
                          <a:latin typeface="Times New Roman"/>
                          <a:ea typeface="华文细黑"/>
                          <a:cs typeface="Times New Roman"/>
                        </a:rPr>
                        <a:t>丙三醇</a:t>
                      </a:r>
                      <a:endParaRPr lang="zh-CN" sz="2800" kern="100">
                        <a:effectLst/>
                        <a:latin typeface="宋体"/>
                        <a:cs typeface="Courier New"/>
                      </a:endParaRPr>
                    </a:p>
                  </a:txBody>
                  <a:tcPr marL="32340" marR="323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en-US" sz="2800" kern="100">
                          <a:effectLst/>
                          <a:latin typeface="Times New Roman"/>
                          <a:ea typeface="华文细黑"/>
                          <a:cs typeface="Courier New"/>
                        </a:rPr>
                        <a:t>C</a:t>
                      </a:r>
                      <a:r>
                        <a:rPr lang="en-US" sz="2800" kern="100" baseline="-25000">
                          <a:effectLst/>
                          <a:latin typeface="Times New Roman"/>
                          <a:ea typeface="华文细黑"/>
                          <a:cs typeface="Courier New"/>
                        </a:rPr>
                        <a:t>3</a:t>
                      </a:r>
                      <a:r>
                        <a:rPr lang="en-US" sz="2800" kern="100">
                          <a:effectLst/>
                          <a:latin typeface="Times New Roman"/>
                          <a:ea typeface="华文细黑"/>
                          <a:cs typeface="Courier New"/>
                        </a:rPr>
                        <a:t>H</a:t>
                      </a:r>
                      <a:r>
                        <a:rPr lang="en-US" sz="2800" kern="100" baseline="-25000">
                          <a:effectLst/>
                          <a:latin typeface="Times New Roman"/>
                          <a:ea typeface="华文细黑"/>
                          <a:cs typeface="Courier New"/>
                        </a:rPr>
                        <a:t>8</a:t>
                      </a:r>
                      <a:r>
                        <a:rPr lang="en-US" sz="2800" kern="100">
                          <a:effectLst/>
                          <a:latin typeface="Times New Roman"/>
                          <a:ea typeface="华文细黑"/>
                          <a:cs typeface="Courier New"/>
                        </a:rPr>
                        <a:t>O</a:t>
                      </a:r>
                      <a:r>
                        <a:rPr lang="en-US" sz="2800" kern="100" baseline="-25000">
                          <a:effectLst/>
                          <a:latin typeface="Times New Roman"/>
                          <a:ea typeface="华文细黑"/>
                          <a:cs typeface="Courier New"/>
                        </a:rPr>
                        <a:t>3</a:t>
                      </a:r>
                      <a:endParaRPr lang="zh-CN" sz="2800" kern="100">
                        <a:effectLst/>
                        <a:latin typeface="宋体"/>
                        <a:cs typeface="Courier New"/>
                      </a:endParaRPr>
                    </a:p>
                  </a:txBody>
                  <a:tcPr marL="32340" marR="323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en-US" sz="2800" kern="100">
                          <a:effectLst/>
                          <a:latin typeface="Times New Roman"/>
                          <a:ea typeface="华文细黑"/>
                          <a:cs typeface="Courier New"/>
                        </a:rPr>
                        <a:t>17.9</a:t>
                      </a:r>
                      <a:endParaRPr lang="zh-CN" sz="2800" kern="100">
                        <a:effectLst/>
                        <a:latin typeface="宋体"/>
                        <a:cs typeface="Courier New"/>
                      </a:endParaRPr>
                    </a:p>
                  </a:txBody>
                  <a:tcPr marL="32340" marR="323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en-US" sz="2800" kern="100" dirty="0">
                          <a:effectLst/>
                          <a:latin typeface="Times New Roman"/>
                          <a:ea typeface="华文细黑"/>
                          <a:cs typeface="Courier New"/>
                        </a:rPr>
                        <a:t>290</a:t>
                      </a:r>
                      <a:endParaRPr lang="zh-CN" sz="2800" kern="100" dirty="0">
                        <a:effectLst/>
                        <a:latin typeface="宋体"/>
                        <a:cs typeface="Courier New"/>
                      </a:endParaRPr>
                    </a:p>
                  </a:txBody>
                  <a:tcPr marL="32340" marR="323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en-US" sz="2800" kern="100">
                          <a:effectLst/>
                          <a:latin typeface="Times New Roman"/>
                          <a:ea typeface="华文细黑"/>
                          <a:cs typeface="Courier New"/>
                        </a:rPr>
                        <a:t>1.26</a:t>
                      </a:r>
                      <a:endParaRPr lang="zh-CN" sz="2800" kern="100">
                        <a:effectLst/>
                        <a:latin typeface="宋体"/>
                        <a:cs typeface="Courier New"/>
                      </a:endParaRPr>
                    </a:p>
                  </a:txBody>
                  <a:tcPr marL="32340" marR="323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zh-CN" sz="2800" kern="100" dirty="0">
                          <a:effectLst/>
                          <a:latin typeface="Times New Roman"/>
                          <a:ea typeface="华文细黑"/>
                          <a:cs typeface="Times New Roman"/>
                        </a:rPr>
                        <a:t>能跟水、</a:t>
                      </a:r>
                      <a:endParaRPr lang="zh-CN" sz="2800" kern="100" dirty="0">
                        <a:effectLst/>
                        <a:latin typeface="宋体"/>
                        <a:cs typeface="Courier New"/>
                      </a:endParaRPr>
                    </a:p>
                    <a:p>
                      <a:pPr algn="ctr">
                        <a:lnSpc>
                          <a:spcPct val="150000"/>
                        </a:lnSpc>
                        <a:spcAft>
                          <a:spcPts val="0"/>
                        </a:spcAft>
                        <a:tabLst>
                          <a:tab pos="1890395" algn="l"/>
                        </a:tabLst>
                      </a:pPr>
                      <a:r>
                        <a:rPr lang="zh-CN" sz="2800" kern="100" dirty="0">
                          <a:effectLst/>
                          <a:latin typeface="Times New Roman"/>
                          <a:ea typeface="华文细黑"/>
                          <a:cs typeface="Times New Roman"/>
                        </a:rPr>
                        <a:t>酒精以任</a:t>
                      </a:r>
                      <a:endParaRPr lang="zh-CN" sz="2800" kern="100" dirty="0">
                        <a:effectLst/>
                        <a:latin typeface="宋体"/>
                        <a:cs typeface="Courier New"/>
                      </a:endParaRPr>
                    </a:p>
                    <a:p>
                      <a:pPr algn="ctr">
                        <a:lnSpc>
                          <a:spcPct val="150000"/>
                        </a:lnSpc>
                        <a:spcAft>
                          <a:spcPts val="0"/>
                        </a:spcAft>
                        <a:tabLst>
                          <a:tab pos="1890395" algn="l"/>
                        </a:tabLst>
                      </a:pPr>
                      <a:r>
                        <a:rPr lang="zh-CN" sz="2800" kern="100" dirty="0">
                          <a:effectLst/>
                          <a:latin typeface="Times New Roman"/>
                          <a:ea typeface="华文细黑"/>
                          <a:cs typeface="Times New Roman"/>
                        </a:rPr>
                        <a:t>意比互溶</a:t>
                      </a:r>
                      <a:endParaRPr lang="zh-CN" sz="2800" kern="100" dirty="0">
                        <a:effectLst/>
                        <a:latin typeface="宋体"/>
                        <a:cs typeface="Courier New"/>
                      </a:endParaRPr>
                    </a:p>
                  </a:txBody>
                  <a:tcPr marL="32340" marR="323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5" name="矩形 4"/>
          <p:cNvSpPr/>
          <p:nvPr/>
        </p:nvSpPr>
        <p:spPr>
          <a:xfrm>
            <a:off x="406573" y="5909155"/>
            <a:ext cx="11148593" cy="738664"/>
          </a:xfrm>
          <a:prstGeom prst="rect">
            <a:avLst/>
          </a:prstGeom>
        </p:spPr>
        <p:txBody>
          <a:bodyPr wrap="square">
            <a:spAutoFit/>
          </a:bodyPr>
          <a:lstStyle/>
          <a:p>
            <a:pPr lvl="0" algn="just">
              <a:lnSpc>
                <a:spcPct val="150000"/>
              </a:lnSpc>
              <a:tabLst>
                <a:tab pos="1890395" algn="l"/>
              </a:tabLst>
            </a:pPr>
            <a:r>
              <a:rPr lang="en-US" altLang="zh-CN" sz="2800" kern="100" dirty="0">
                <a:solidFill>
                  <a:prstClr val="black"/>
                </a:solidFill>
                <a:latin typeface="Times New Roman"/>
                <a:ea typeface="华文细黑"/>
                <a:cs typeface="Courier New"/>
              </a:rPr>
              <a:t>A.</a:t>
            </a:r>
            <a:r>
              <a:rPr lang="zh-CN" altLang="zh-CN" sz="2800" kern="100" dirty="0">
                <a:solidFill>
                  <a:prstClr val="black"/>
                </a:solidFill>
                <a:latin typeface="Times New Roman"/>
                <a:ea typeface="华文细黑"/>
                <a:cs typeface="Times New Roman"/>
              </a:rPr>
              <a:t>萃取法</a:t>
            </a:r>
            <a:r>
              <a:rPr lang="en-US" altLang="zh-CN" sz="2800" kern="100" dirty="0">
                <a:solidFill>
                  <a:prstClr val="black"/>
                </a:solidFill>
                <a:latin typeface="Times New Roman"/>
                <a:ea typeface="华文细黑"/>
                <a:cs typeface="Courier New"/>
              </a:rPr>
              <a:t>  		</a:t>
            </a:r>
            <a:r>
              <a:rPr lang="en-US" altLang="zh-CN" sz="2800" kern="100" dirty="0" smtClean="0">
                <a:solidFill>
                  <a:prstClr val="black"/>
                </a:solidFill>
                <a:latin typeface="Times New Roman"/>
                <a:ea typeface="华文细黑"/>
                <a:cs typeface="Courier New"/>
              </a:rPr>
              <a:t>       B</a:t>
            </a:r>
            <a:r>
              <a:rPr lang="en-US" altLang="zh-CN" sz="2800" kern="100" dirty="0">
                <a:solidFill>
                  <a:prstClr val="black"/>
                </a:solidFill>
                <a:latin typeface="Times New Roman"/>
                <a:ea typeface="华文细黑"/>
                <a:cs typeface="Courier New"/>
              </a:rPr>
              <a:t>.</a:t>
            </a:r>
            <a:r>
              <a:rPr lang="zh-CN" altLang="zh-CN" sz="2800" kern="100" dirty="0">
                <a:solidFill>
                  <a:prstClr val="black"/>
                </a:solidFill>
                <a:latin typeface="Times New Roman"/>
                <a:ea typeface="华文细黑"/>
                <a:cs typeface="Times New Roman"/>
              </a:rPr>
              <a:t>结晶</a:t>
            </a:r>
            <a:r>
              <a:rPr lang="zh-CN" altLang="zh-CN" sz="2800" kern="100" dirty="0" smtClean="0">
                <a:solidFill>
                  <a:prstClr val="black"/>
                </a:solidFill>
                <a:latin typeface="Times New Roman"/>
                <a:ea typeface="华文细黑"/>
                <a:cs typeface="Times New Roman"/>
              </a:rPr>
              <a:t>法</a:t>
            </a:r>
            <a:r>
              <a:rPr lang="en-US" altLang="zh-CN" sz="2800" kern="100" dirty="0" smtClean="0">
                <a:solidFill>
                  <a:prstClr val="black"/>
                </a:solidFill>
                <a:latin typeface="Times New Roman"/>
                <a:ea typeface="华文细黑"/>
                <a:cs typeface="Times New Roman"/>
              </a:rPr>
              <a:t>    </a:t>
            </a:r>
            <a:r>
              <a:rPr lang="en-US" altLang="zh-CN" sz="2800" kern="100" dirty="0">
                <a:solidFill>
                  <a:prstClr val="black"/>
                </a:solidFill>
                <a:latin typeface="Times New Roman"/>
                <a:ea typeface="华文细黑"/>
                <a:cs typeface="Times New Roman"/>
              </a:rPr>
              <a:t> </a:t>
            </a:r>
            <a:r>
              <a:rPr lang="en-US" altLang="zh-CN" sz="2800" kern="100" dirty="0" smtClean="0">
                <a:solidFill>
                  <a:prstClr val="black"/>
                </a:solidFill>
                <a:latin typeface="Times New Roman"/>
                <a:ea typeface="华文细黑"/>
                <a:cs typeface="Times New Roman"/>
              </a:rPr>
              <a:t>            </a:t>
            </a:r>
            <a:r>
              <a:rPr lang="en-US" altLang="zh-CN" sz="2800" kern="100" dirty="0" smtClean="0">
                <a:solidFill>
                  <a:prstClr val="black"/>
                </a:solidFill>
                <a:latin typeface="Times New Roman"/>
                <a:ea typeface="华文细黑"/>
                <a:cs typeface="Courier New"/>
              </a:rPr>
              <a:t>C</a:t>
            </a:r>
            <a:r>
              <a:rPr lang="en-US" altLang="zh-CN" sz="2800" kern="100" dirty="0">
                <a:solidFill>
                  <a:prstClr val="black"/>
                </a:solidFill>
                <a:latin typeface="Times New Roman"/>
                <a:ea typeface="华文细黑"/>
                <a:cs typeface="Courier New"/>
              </a:rPr>
              <a:t>.</a:t>
            </a:r>
            <a:r>
              <a:rPr lang="zh-CN" altLang="zh-CN" sz="2800" kern="100" dirty="0">
                <a:solidFill>
                  <a:prstClr val="black"/>
                </a:solidFill>
                <a:latin typeface="Times New Roman"/>
                <a:ea typeface="华文细黑"/>
                <a:cs typeface="Times New Roman"/>
              </a:rPr>
              <a:t>分液法</a:t>
            </a:r>
            <a:r>
              <a:rPr lang="en-US" altLang="zh-CN" sz="2800" kern="100" dirty="0">
                <a:solidFill>
                  <a:prstClr val="black"/>
                </a:solidFill>
                <a:latin typeface="Times New Roman"/>
                <a:ea typeface="华文细黑"/>
                <a:cs typeface="Courier New"/>
              </a:rPr>
              <a:t>  </a:t>
            </a:r>
            <a:r>
              <a:rPr lang="en-US" altLang="zh-CN" sz="2800" kern="100" dirty="0" smtClean="0">
                <a:solidFill>
                  <a:prstClr val="black"/>
                </a:solidFill>
                <a:latin typeface="Times New Roman"/>
                <a:ea typeface="华文细黑"/>
                <a:cs typeface="Courier New"/>
              </a:rPr>
              <a:t>                   D</a:t>
            </a:r>
            <a:r>
              <a:rPr lang="en-US" altLang="zh-CN" sz="2800" kern="100" dirty="0">
                <a:solidFill>
                  <a:prstClr val="black"/>
                </a:solidFill>
                <a:latin typeface="Times New Roman"/>
                <a:ea typeface="华文细黑"/>
                <a:cs typeface="Courier New"/>
              </a:rPr>
              <a:t>.</a:t>
            </a:r>
            <a:r>
              <a:rPr lang="zh-CN" altLang="zh-CN" sz="2800" kern="100" dirty="0">
                <a:solidFill>
                  <a:prstClr val="black"/>
                </a:solidFill>
                <a:latin typeface="Times New Roman"/>
                <a:ea typeface="华文细黑"/>
                <a:cs typeface="Times New Roman"/>
              </a:rPr>
              <a:t>蒸馏法</a:t>
            </a:r>
            <a:endParaRPr lang="zh-CN" altLang="zh-CN" sz="2800" kern="100" dirty="0">
              <a:solidFill>
                <a:prstClr val="black"/>
              </a:solidFill>
              <a:latin typeface="宋体"/>
              <a:cs typeface="Courier New"/>
            </a:endParaRPr>
          </a:p>
        </p:txBody>
      </p:sp>
      <p:sp>
        <p:nvSpPr>
          <p:cNvPr id="20" name="Rectangle 21">
            <a:hlinkClick r:id="rId2" action="ppaction://hlinksldjump"/>
          </p:cNvPr>
          <p:cNvSpPr>
            <a:spLocks noChangeArrowheads="1"/>
          </p:cNvSpPr>
          <p:nvPr/>
        </p:nvSpPr>
        <p:spPr bwMode="auto">
          <a:xfrm>
            <a:off x="6239222"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1" name="Rectangle 21">
            <a:hlinkClick r:id="rId3" action="ppaction://hlinksldjump"/>
          </p:cNvPr>
          <p:cNvSpPr>
            <a:spLocks noChangeArrowheads="1"/>
          </p:cNvSpPr>
          <p:nvPr/>
        </p:nvSpPr>
        <p:spPr bwMode="auto">
          <a:xfrm>
            <a:off x="6673145"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2" name="Rectangle 21">
            <a:hlinkClick r:id="rId4" action="ppaction://hlinksldjump"/>
          </p:cNvPr>
          <p:cNvSpPr>
            <a:spLocks noChangeArrowheads="1"/>
          </p:cNvSpPr>
          <p:nvPr/>
        </p:nvSpPr>
        <p:spPr bwMode="auto">
          <a:xfrm>
            <a:off x="7107068"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3" name="Rectangle 21">
            <a:hlinkClick r:id="rId5" action="ppaction://hlinksldjump"/>
          </p:cNvPr>
          <p:cNvSpPr>
            <a:spLocks noChangeArrowheads="1"/>
          </p:cNvSpPr>
          <p:nvPr/>
        </p:nvSpPr>
        <p:spPr bwMode="auto">
          <a:xfrm>
            <a:off x="7540991"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4" name="Rectangle 21">
            <a:hlinkClick r:id="rId6" action="ppaction://hlinksldjump"/>
          </p:cNvPr>
          <p:cNvSpPr>
            <a:spLocks noChangeArrowheads="1"/>
          </p:cNvSpPr>
          <p:nvPr/>
        </p:nvSpPr>
        <p:spPr bwMode="auto">
          <a:xfrm>
            <a:off x="7974914"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5" name="Rectangle 21">
            <a:hlinkClick r:id="rId7" action="ppaction://hlinksldjump"/>
          </p:cNvPr>
          <p:cNvSpPr>
            <a:spLocks noChangeArrowheads="1"/>
          </p:cNvSpPr>
          <p:nvPr/>
        </p:nvSpPr>
        <p:spPr bwMode="auto">
          <a:xfrm>
            <a:off x="8408837"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6" name="Rectangle 21">
            <a:hlinkClick r:id="rId8" action="ppaction://hlinksldjump"/>
          </p:cNvPr>
          <p:cNvSpPr>
            <a:spLocks noChangeArrowheads="1"/>
          </p:cNvSpPr>
          <p:nvPr/>
        </p:nvSpPr>
        <p:spPr bwMode="auto">
          <a:xfrm>
            <a:off x="8842760"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7" name="Rectangle 21">
            <a:hlinkClick r:id="rId9" action="ppaction://hlinksldjump"/>
          </p:cNvPr>
          <p:cNvSpPr>
            <a:spLocks noChangeArrowheads="1"/>
          </p:cNvSpPr>
          <p:nvPr/>
        </p:nvSpPr>
        <p:spPr bwMode="auto">
          <a:xfrm>
            <a:off x="9276683"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8" name="Rectangle 21">
            <a:hlinkClick r:id="rId10" action="ppaction://hlinksldjump"/>
          </p:cNvPr>
          <p:cNvSpPr>
            <a:spLocks noChangeArrowheads="1"/>
          </p:cNvSpPr>
          <p:nvPr/>
        </p:nvSpPr>
        <p:spPr bwMode="auto">
          <a:xfrm>
            <a:off x="9710606" y="117426"/>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29" name="Rectangle 21">
            <a:hlinkClick r:id="rId11" action="ppaction://hlinksldjump"/>
          </p:cNvPr>
          <p:cNvSpPr>
            <a:spLocks noChangeArrowheads="1"/>
          </p:cNvSpPr>
          <p:nvPr/>
        </p:nvSpPr>
        <p:spPr bwMode="auto">
          <a:xfrm>
            <a:off x="10222875" y="117426"/>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30" name="Rectangle 21">
            <a:hlinkClick r:id="rId12" action="ppaction://hlinksldjump"/>
          </p:cNvPr>
          <p:cNvSpPr>
            <a:spLocks noChangeArrowheads="1"/>
          </p:cNvSpPr>
          <p:nvPr/>
        </p:nvSpPr>
        <p:spPr bwMode="auto">
          <a:xfrm>
            <a:off x="10847334" y="117426"/>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43" name="Rectangle 21">
            <a:hlinkClick r:id="rId13" action="ppaction://hlinksldjump"/>
          </p:cNvPr>
          <p:cNvSpPr>
            <a:spLocks noChangeArrowheads="1"/>
          </p:cNvSpPr>
          <p:nvPr/>
        </p:nvSpPr>
        <p:spPr bwMode="auto">
          <a:xfrm>
            <a:off x="11440695" y="117426"/>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44" name="矩形 43"/>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45" name="圆角矩形 44">
            <a:hlinkClick r:id="rId14" action="ppaction://hlinksldjump"/>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2058606618"/>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矩形 2"/>
          <p:cNvSpPr/>
          <p:nvPr/>
        </p:nvSpPr>
        <p:spPr>
          <a:xfrm>
            <a:off x="622598" y="765498"/>
            <a:ext cx="11010769" cy="2031325"/>
          </a:xfrm>
          <a:prstGeom prst="rect">
            <a:avLst/>
          </a:prstGeom>
        </p:spPr>
        <p:txBody>
          <a:bodyPr>
            <a:spAutoFit/>
          </a:bodyPr>
          <a:lstStyle/>
          <a:p>
            <a:pPr algn="just">
              <a:lnSpc>
                <a:spcPct val="150000"/>
              </a:lnSpc>
              <a:spcAft>
                <a:spcPts val="0"/>
              </a:spcAft>
              <a:tabLst>
                <a:tab pos="1890395" algn="l"/>
              </a:tabLst>
            </a:pPr>
            <a:r>
              <a:rPr lang="zh-CN" altLang="zh-CN" sz="2800" b="1" kern="100" dirty="0" smtClean="0">
                <a:solidFill>
                  <a:srgbClr val="0000FF"/>
                </a:solidFill>
                <a:latin typeface="Times New Roman"/>
                <a:cs typeface="Times New Roman"/>
              </a:rPr>
              <a:t>解析</a:t>
            </a:r>
            <a:r>
              <a:rPr lang="zh-CN" altLang="zh-CN" sz="2800" b="1" kern="100" dirty="0">
                <a:solidFill>
                  <a:srgbClr val="0000FF"/>
                </a:solidFill>
                <a:latin typeface="Times New Roman"/>
                <a:cs typeface="Times New Roman"/>
              </a:rPr>
              <a:t>　</a:t>
            </a:r>
            <a:r>
              <a:rPr lang="zh-CN" altLang="zh-CN" sz="2800" kern="100" dirty="0">
                <a:latin typeface="Times New Roman"/>
                <a:ea typeface="华文细黑"/>
                <a:cs typeface="Times New Roman"/>
              </a:rPr>
              <a:t>根据表中的信息知乙二醇和丙三醇的沸点差别较大，因而选用蒸馏法分离</a:t>
            </a:r>
            <a:r>
              <a:rPr lang="zh-CN" altLang="zh-CN" sz="2800" kern="100" dirty="0" smtClean="0">
                <a:latin typeface="Times New Roman"/>
                <a:ea typeface="华文细黑"/>
                <a:cs typeface="Times New Roman"/>
              </a:rPr>
              <a:t>。</a:t>
            </a:r>
            <a:endParaRPr lang="en-US" altLang="zh-CN" sz="2800" kern="100" dirty="0" smtClean="0">
              <a:latin typeface="宋体"/>
              <a:cs typeface="Courier New"/>
            </a:endParaRPr>
          </a:p>
          <a:p>
            <a:pPr lvl="0" algn="just">
              <a:lnSpc>
                <a:spcPct val="150000"/>
              </a:lnSpc>
              <a:tabLst>
                <a:tab pos="1890395" algn="l"/>
              </a:tabLst>
            </a:pPr>
            <a:r>
              <a:rPr lang="zh-CN" altLang="zh-CN" sz="2800" b="1" kern="100" dirty="0">
                <a:solidFill>
                  <a:srgbClr val="0000FF"/>
                </a:solidFill>
                <a:latin typeface="Times New Roman"/>
                <a:cs typeface="Times New Roman"/>
              </a:rPr>
              <a:t>答案　</a:t>
            </a:r>
            <a:r>
              <a:rPr lang="en-US" altLang="zh-CN" sz="2800" b="1" kern="100" dirty="0">
                <a:solidFill>
                  <a:schemeClr val="accent6">
                    <a:lumMod val="75000"/>
                  </a:schemeClr>
                </a:solidFill>
                <a:latin typeface="Times New Roman"/>
                <a:ea typeface="华文细黑"/>
                <a:cs typeface="Courier New"/>
              </a:rPr>
              <a:t>D</a:t>
            </a:r>
            <a:endParaRPr lang="zh-CN" altLang="zh-CN" sz="2800" b="1" kern="100" dirty="0">
              <a:solidFill>
                <a:schemeClr val="accent6">
                  <a:lumMod val="75000"/>
                </a:schemeClr>
              </a:solidFill>
              <a:latin typeface="Times New Roman"/>
              <a:ea typeface="华文细黑"/>
              <a:cs typeface="Courier New"/>
            </a:endParaRPr>
          </a:p>
        </p:txBody>
      </p:sp>
      <p:sp>
        <p:nvSpPr>
          <p:cNvPr id="16" name="Rectangle 21">
            <a:hlinkClick r:id="rId2" action="ppaction://hlinksldjump"/>
          </p:cNvPr>
          <p:cNvSpPr>
            <a:spLocks noChangeArrowheads="1"/>
          </p:cNvSpPr>
          <p:nvPr/>
        </p:nvSpPr>
        <p:spPr bwMode="auto">
          <a:xfrm>
            <a:off x="6239222"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7" name="Rectangle 21">
            <a:hlinkClick r:id="rId3" action="ppaction://hlinksldjump"/>
          </p:cNvPr>
          <p:cNvSpPr>
            <a:spLocks noChangeArrowheads="1"/>
          </p:cNvSpPr>
          <p:nvPr/>
        </p:nvSpPr>
        <p:spPr bwMode="auto">
          <a:xfrm>
            <a:off x="6673145"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8" name="Rectangle 21">
            <a:hlinkClick r:id="rId4" action="ppaction://hlinksldjump"/>
          </p:cNvPr>
          <p:cNvSpPr>
            <a:spLocks noChangeArrowheads="1"/>
          </p:cNvSpPr>
          <p:nvPr/>
        </p:nvSpPr>
        <p:spPr bwMode="auto">
          <a:xfrm>
            <a:off x="7107068"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9" name="Rectangle 21">
            <a:hlinkClick r:id="rId5" action="ppaction://hlinksldjump"/>
          </p:cNvPr>
          <p:cNvSpPr>
            <a:spLocks noChangeArrowheads="1"/>
          </p:cNvSpPr>
          <p:nvPr/>
        </p:nvSpPr>
        <p:spPr bwMode="auto">
          <a:xfrm>
            <a:off x="7540991"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0" name="Rectangle 21">
            <a:hlinkClick r:id="rId6" action="ppaction://hlinksldjump"/>
          </p:cNvPr>
          <p:cNvSpPr>
            <a:spLocks noChangeArrowheads="1"/>
          </p:cNvSpPr>
          <p:nvPr/>
        </p:nvSpPr>
        <p:spPr bwMode="auto">
          <a:xfrm>
            <a:off x="7974914"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1" name="Rectangle 21">
            <a:hlinkClick r:id="rId7" action="ppaction://hlinksldjump"/>
          </p:cNvPr>
          <p:cNvSpPr>
            <a:spLocks noChangeArrowheads="1"/>
          </p:cNvSpPr>
          <p:nvPr/>
        </p:nvSpPr>
        <p:spPr bwMode="auto">
          <a:xfrm>
            <a:off x="8408837"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2" name="Rectangle 21">
            <a:hlinkClick r:id="rId8" action="ppaction://hlinksldjump"/>
          </p:cNvPr>
          <p:cNvSpPr>
            <a:spLocks noChangeArrowheads="1"/>
          </p:cNvSpPr>
          <p:nvPr/>
        </p:nvSpPr>
        <p:spPr bwMode="auto">
          <a:xfrm>
            <a:off x="8842760"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3" name="Rectangle 21">
            <a:hlinkClick r:id="rId9" action="ppaction://hlinksldjump"/>
          </p:cNvPr>
          <p:cNvSpPr>
            <a:spLocks noChangeArrowheads="1"/>
          </p:cNvSpPr>
          <p:nvPr/>
        </p:nvSpPr>
        <p:spPr bwMode="auto">
          <a:xfrm>
            <a:off x="9276683"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4" name="Rectangle 21">
            <a:hlinkClick r:id="rId10" action="ppaction://hlinksldjump"/>
          </p:cNvPr>
          <p:cNvSpPr>
            <a:spLocks noChangeArrowheads="1"/>
          </p:cNvSpPr>
          <p:nvPr/>
        </p:nvSpPr>
        <p:spPr bwMode="auto">
          <a:xfrm>
            <a:off x="9710606" y="117426"/>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25" name="Rectangle 21">
            <a:hlinkClick r:id="rId11" action="ppaction://hlinksldjump"/>
          </p:cNvPr>
          <p:cNvSpPr>
            <a:spLocks noChangeArrowheads="1"/>
          </p:cNvSpPr>
          <p:nvPr/>
        </p:nvSpPr>
        <p:spPr bwMode="auto">
          <a:xfrm>
            <a:off x="10222875" y="117426"/>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26" name="Rectangle 21">
            <a:hlinkClick r:id="rId12" action="ppaction://hlinksldjump"/>
          </p:cNvPr>
          <p:cNvSpPr>
            <a:spLocks noChangeArrowheads="1"/>
          </p:cNvSpPr>
          <p:nvPr/>
        </p:nvSpPr>
        <p:spPr bwMode="auto">
          <a:xfrm>
            <a:off x="10847334" y="117426"/>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27" name="Rectangle 21">
            <a:hlinkClick r:id="rId13" action="ppaction://hlinksldjump"/>
          </p:cNvPr>
          <p:cNvSpPr>
            <a:spLocks noChangeArrowheads="1"/>
          </p:cNvSpPr>
          <p:nvPr/>
        </p:nvSpPr>
        <p:spPr bwMode="auto">
          <a:xfrm>
            <a:off x="11440695" y="117426"/>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Tree>
    <p:extLst>
      <p:ext uri="{BB962C8B-B14F-4D97-AF65-F5344CB8AC3E}">
        <p14:creationId xmlns:p14="http://schemas.microsoft.com/office/powerpoint/2010/main" val="32796038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750"/>
                                        <p:tgtEl>
                                          <p:spTgt spid="3">
                                            <p:txEl>
                                              <p:pRg st="0" end="0"/>
                                            </p:txEl>
                                          </p:spTgt>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blinds(horizontal)">
                                      <p:cBhvr>
                                        <p:cTn id="11" dur="75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982638" y="668690"/>
            <a:ext cx="9952329" cy="656846"/>
          </a:xfrm>
          <a:prstGeom prst="rect">
            <a:avLst/>
          </a:prstGeom>
        </p:spPr>
        <p:txBody>
          <a:bodyPr>
            <a:spAutoFit/>
          </a:bodyPr>
          <a:lstStyle/>
          <a:p>
            <a:pPr algn="just">
              <a:lnSpc>
                <a:spcPct val="150000"/>
              </a:lnSpc>
              <a:spcAft>
                <a:spcPts val="0"/>
              </a:spcAft>
              <a:tabLst>
                <a:tab pos="1890395" algn="l"/>
              </a:tabLst>
            </a:pPr>
            <a:r>
              <a:rPr lang="en-US" altLang="zh-CN" sz="2800" kern="100" dirty="0">
                <a:latin typeface="Times New Roman"/>
                <a:ea typeface="华文细黑"/>
                <a:cs typeface="Courier New"/>
              </a:rPr>
              <a:t>5.</a:t>
            </a:r>
            <a:r>
              <a:rPr lang="zh-CN" altLang="zh-CN" sz="2800" kern="100" dirty="0">
                <a:latin typeface="Times New Roman"/>
                <a:ea typeface="华文细黑"/>
                <a:cs typeface="Times New Roman"/>
              </a:rPr>
              <a:t>下列实验装置设计正确，且能达到目的的是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smtClean="0">
                <a:latin typeface="Times New Roman"/>
                <a:ea typeface="华文细黑"/>
                <a:cs typeface="Courier New"/>
              </a:rPr>
              <a:t>)</a:t>
            </a:r>
            <a:endParaRPr lang="en-US" altLang="zh-CN" sz="2800" kern="100" dirty="0" smtClean="0">
              <a:latin typeface="宋体"/>
              <a:cs typeface="Courier New"/>
            </a:endParaRPr>
          </a:p>
        </p:txBody>
      </p:sp>
      <p:pic>
        <p:nvPicPr>
          <p:cNvPr id="211970" name="Picture 2" descr="HX11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6334" y="1685576"/>
            <a:ext cx="8928202" cy="34527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Rectangle 21">
            <a:hlinkClick r:id="rId3" action="ppaction://hlinksldjump"/>
          </p:cNvPr>
          <p:cNvSpPr>
            <a:spLocks noChangeArrowheads="1"/>
          </p:cNvSpPr>
          <p:nvPr/>
        </p:nvSpPr>
        <p:spPr bwMode="auto">
          <a:xfrm>
            <a:off x="6239222"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9" name="Rectangle 21">
            <a:hlinkClick r:id="rId4" action="ppaction://hlinksldjump"/>
          </p:cNvPr>
          <p:cNvSpPr>
            <a:spLocks noChangeArrowheads="1"/>
          </p:cNvSpPr>
          <p:nvPr/>
        </p:nvSpPr>
        <p:spPr bwMode="auto">
          <a:xfrm>
            <a:off x="6673145"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0" name="Rectangle 21">
            <a:hlinkClick r:id="rId5" action="ppaction://hlinksldjump"/>
          </p:cNvPr>
          <p:cNvSpPr>
            <a:spLocks noChangeArrowheads="1"/>
          </p:cNvSpPr>
          <p:nvPr/>
        </p:nvSpPr>
        <p:spPr bwMode="auto">
          <a:xfrm>
            <a:off x="7107068"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1" name="Rectangle 21">
            <a:hlinkClick r:id="rId6" action="ppaction://hlinksldjump"/>
          </p:cNvPr>
          <p:cNvSpPr>
            <a:spLocks noChangeArrowheads="1"/>
          </p:cNvSpPr>
          <p:nvPr/>
        </p:nvSpPr>
        <p:spPr bwMode="auto">
          <a:xfrm>
            <a:off x="7540991"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2" name="Rectangle 21">
            <a:hlinkClick r:id="rId7" action="ppaction://hlinksldjump"/>
          </p:cNvPr>
          <p:cNvSpPr>
            <a:spLocks noChangeArrowheads="1"/>
          </p:cNvSpPr>
          <p:nvPr/>
        </p:nvSpPr>
        <p:spPr bwMode="auto">
          <a:xfrm>
            <a:off x="7974914"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3" name="Rectangle 21">
            <a:hlinkClick r:id="rId8" action="ppaction://hlinksldjump"/>
          </p:cNvPr>
          <p:cNvSpPr>
            <a:spLocks noChangeArrowheads="1"/>
          </p:cNvSpPr>
          <p:nvPr/>
        </p:nvSpPr>
        <p:spPr bwMode="auto">
          <a:xfrm>
            <a:off x="8408837"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4" name="Rectangle 21">
            <a:hlinkClick r:id="rId9" action="ppaction://hlinksldjump"/>
          </p:cNvPr>
          <p:cNvSpPr>
            <a:spLocks noChangeArrowheads="1"/>
          </p:cNvSpPr>
          <p:nvPr/>
        </p:nvSpPr>
        <p:spPr bwMode="auto">
          <a:xfrm>
            <a:off x="8842760"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5" name="Rectangle 21">
            <a:hlinkClick r:id="rId10" action="ppaction://hlinksldjump"/>
          </p:cNvPr>
          <p:cNvSpPr>
            <a:spLocks noChangeArrowheads="1"/>
          </p:cNvSpPr>
          <p:nvPr/>
        </p:nvSpPr>
        <p:spPr bwMode="auto">
          <a:xfrm>
            <a:off x="9276683"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6" name="Rectangle 21">
            <a:hlinkClick r:id="rId11" action="ppaction://hlinksldjump"/>
          </p:cNvPr>
          <p:cNvSpPr>
            <a:spLocks noChangeArrowheads="1"/>
          </p:cNvSpPr>
          <p:nvPr/>
        </p:nvSpPr>
        <p:spPr bwMode="auto">
          <a:xfrm>
            <a:off x="9710606" y="117426"/>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27" name="Rectangle 21">
            <a:hlinkClick r:id="rId12" action="ppaction://hlinksldjump"/>
          </p:cNvPr>
          <p:cNvSpPr>
            <a:spLocks noChangeArrowheads="1"/>
          </p:cNvSpPr>
          <p:nvPr/>
        </p:nvSpPr>
        <p:spPr bwMode="auto">
          <a:xfrm>
            <a:off x="10222875" y="117426"/>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28" name="Rectangle 21">
            <a:hlinkClick r:id="rId13" action="ppaction://hlinksldjump"/>
          </p:cNvPr>
          <p:cNvSpPr>
            <a:spLocks noChangeArrowheads="1"/>
          </p:cNvSpPr>
          <p:nvPr/>
        </p:nvSpPr>
        <p:spPr bwMode="auto">
          <a:xfrm>
            <a:off x="10847334" y="117426"/>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29" name="Rectangle 21">
            <a:hlinkClick r:id="rId14" action="ppaction://hlinksldjump"/>
          </p:cNvPr>
          <p:cNvSpPr>
            <a:spLocks noChangeArrowheads="1"/>
          </p:cNvSpPr>
          <p:nvPr/>
        </p:nvSpPr>
        <p:spPr bwMode="auto">
          <a:xfrm>
            <a:off x="11440695" y="117426"/>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0" name="矩形 29"/>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31" name="圆角矩形 30">
            <a:hlinkClick r:id="rId15" action="ppaction://hlinksldjump"/>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2549780701"/>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矩形 4"/>
          <p:cNvSpPr/>
          <p:nvPr/>
        </p:nvSpPr>
        <p:spPr>
          <a:xfrm>
            <a:off x="766614" y="869139"/>
            <a:ext cx="10476369" cy="2817053"/>
          </a:xfrm>
          <a:prstGeom prst="rect">
            <a:avLst/>
          </a:prstGeom>
        </p:spPr>
        <p:txBody>
          <a:bodyPr>
            <a:spAutoFit/>
          </a:bodyPr>
          <a:lstStyle/>
          <a:p>
            <a:pPr lvl="0" algn="just">
              <a:lnSpc>
                <a:spcPts val="5500"/>
              </a:lnSpc>
              <a:tabLst>
                <a:tab pos="1890395" algn="l"/>
              </a:tabLst>
            </a:pPr>
            <a:r>
              <a:rPr lang="zh-CN" altLang="zh-CN" sz="2800" b="1" kern="100" dirty="0">
                <a:solidFill>
                  <a:srgbClr val="0000FF"/>
                </a:solidFill>
                <a:latin typeface="Times New Roman"/>
                <a:cs typeface="Times New Roman"/>
              </a:rPr>
              <a:t>解析　</a:t>
            </a:r>
            <a:r>
              <a:rPr lang="en-US" altLang="zh-CN" sz="2800" kern="100" dirty="0">
                <a:solidFill>
                  <a:prstClr val="black"/>
                </a:solidFill>
                <a:latin typeface="Times New Roman"/>
                <a:ea typeface="华文细黑"/>
                <a:cs typeface="Courier New"/>
              </a:rPr>
              <a:t>A</a:t>
            </a:r>
            <a:r>
              <a:rPr lang="zh-CN" altLang="zh-CN" sz="2800" kern="100" dirty="0">
                <a:solidFill>
                  <a:prstClr val="black"/>
                </a:solidFill>
                <a:latin typeface="Times New Roman"/>
                <a:ea typeface="华文细黑"/>
                <a:cs typeface="Times New Roman"/>
              </a:rPr>
              <a:t>项，导管插入水中，不能防止倒吸；</a:t>
            </a:r>
            <a:endParaRPr lang="en-US" altLang="zh-CN" sz="2800" kern="100" dirty="0">
              <a:solidFill>
                <a:prstClr val="black"/>
              </a:solidFill>
              <a:latin typeface="Times New Roman"/>
              <a:ea typeface="华文细黑"/>
              <a:cs typeface="Times New Roman"/>
            </a:endParaRPr>
          </a:p>
          <a:p>
            <a:pPr lvl="0" algn="just">
              <a:lnSpc>
                <a:spcPts val="5500"/>
              </a:lnSpc>
              <a:tabLst>
                <a:tab pos="1890395" algn="l"/>
              </a:tabLst>
            </a:pPr>
            <a:r>
              <a:rPr lang="en-US" altLang="zh-CN" sz="2800" kern="100" dirty="0">
                <a:solidFill>
                  <a:prstClr val="black"/>
                </a:solidFill>
                <a:latin typeface="Times New Roman"/>
                <a:ea typeface="华文细黑"/>
                <a:cs typeface="Courier New"/>
              </a:rPr>
              <a:t>C</a:t>
            </a:r>
            <a:r>
              <a:rPr lang="zh-CN" altLang="zh-CN" sz="2800" kern="100" dirty="0">
                <a:solidFill>
                  <a:prstClr val="black"/>
                </a:solidFill>
                <a:latin typeface="Times New Roman"/>
                <a:ea typeface="华文细黑"/>
                <a:cs typeface="Times New Roman"/>
              </a:rPr>
              <a:t>项，不能用坩埚从溶液中提取溶质；</a:t>
            </a:r>
            <a:endParaRPr lang="en-US" altLang="zh-CN" sz="2800" kern="100" dirty="0">
              <a:solidFill>
                <a:prstClr val="black"/>
              </a:solidFill>
              <a:latin typeface="Times New Roman"/>
              <a:ea typeface="华文细黑"/>
              <a:cs typeface="Times New Roman"/>
            </a:endParaRPr>
          </a:p>
          <a:p>
            <a:pPr lvl="0" algn="just">
              <a:lnSpc>
                <a:spcPts val="5500"/>
              </a:lnSpc>
              <a:tabLst>
                <a:tab pos="1890395" algn="l"/>
              </a:tabLst>
            </a:pPr>
            <a:r>
              <a:rPr lang="en-US" altLang="zh-CN" sz="2800" kern="100" dirty="0">
                <a:solidFill>
                  <a:prstClr val="black"/>
                </a:solidFill>
                <a:latin typeface="Times New Roman"/>
                <a:ea typeface="华文细黑"/>
                <a:cs typeface="Courier New"/>
              </a:rPr>
              <a:t>D</a:t>
            </a:r>
            <a:r>
              <a:rPr lang="zh-CN" altLang="zh-CN" sz="2800" kern="100" dirty="0">
                <a:solidFill>
                  <a:prstClr val="black"/>
                </a:solidFill>
                <a:latin typeface="Times New Roman"/>
                <a:ea typeface="华文细黑"/>
                <a:cs typeface="Times New Roman"/>
              </a:rPr>
              <a:t>项，没有温度计，不能用于分馏。</a:t>
            </a:r>
            <a:endParaRPr lang="en-US" altLang="zh-CN" sz="1050" kern="100" dirty="0">
              <a:solidFill>
                <a:prstClr val="black"/>
              </a:solidFill>
              <a:latin typeface="宋体"/>
              <a:cs typeface="Courier New"/>
            </a:endParaRPr>
          </a:p>
          <a:p>
            <a:pPr lvl="0" algn="just">
              <a:lnSpc>
                <a:spcPts val="5500"/>
              </a:lnSpc>
              <a:tabLst>
                <a:tab pos="1890395" algn="l"/>
              </a:tabLst>
            </a:pPr>
            <a:r>
              <a:rPr lang="zh-CN" altLang="zh-CN" sz="2800" b="1" kern="100" dirty="0">
                <a:solidFill>
                  <a:srgbClr val="0000FF"/>
                </a:solidFill>
                <a:latin typeface="Times New Roman"/>
                <a:cs typeface="Times New Roman"/>
              </a:rPr>
              <a:t>答案　</a:t>
            </a:r>
            <a:r>
              <a:rPr lang="en-US" altLang="zh-CN" sz="2800" b="1" kern="100" dirty="0">
                <a:solidFill>
                  <a:srgbClr val="F79646">
                    <a:lumMod val="75000"/>
                  </a:srgbClr>
                </a:solidFill>
                <a:latin typeface="Times New Roman"/>
                <a:ea typeface="华文细黑"/>
                <a:cs typeface="Courier New"/>
              </a:rPr>
              <a:t>B</a:t>
            </a:r>
            <a:endParaRPr lang="zh-CN" altLang="zh-CN" sz="2800" b="1" kern="100" dirty="0">
              <a:solidFill>
                <a:srgbClr val="F79646">
                  <a:lumMod val="75000"/>
                </a:srgbClr>
              </a:solidFill>
              <a:latin typeface="Times New Roman"/>
              <a:ea typeface="华文细黑"/>
              <a:cs typeface="Courier New"/>
            </a:endParaRPr>
          </a:p>
        </p:txBody>
      </p:sp>
      <p:sp>
        <p:nvSpPr>
          <p:cNvPr id="16" name="Rectangle 21">
            <a:hlinkClick r:id="rId2" action="ppaction://hlinksldjump"/>
          </p:cNvPr>
          <p:cNvSpPr>
            <a:spLocks noChangeArrowheads="1"/>
          </p:cNvSpPr>
          <p:nvPr/>
        </p:nvSpPr>
        <p:spPr bwMode="auto">
          <a:xfrm>
            <a:off x="6239222"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7" name="Rectangle 21">
            <a:hlinkClick r:id="rId3" action="ppaction://hlinksldjump"/>
          </p:cNvPr>
          <p:cNvSpPr>
            <a:spLocks noChangeArrowheads="1"/>
          </p:cNvSpPr>
          <p:nvPr/>
        </p:nvSpPr>
        <p:spPr bwMode="auto">
          <a:xfrm>
            <a:off x="6673145"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8" name="Rectangle 21">
            <a:hlinkClick r:id="rId4" action="ppaction://hlinksldjump"/>
          </p:cNvPr>
          <p:cNvSpPr>
            <a:spLocks noChangeArrowheads="1"/>
          </p:cNvSpPr>
          <p:nvPr/>
        </p:nvSpPr>
        <p:spPr bwMode="auto">
          <a:xfrm>
            <a:off x="7107068"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9" name="Rectangle 21">
            <a:hlinkClick r:id="rId5" action="ppaction://hlinksldjump"/>
          </p:cNvPr>
          <p:cNvSpPr>
            <a:spLocks noChangeArrowheads="1"/>
          </p:cNvSpPr>
          <p:nvPr/>
        </p:nvSpPr>
        <p:spPr bwMode="auto">
          <a:xfrm>
            <a:off x="7540991"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0" name="Rectangle 21">
            <a:hlinkClick r:id="rId6" action="ppaction://hlinksldjump"/>
          </p:cNvPr>
          <p:cNvSpPr>
            <a:spLocks noChangeArrowheads="1"/>
          </p:cNvSpPr>
          <p:nvPr/>
        </p:nvSpPr>
        <p:spPr bwMode="auto">
          <a:xfrm>
            <a:off x="7974914"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1" name="Rectangle 21">
            <a:hlinkClick r:id="rId7" action="ppaction://hlinksldjump"/>
          </p:cNvPr>
          <p:cNvSpPr>
            <a:spLocks noChangeArrowheads="1"/>
          </p:cNvSpPr>
          <p:nvPr/>
        </p:nvSpPr>
        <p:spPr bwMode="auto">
          <a:xfrm>
            <a:off x="8408837"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2" name="Rectangle 21">
            <a:hlinkClick r:id="rId8" action="ppaction://hlinksldjump"/>
          </p:cNvPr>
          <p:cNvSpPr>
            <a:spLocks noChangeArrowheads="1"/>
          </p:cNvSpPr>
          <p:nvPr/>
        </p:nvSpPr>
        <p:spPr bwMode="auto">
          <a:xfrm>
            <a:off x="8842760"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3" name="Rectangle 21">
            <a:hlinkClick r:id="rId9" action="ppaction://hlinksldjump"/>
          </p:cNvPr>
          <p:cNvSpPr>
            <a:spLocks noChangeArrowheads="1"/>
          </p:cNvSpPr>
          <p:nvPr/>
        </p:nvSpPr>
        <p:spPr bwMode="auto">
          <a:xfrm>
            <a:off x="9276683"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4" name="Rectangle 21">
            <a:hlinkClick r:id="rId10" action="ppaction://hlinksldjump"/>
          </p:cNvPr>
          <p:cNvSpPr>
            <a:spLocks noChangeArrowheads="1"/>
          </p:cNvSpPr>
          <p:nvPr/>
        </p:nvSpPr>
        <p:spPr bwMode="auto">
          <a:xfrm>
            <a:off x="9710606" y="117426"/>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25" name="Rectangle 21">
            <a:hlinkClick r:id="rId11" action="ppaction://hlinksldjump"/>
          </p:cNvPr>
          <p:cNvSpPr>
            <a:spLocks noChangeArrowheads="1"/>
          </p:cNvSpPr>
          <p:nvPr/>
        </p:nvSpPr>
        <p:spPr bwMode="auto">
          <a:xfrm>
            <a:off x="10222875" y="117426"/>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26" name="Rectangle 21">
            <a:hlinkClick r:id="rId12" action="ppaction://hlinksldjump"/>
          </p:cNvPr>
          <p:cNvSpPr>
            <a:spLocks noChangeArrowheads="1"/>
          </p:cNvSpPr>
          <p:nvPr/>
        </p:nvSpPr>
        <p:spPr bwMode="auto">
          <a:xfrm>
            <a:off x="10847334" y="117426"/>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27" name="Rectangle 21">
            <a:hlinkClick r:id="rId13" action="ppaction://hlinksldjump"/>
          </p:cNvPr>
          <p:cNvSpPr>
            <a:spLocks noChangeArrowheads="1"/>
          </p:cNvSpPr>
          <p:nvPr/>
        </p:nvSpPr>
        <p:spPr bwMode="auto">
          <a:xfrm>
            <a:off x="11440695" y="117426"/>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Tree>
    <p:extLst>
      <p:ext uri="{BB962C8B-B14F-4D97-AF65-F5344CB8AC3E}">
        <p14:creationId xmlns:p14="http://schemas.microsoft.com/office/powerpoint/2010/main" val="8310702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blinds(horizontal)">
                                      <p:cBhvr>
                                        <p:cTn id="7" dur="750"/>
                                        <p:tgtEl>
                                          <p:spTgt spid="5">
                                            <p:txEl>
                                              <p:pRg st="0" end="0"/>
                                            </p:txEl>
                                          </p:spTgt>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animEffect transition="in" filter="blinds(horizontal)">
                                      <p:cBhvr>
                                        <p:cTn id="11" dur="750"/>
                                        <p:tgtEl>
                                          <p:spTgt spid="5">
                                            <p:txEl>
                                              <p:pRg st="1" end="1"/>
                                            </p:txEl>
                                          </p:spTgt>
                                        </p:tgtEl>
                                      </p:cBhvr>
                                    </p:animEffect>
                                  </p:childTnLst>
                                </p:cTn>
                              </p:par>
                            </p:childTnLst>
                          </p:cTn>
                        </p:par>
                        <p:par>
                          <p:cTn id="12" fill="hold">
                            <p:stCondLst>
                              <p:cond delay="1500"/>
                            </p:stCondLst>
                            <p:childTnLst>
                              <p:par>
                                <p:cTn id="13" presetID="3" presetClass="entr" presetSubtype="10" fill="hold" nodeType="after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animEffect transition="in" filter="blinds(horizontal)">
                                      <p:cBhvr>
                                        <p:cTn id="15" dur="750"/>
                                        <p:tgtEl>
                                          <p:spTgt spid="5">
                                            <p:txEl>
                                              <p:pRg st="2" end="2"/>
                                            </p:txEl>
                                          </p:spTgt>
                                        </p:tgtEl>
                                      </p:cBhvr>
                                    </p:animEffect>
                                  </p:childTnLst>
                                </p:cTn>
                              </p:par>
                            </p:childTnLst>
                          </p:cTn>
                        </p:par>
                        <p:par>
                          <p:cTn id="16" fill="hold">
                            <p:stCondLst>
                              <p:cond delay="2250"/>
                            </p:stCondLst>
                            <p:childTnLst>
                              <p:par>
                                <p:cTn id="17" presetID="3" presetClass="entr" presetSubtype="10" fill="hold" nodeType="after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animEffect transition="in" filter="blinds(horizontal)">
                                      <p:cBhvr>
                                        <p:cTn id="19" dur="75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85708" y="549474"/>
            <a:ext cx="11524006" cy="5909310"/>
          </a:xfrm>
          <a:prstGeom prst="rect">
            <a:avLst/>
          </a:prstGeom>
        </p:spPr>
        <p:txBody>
          <a:bodyPr>
            <a:spAutoFit/>
          </a:bodyPr>
          <a:lstStyle/>
          <a:p>
            <a:pPr algn="just">
              <a:lnSpc>
                <a:spcPct val="150000"/>
              </a:lnSpc>
              <a:spcAft>
                <a:spcPts val="0"/>
              </a:spcAft>
              <a:tabLst>
                <a:tab pos="1890395" algn="l"/>
              </a:tabLst>
            </a:pPr>
            <a:r>
              <a:rPr lang="en-US" altLang="zh-CN" sz="2800" kern="100" dirty="0">
                <a:latin typeface="Times New Roman"/>
                <a:ea typeface="华文细黑"/>
                <a:cs typeface="Courier New"/>
              </a:rPr>
              <a:t>6.</a:t>
            </a:r>
            <a:r>
              <a:rPr lang="zh-CN" altLang="zh-CN" sz="2800" kern="100" dirty="0">
                <a:latin typeface="Times New Roman"/>
                <a:ea typeface="华文细黑"/>
                <a:cs typeface="Times New Roman"/>
              </a:rPr>
              <a:t>下列除杂方法正确的是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除去乙烷中少量的乙烯：通入</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，加催化剂反应</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除去乙酸乙酯中少量的乙酸：用饱和碳酸钠溶液洗涤，分液</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宋体"/>
                <a:ea typeface="华文细黑"/>
                <a:cs typeface="Times New Roman"/>
              </a:rPr>
              <a:t>③</a:t>
            </a:r>
            <a:r>
              <a:rPr lang="zh-CN" altLang="zh-CN" sz="2800" kern="100" dirty="0">
                <a:latin typeface="Times New Roman"/>
                <a:ea typeface="华文细黑"/>
                <a:cs typeface="Times New Roman"/>
              </a:rPr>
              <a:t>除去</a:t>
            </a:r>
            <a:r>
              <a:rPr lang="en-US" altLang="zh-CN" sz="2800" kern="100" dirty="0" err="1">
                <a:latin typeface="Times New Roman"/>
                <a:ea typeface="华文细黑"/>
                <a:cs typeface="Courier New"/>
              </a:rPr>
              <a:t>NaBr</a:t>
            </a:r>
            <a:r>
              <a:rPr lang="zh-CN" altLang="zh-CN" sz="2800" kern="100" dirty="0">
                <a:latin typeface="Times New Roman"/>
                <a:ea typeface="华文细黑"/>
                <a:cs typeface="Times New Roman"/>
              </a:rPr>
              <a:t>溶液中的</a:t>
            </a:r>
            <a:r>
              <a:rPr lang="en-US" altLang="zh-CN" sz="2800" kern="100" dirty="0" err="1">
                <a:latin typeface="Times New Roman"/>
                <a:ea typeface="华文细黑"/>
                <a:cs typeface="Courier New"/>
              </a:rPr>
              <a:t>NaI</a:t>
            </a:r>
            <a:r>
              <a:rPr lang="zh-CN" altLang="zh-CN" sz="2800" kern="100" dirty="0">
                <a:latin typeface="Times New Roman"/>
                <a:ea typeface="华文细黑"/>
                <a:cs typeface="Times New Roman"/>
              </a:rPr>
              <a:t>：用氯水氧化</a:t>
            </a:r>
            <a:r>
              <a:rPr lang="en-US" altLang="zh-CN" sz="2800" kern="100" dirty="0" err="1">
                <a:latin typeface="Times New Roman"/>
                <a:ea typeface="华文细黑"/>
                <a:cs typeface="Courier New"/>
              </a:rPr>
              <a:t>NaI</a:t>
            </a:r>
            <a:r>
              <a:rPr lang="zh-CN" altLang="zh-CN" sz="2800" kern="100" dirty="0">
                <a:latin typeface="Times New Roman"/>
                <a:ea typeface="华文细黑"/>
                <a:cs typeface="Times New Roman"/>
              </a:rPr>
              <a:t>，再用</a:t>
            </a:r>
            <a:r>
              <a:rPr lang="en-US" altLang="zh-CN" sz="2800" kern="100" dirty="0">
                <a:latin typeface="Times New Roman"/>
                <a:ea typeface="华文细黑"/>
                <a:cs typeface="Courier New"/>
              </a:rPr>
              <a:t>CCl</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萃取分液</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宋体"/>
                <a:ea typeface="华文细黑"/>
                <a:cs typeface="Times New Roman"/>
              </a:rPr>
              <a:t>④</a:t>
            </a:r>
            <a:r>
              <a:rPr lang="zh-CN" altLang="zh-CN" sz="2800" kern="100" dirty="0">
                <a:latin typeface="Times New Roman"/>
                <a:ea typeface="华文细黑"/>
                <a:cs typeface="Times New Roman"/>
              </a:rPr>
              <a:t>除去乙醇中少量的乙酸：加足量生石灰，蒸馏</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宋体"/>
                <a:ea typeface="华文细黑"/>
                <a:cs typeface="Times New Roman"/>
              </a:rPr>
              <a:t>⑤</a:t>
            </a:r>
            <a:r>
              <a:rPr lang="zh-CN" altLang="zh-CN" sz="2800" kern="100" dirty="0">
                <a:latin typeface="Times New Roman"/>
                <a:ea typeface="华文细黑"/>
                <a:cs typeface="Times New Roman"/>
              </a:rPr>
              <a:t>向</a:t>
            </a:r>
            <a:r>
              <a:rPr lang="en-US" altLang="zh-CN" sz="2800" kern="100" dirty="0">
                <a:latin typeface="Times New Roman"/>
                <a:ea typeface="华文细黑"/>
                <a:cs typeface="Courier New"/>
              </a:rPr>
              <a:t>MgCl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溶液中加入</a:t>
            </a:r>
            <a:r>
              <a:rPr lang="en-US" altLang="zh-CN" sz="2800" kern="100" dirty="0" err="1">
                <a:latin typeface="Times New Roman"/>
                <a:ea typeface="华文细黑"/>
                <a:cs typeface="Courier New"/>
              </a:rPr>
              <a:t>MgO</a:t>
            </a:r>
            <a:r>
              <a:rPr lang="zh-CN" altLang="zh-CN" sz="2800" kern="100" dirty="0">
                <a:latin typeface="Times New Roman"/>
                <a:ea typeface="华文细黑"/>
                <a:cs typeface="Times New Roman"/>
              </a:rPr>
              <a:t>粉末，充分搅拌后过滤可除去杂质</a:t>
            </a:r>
            <a:r>
              <a:rPr lang="en-US" altLang="zh-CN" sz="2800" kern="100" dirty="0">
                <a:latin typeface="Times New Roman"/>
                <a:ea typeface="华文细黑"/>
                <a:cs typeface="Courier New"/>
              </a:rPr>
              <a:t>FeCl</a:t>
            </a:r>
            <a:r>
              <a:rPr lang="en-US" altLang="zh-CN" sz="2800" kern="100" baseline="-25000" dirty="0">
                <a:latin typeface="Times New Roman"/>
                <a:ea typeface="华文细黑"/>
                <a:cs typeface="Courier New"/>
              </a:rPr>
              <a:t>3</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宋体"/>
                <a:ea typeface="华文细黑"/>
                <a:cs typeface="Times New Roman"/>
              </a:rPr>
              <a:t>⑥</a:t>
            </a:r>
            <a:r>
              <a:rPr lang="zh-CN" altLang="zh-CN" sz="2800" kern="100" dirty="0">
                <a:latin typeface="Times New Roman"/>
                <a:ea typeface="华文细黑"/>
                <a:cs typeface="Times New Roman"/>
              </a:rPr>
              <a:t>只含有泥沙的粗盐：可通过溶解、过滤、蒸发结晶的方法提纯</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A.</a:t>
            </a:r>
            <a:r>
              <a:rPr lang="en-US" altLang="zh-CN" sz="2800" kern="100" dirty="0">
                <a:latin typeface="宋体"/>
                <a:ea typeface="华文细黑"/>
                <a:cs typeface="Times New Roman"/>
              </a:rPr>
              <a:t>①②③</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B</a:t>
            </a:r>
            <a:r>
              <a:rPr lang="en-US" altLang="zh-CN" sz="2800" kern="100" dirty="0">
                <a:latin typeface="Times New Roman"/>
                <a:ea typeface="华文细黑"/>
                <a:cs typeface="Courier New"/>
              </a:rPr>
              <a:t>.</a:t>
            </a:r>
            <a:r>
              <a:rPr lang="en-US" altLang="zh-CN" sz="2800" kern="100" dirty="0">
                <a:latin typeface="宋体"/>
                <a:ea typeface="华文细黑"/>
                <a:cs typeface="Times New Roman"/>
              </a:rPr>
              <a:t>②④⑤⑥</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C.</a:t>
            </a:r>
            <a:r>
              <a:rPr lang="en-US" altLang="zh-CN" sz="2800" kern="100" dirty="0">
                <a:latin typeface="宋体"/>
                <a:ea typeface="华文细黑"/>
                <a:cs typeface="Times New Roman"/>
              </a:rPr>
              <a:t>③④⑤</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D</a:t>
            </a:r>
            <a:r>
              <a:rPr lang="en-US" altLang="zh-CN" sz="2800" kern="100" dirty="0">
                <a:latin typeface="Times New Roman"/>
                <a:ea typeface="华文细黑"/>
                <a:cs typeface="Courier New"/>
              </a:rPr>
              <a:t>.</a:t>
            </a:r>
            <a:r>
              <a:rPr lang="en-US" altLang="zh-CN" sz="2800" kern="100" dirty="0">
                <a:latin typeface="宋体"/>
                <a:ea typeface="华文细黑"/>
                <a:cs typeface="Times New Roman"/>
              </a:rPr>
              <a:t>②③④</a:t>
            </a:r>
            <a:endParaRPr lang="zh-CN" altLang="zh-CN" sz="2800" kern="100" dirty="0">
              <a:effectLst/>
              <a:latin typeface="宋体"/>
              <a:cs typeface="Courier New"/>
            </a:endParaRPr>
          </a:p>
        </p:txBody>
      </p:sp>
      <p:sp>
        <p:nvSpPr>
          <p:cNvPr id="17" name="Rectangle 21">
            <a:hlinkClick r:id="rId2" action="ppaction://hlinksldjump"/>
          </p:cNvPr>
          <p:cNvSpPr>
            <a:spLocks noChangeArrowheads="1"/>
          </p:cNvSpPr>
          <p:nvPr/>
        </p:nvSpPr>
        <p:spPr bwMode="auto">
          <a:xfrm>
            <a:off x="6239222"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8" name="Rectangle 21">
            <a:hlinkClick r:id="rId3" action="ppaction://hlinksldjump"/>
          </p:cNvPr>
          <p:cNvSpPr>
            <a:spLocks noChangeArrowheads="1"/>
          </p:cNvSpPr>
          <p:nvPr/>
        </p:nvSpPr>
        <p:spPr bwMode="auto">
          <a:xfrm>
            <a:off x="6673145"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9" name="Rectangle 21">
            <a:hlinkClick r:id="rId4" action="ppaction://hlinksldjump"/>
          </p:cNvPr>
          <p:cNvSpPr>
            <a:spLocks noChangeArrowheads="1"/>
          </p:cNvSpPr>
          <p:nvPr/>
        </p:nvSpPr>
        <p:spPr bwMode="auto">
          <a:xfrm>
            <a:off x="7107068"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0" name="Rectangle 21">
            <a:hlinkClick r:id="rId5" action="ppaction://hlinksldjump"/>
          </p:cNvPr>
          <p:cNvSpPr>
            <a:spLocks noChangeArrowheads="1"/>
          </p:cNvSpPr>
          <p:nvPr/>
        </p:nvSpPr>
        <p:spPr bwMode="auto">
          <a:xfrm>
            <a:off x="7540991"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1" name="Rectangle 21">
            <a:hlinkClick r:id="rId6" action="ppaction://hlinksldjump"/>
          </p:cNvPr>
          <p:cNvSpPr>
            <a:spLocks noChangeArrowheads="1"/>
          </p:cNvSpPr>
          <p:nvPr/>
        </p:nvSpPr>
        <p:spPr bwMode="auto">
          <a:xfrm>
            <a:off x="7974914"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2" name="Rectangle 21">
            <a:hlinkClick r:id="rId7" action="ppaction://hlinksldjump"/>
          </p:cNvPr>
          <p:cNvSpPr>
            <a:spLocks noChangeArrowheads="1"/>
          </p:cNvSpPr>
          <p:nvPr/>
        </p:nvSpPr>
        <p:spPr bwMode="auto">
          <a:xfrm>
            <a:off x="8408837"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3" name="Rectangle 21">
            <a:hlinkClick r:id="rId8" action="ppaction://hlinksldjump"/>
          </p:cNvPr>
          <p:cNvSpPr>
            <a:spLocks noChangeArrowheads="1"/>
          </p:cNvSpPr>
          <p:nvPr/>
        </p:nvSpPr>
        <p:spPr bwMode="auto">
          <a:xfrm>
            <a:off x="8842760"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4" name="Rectangle 21">
            <a:hlinkClick r:id="rId9" action="ppaction://hlinksldjump"/>
          </p:cNvPr>
          <p:cNvSpPr>
            <a:spLocks noChangeArrowheads="1"/>
          </p:cNvSpPr>
          <p:nvPr/>
        </p:nvSpPr>
        <p:spPr bwMode="auto">
          <a:xfrm>
            <a:off x="9276683"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5" name="Rectangle 21">
            <a:hlinkClick r:id="rId10" action="ppaction://hlinksldjump"/>
          </p:cNvPr>
          <p:cNvSpPr>
            <a:spLocks noChangeArrowheads="1"/>
          </p:cNvSpPr>
          <p:nvPr/>
        </p:nvSpPr>
        <p:spPr bwMode="auto">
          <a:xfrm>
            <a:off x="9710606" y="117426"/>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26" name="Rectangle 21">
            <a:hlinkClick r:id="rId11" action="ppaction://hlinksldjump"/>
          </p:cNvPr>
          <p:cNvSpPr>
            <a:spLocks noChangeArrowheads="1"/>
          </p:cNvSpPr>
          <p:nvPr/>
        </p:nvSpPr>
        <p:spPr bwMode="auto">
          <a:xfrm>
            <a:off x="10222875" y="117426"/>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27" name="Rectangle 21">
            <a:hlinkClick r:id="rId12" action="ppaction://hlinksldjump"/>
          </p:cNvPr>
          <p:cNvSpPr>
            <a:spLocks noChangeArrowheads="1"/>
          </p:cNvSpPr>
          <p:nvPr/>
        </p:nvSpPr>
        <p:spPr bwMode="auto">
          <a:xfrm>
            <a:off x="10847334" y="117426"/>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28" name="Rectangle 21">
            <a:hlinkClick r:id="rId13" action="ppaction://hlinksldjump"/>
          </p:cNvPr>
          <p:cNvSpPr>
            <a:spLocks noChangeArrowheads="1"/>
          </p:cNvSpPr>
          <p:nvPr/>
        </p:nvSpPr>
        <p:spPr bwMode="auto">
          <a:xfrm>
            <a:off x="11440695" y="117426"/>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29" name="矩形 28"/>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30" name="圆角矩形 29">
            <a:hlinkClick r:id="rId14" action="ppaction://hlinksldjump"/>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289910479"/>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矩形 2"/>
          <p:cNvSpPr/>
          <p:nvPr/>
        </p:nvSpPr>
        <p:spPr>
          <a:xfrm>
            <a:off x="186349" y="621482"/>
            <a:ext cx="11755638" cy="5909310"/>
          </a:xfrm>
          <a:prstGeom prst="rect">
            <a:avLst/>
          </a:prstGeom>
        </p:spPr>
        <p:txBody>
          <a:bodyPr>
            <a:spAutoFit/>
          </a:bodyPr>
          <a:lstStyle/>
          <a:p>
            <a:pPr algn="just">
              <a:lnSpc>
                <a:spcPct val="150000"/>
              </a:lnSpc>
              <a:spcAft>
                <a:spcPts val="0"/>
              </a:spcAft>
              <a:tabLst>
                <a:tab pos="1890395" algn="l"/>
              </a:tabLst>
            </a:pPr>
            <a:r>
              <a:rPr lang="zh-CN" altLang="zh-CN" sz="2800" b="1" kern="100" dirty="0">
                <a:solidFill>
                  <a:srgbClr val="0000FF"/>
                </a:solidFill>
                <a:latin typeface="Times New Roman"/>
                <a:cs typeface="Times New Roman"/>
              </a:rPr>
              <a:t>解析　</a:t>
            </a:r>
            <a:r>
              <a:rPr lang="zh-CN" altLang="zh-CN" sz="2800" kern="100" dirty="0">
                <a:latin typeface="Times New Roman"/>
                <a:ea typeface="华文细黑"/>
                <a:cs typeface="Times New Roman"/>
              </a:rPr>
              <a:t>因通入</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的量不易控制，故不能保证完全除去乙烯的同时不引入</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杂质，</a:t>
            </a: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错误</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tabLst>
                <a:tab pos="1890395" algn="l"/>
              </a:tabLst>
            </a:pPr>
            <a:r>
              <a:rPr lang="zh-CN" altLang="zh-CN" sz="2800" kern="100" dirty="0" smtClean="0">
                <a:latin typeface="Times New Roman"/>
                <a:ea typeface="华文细黑"/>
                <a:cs typeface="Times New Roman"/>
              </a:rPr>
              <a:t>因</a:t>
            </a:r>
            <a:r>
              <a:rPr lang="zh-CN" altLang="zh-CN" sz="2800" kern="100" dirty="0">
                <a:latin typeface="Times New Roman"/>
                <a:ea typeface="华文细黑"/>
                <a:cs typeface="Times New Roman"/>
              </a:rPr>
              <a:t>乙酸能与饱和碳酸钠溶液反应而乙酸乙酯在饱和碳酸钠溶液中的溶解度较小，</a:t>
            </a: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正确</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tabLst>
                <a:tab pos="1890395" algn="l"/>
              </a:tabLst>
            </a:pPr>
            <a:r>
              <a:rPr lang="zh-CN" altLang="zh-CN" sz="2800" kern="100" dirty="0" smtClean="0">
                <a:latin typeface="Times New Roman"/>
                <a:ea typeface="华文细黑"/>
                <a:cs typeface="Times New Roman"/>
              </a:rPr>
              <a:t>氯</a:t>
            </a:r>
            <a:r>
              <a:rPr lang="zh-CN" altLang="zh-CN" sz="2800" kern="100" dirty="0">
                <a:latin typeface="Times New Roman"/>
                <a:ea typeface="华文细黑"/>
                <a:cs typeface="Times New Roman"/>
              </a:rPr>
              <a:t>水也可氧化</a:t>
            </a:r>
            <a:r>
              <a:rPr lang="en-US" altLang="zh-CN" sz="2800" kern="100" dirty="0" err="1">
                <a:latin typeface="Times New Roman"/>
                <a:ea typeface="华文细黑"/>
                <a:cs typeface="Courier New"/>
              </a:rPr>
              <a:t>NaBr</a:t>
            </a:r>
            <a:r>
              <a:rPr lang="zh-CN" altLang="zh-CN" sz="2800" kern="100" dirty="0">
                <a:latin typeface="Times New Roman"/>
                <a:ea typeface="华文细黑"/>
                <a:cs typeface="Times New Roman"/>
              </a:rPr>
              <a:t>同时引入杂质</a:t>
            </a:r>
            <a:r>
              <a:rPr lang="en-US" altLang="zh-CN" sz="2800" kern="100" dirty="0" err="1">
                <a:latin typeface="Times New Roman"/>
                <a:ea typeface="华文细黑"/>
                <a:cs typeface="Courier New"/>
              </a:rPr>
              <a:t>Cl</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宋体"/>
                <a:ea typeface="华文细黑"/>
                <a:cs typeface="Times New Roman"/>
              </a:rPr>
              <a:t>③</a:t>
            </a:r>
            <a:r>
              <a:rPr lang="zh-CN" altLang="zh-CN" sz="2800" kern="100" dirty="0">
                <a:latin typeface="Times New Roman"/>
                <a:ea typeface="华文细黑"/>
                <a:cs typeface="Times New Roman"/>
              </a:rPr>
              <a:t>错误</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tabLst>
                <a:tab pos="1890395" algn="l"/>
              </a:tabLst>
            </a:pPr>
            <a:r>
              <a:rPr lang="zh-CN" altLang="zh-CN" sz="2800" kern="100" dirty="0" smtClean="0">
                <a:latin typeface="Times New Roman"/>
                <a:ea typeface="华文细黑"/>
                <a:cs typeface="Times New Roman"/>
              </a:rPr>
              <a:t>生石灰</a:t>
            </a:r>
            <a:r>
              <a:rPr lang="zh-CN" altLang="zh-CN" sz="2800" kern="100" dirty="0">
                <a:latin typeface="Times New Roman"/>
                <a:ea typeface="华文细黑"/>
                <a:cs typeface="Times New Roman"/>
              </a:rPr>
              <a:t>与乙酸反应生成盐，难挥发，可用蒸馏法，</a:t>
            </a:r>
            <a:r>
              <a:rPr lang="en-US" altLang="zh-CN" sz="2800" kern="100" dirty="0">
                <a:latin typeface="宋体"/>
                <a:ea typeface="华文细黑"/>
                <a:cs typeface="Times New Roman"/>
              </a:rPr>
              <a:t>④</a:t>
            </a:r>
            <a:r>
              <a:rPr lang="zh-CN" altLang="zh-CN" sz="2800" kern="100" dirty="0">
                <a:latin typeface="Times New Roman"/>
                <a:ea typeface="华文细黑"/>
                <a:cs typeface="Times New Roman"/>
              </a:rPr>
              <a:t>正确</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tabLst>
                <a:tab pos="1890395" algn="l"/>
              </a:tabLst>
            </a:pPr>
            <a:r>
              <a:rPr lang="en-US" altLang="zh-CN" sz="2800" kern="100" dirty="0" err="1" smtClean="0">
                <a:latin typeface="Times New Roman"/>
                <a:ea typeface="华文细黑"/>
                <a:cs typeface="Courier New"/>
              </a:rPr>
              <a:t>MgO</a:t>
            </a:r>
            <a:r>
              <a:rPr lang="zh-CN" altLang="zh-CN" sz="2800" kern="100" dirty="0">
                <a:latin typeface="Times New Roman"/>
                <a:ea typeface="华文细黑"/>
                <a:cs typeface="Times New Roman"/>
              </a:rPr>
              <a:t>可消耗</a:t>
            </a:r>
            <a:r>
              <a:rPr lang="en-US" altLang="zh-CN" sz="2800" kern="100" dirty="0">
                <a:latin typeface="Times New Roman"/>
                <a:ea typeface="华文细黑"/>
                <a:cs typeface="Courier New"/>
              </a:rPr>
              <a:t>H</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，使溶液</a:t>
            </a:r>
            <a:r>
              <a:rPr lang="en-US" altLang="zh-CN" sz="2800" kern="100" dirty="0">
                <a:latin typeface="Times New Roman"/>
                <a:ea typeface="华文细黑"/>
                <a:cs typeface="Courier New"/>
              </a:rPr>
              <a:t>pH</a:t>
            </a:r>
            <a:r>
              <a:rPr lang="zh-CN" altLang="zh-CN" sz="2800" kern="100" dirty="0">
                <a:latin typeface="Times New Roman"/>
                <a:ea typeface="华文细黑"/>
                <a:cs typeface="Times New Roman"/>
              </a:rPr>
              <a:t>增大，促进</a:t>
            </a:r>
            <a:r>
              <a:rPr lang="en-US" altLang="zh-CN" sz="2800" kern="100" dirty="0">
                <a:latin typeface="Times New Roman"/>
                <a:ea typeface="华文细黑"/>
                <a:cs typeface="Courier New"/>
              </a:rPr>
              <a:t>Fe</a:t>
            </a:r>
            <a:r>
              <a:rPr lang="en-US" altLang="zh-CN" sz="2800" kern="100" baseline="30000" dirty="0">
                <a:latin typeface="Times New Roman"/>
                <a:ea typeface="华文细黑"/>
                <a:cs typeface="Courier New"/>
              </a:rPr>
              <a:t>3</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水解形成</a:t>
            </a:r>
            <a:r>
              <a:rPr lang="en-US" altLang="zh-CN" sz="2800" kern="100" dirty="0">
                <a:latin typeface="Times New Roman"/>
                <a:ea typeface="华文细黑"/>
                <a:cs typeface="Courier New"/>
              </a:rPr>
              <a:t>Fe(OH)</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沉淀，</a:t>
            </a:r>
            <a:r>
              <a:rPr lang="en-US" altLang="zh-CN" sz="2800" kern="100" dirty="0">
                <a:latin typeface="宋体"/>
                <a:ea typeface="华文细黑"/>
                <a:cs typeface="Times New Roman"/>
              </a:rPr>
              <a:t>⑤</a:t>
            </a:r>
            <a:r>
              <a:rPr lang="zh-CN" altLang="zh-CN" sz="2800" kern="100" dirty="0">
                <a:latin typeface="Times New Roman"/>
                <a:ea typeface="华文细黑"/>
                <a:cs typeface="Times New Roman"/>
              </a:rPr>
              <a:t>正确</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tabLst>
                <a:tab pos="1890395" algn="l"/>
              </a:tabLst>
            </a:pPr>
            <a:r>
              <a:rPr lang="zh-CN" altLang="zh-CN" sz="2800" kern="100" dirty="0" smtClean="0">
                <a:latin typeface="Times New Roman"/>
                <a:ea typeface="华文细黑"/>
                <a:cs typeface="Times New Roman"/>
              </a:rPr>
              <a:t>泥沙</a:t>
            </a:r>
            <a:r>
              <a:rPr lang="zh-CN" altLang="zh-CN" sz="2800" kern="100" dirty="0">
                <a:latin typeface="Times New Roman"/>
                <a:ea typeface="华文细黑"/>
                <a:cs typeface="Times New Roman"/>
              </a:rPr>
              <a:t>不溶于水，可通过过滤法除去，通过蒸发结晶得到食盐，</a:t>
            </a:r>
            <a:r>
              <a:rPr lang="en-US" altLang="zh-CN" sz="2800" kern="100" dirty="0">
                <a:latin typeface="宋体"/>
                <a:ea typeface="华文细黑"/>
                <a:cs typeface="Times New Roman"/>
              </a:rPr>
              <a:t>⑥</a:t>
            </a:r>
            <a:r>
              <a:rPr lang="zh-CN" altLang="zh-CN" sz="2800" kern="100" dirty="0">
                <a:latin typeface="Times New Roman"/>
                <a:ea typeface="华文细黑"/>
                <a:cs typeface="Times New Roman"/>
              </a:rPr>
              <a:t>正确。</a:t>
            </a:r>
            <a:endParaRPr lang="zh-CN" altLang="zh-CN" sz="2800" kern="100" dirty="0">
              <a:latin typeface="宋体"/>
              <a:cs typeface="Courier New"/>
            </a:endParaRPr>
          </a:p>
          <a:p>
            <a:pPr algn="just">
              <a:lnSpc>
                <a:spcPct val="150000"/>
              </a:lnSpc>
              <a:spcAft>
                <a:spcPts val="0"/>
              </a:spcAft>
              <a:tabLst>
                <a:tab pos="1890395" algn="l"/>
              </a:tabLst>
            </a:pPr>
            <a:r>
              <a:rPr lang="zh-CN" altLang="zh-CN" sz="2800" b="1" kern="100" dirty="0">
                <a:solidFill>
                  <a:srgbClr val="0000FF"/>
                </a:solidFill>
                <a:latin typeface="Times New Roman"/>
                <a:cs typeface="Times New Roman"/>
              </a:rPr>
              <a:t>答案　</a:t>
            </a:r>
            <a:r>
              <a:rPr lang="en-US" altLang="zh-CN" sz="2800" b="1" kern="100" dirty="0">
                <a:solidFill>
                  <a:schemeClr val="accent6">
                    <a:lumMod val="75000"/>
                  </a:schemeClr>
                </a:solidFill>
                <a:latin typeface="Times New Roman"/>
                <a:ea typeface="华文细黑"/>
                <a:cs typeface="Courier New"/>
              </a:rPr>
              <a:t>B</a:t>
            </a:r>
            <a:endParaRPr lang="zh-CN" altLang="zh-CN" sz="2800" b="1" kern="100" dirty="0">
              <a:solidFill>
                <a:schemeClr val="accent6">
                  <a:lumMod val="75000"/>
                </a:schemeClr>
              </a:solidFill>
              <a:latin typeface="Times New Roman"/>
              <a:ea typeface="华文细黑"/>
              <a:cs typeface="Courier New"/>
            </a:endParaRPr>
          </a:p>
        </p:txBody>
      </p:sp>
      <p:sp>
        <p:nvSpPr>
          <p:cNvPr id="16" name="Rectangle 21">
            <a:hlinkClick r:id="rId2" action="ppaction://hlinksldjump"/>
          </p:cNvPr>
          <p:cNvSpPr>
            <a:spLocks noChangeArrowheads="1"/>
          </p:cNvSpPr>
          <p:nvPr/>
        </p:nvSpPr>
        <p:spPr bwMode="auto">
          <a:xfrm>
            <a:off x="6239222"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7" name="Rectangle 21">
            <a:hlinkClick r:id="rId3" action="ppaction://hlinksldjump"/>
          </p:cNvPr>
          <p:cNvSpPr>
            <a:spLocks noChangeArrowheads="1"/>
          </p:cNvSpPr>
          <p:nvPr/>
        </p:nvSpPr>
        <p:spPr bwMode="auto">
          <a:xfrm>
            <a:off x="6673145"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8" name="Rectangle 21">
            <a:hlinkClick r:id="rId4" action="ppaction://hlinksldjump"/>
          </p:cNvPr>
          <p:cNvSpPr>
            <a:spLocks noChangeArrowheads="1"/>
          </p:cNvSpPr>
          <p:nvPr/>
        </p:nvSpPr>
        <p:spPr bwMode="auto">
          <a:xfrm>
            <a:off x="7107068"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9" name="Rectangle 21">
            <a:hlinkClick r:id="rId5" action="ppaction://hlinksldjump"/>
          </p:cNvPr>
          <p:cNvSpPr>
            <a:spLocks noChangeArrowheads="1"/>
          </p:cNvSpPr>
          <p:nvPr/>
        </p:nvSpPr>
        <p:spPr bwMode="auto">
          <a:xfrm>
            <a:off x="7540991"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0" name="Rectangle 21">
            <a:hlinkClick r:id="rId6" action="ppaction://hlinksldjump"/>
          </p:cNvPr>
          <p:cNvSpPr>
            <a:spLocks noChangeArrowheads="1"/>
          </p:cNvSpPr>
          <p:nvPr/>
        </p:nvSpPr>
        <p:spPr bwMode="auto">
          <a:xfrm>
            <a:off x="7974914"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1" name="Rectangle 21">
            <a:hlinkClick r:id="rId7" action="ppaction://hlinksldjump"/>
          </p:cNvPr>
          <p:cNvSpPr>
            <a:spLocks noChangeArrowheads="1"/>
          </p:cNvSpPr>
          <p:nvPr/>
        </p:nvSpPr>
        <p:spPr bwMode="auto">
          <a:xfrm>
            <a:off x="8408837"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2" name="Rectangle 21">
            <a:hlinkClick r:id="rId8" action="ppaction://hlinksldjump"/>
          </p:cNvPr>
          <p:cNvSpPr>
            <a:spLocks noChangeArrowheads="1"/>
          </p:cNvSpPr>
          <p:nvPr/>
        </p:nvSpPr>
        <p:spPr bwMode="auto">
          <a:xfrm>
            <a:off x="8842760"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3" name="Rectangle 21">
            <a:hlinkClick r:id="rId9" action="ppaction://hlinksldjump"/>
          </p:cNvPr>
          <p:cNvSpPr>
            <a:spLocks noChangeArrowheads="1"/>
          </p:cNvSpPr>
          <p:nvPr/>
        </p:nvSpPr>
        <p:spPr bwMode="auto">
          <a:xfrm>
            <a:off x="9276683"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4" name="Rectangle 21">
            <a:hlinkClick r:id="rId10" action="ppaction://hlinksldjump"/>
          </p:cNvPr>
          <p:cNvSpPr>
            <a:spLocks noChangeArrowheads="1"/>
          </p:cNvSpPr>
          <p:nvPr/>
        </p:nvSpPr>
        <p:spPr bwMode="auto">
          <a:xfrm>
            <a:off x="9710606" y="117426"/>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25" name="Rectangle 21">
            <a:hlinkClick r:id="rId11" action="ppaction://hlinksldjump"/>
          </p:cNvPr>
          <p:cNvSpPr>
            <a:spLocks noChangeArrowheads="1"/>
          </p:cNvSpPr>
          <p:nvPr/>
        </p:nvSpPr>
        <p:spPr bwMode="auto">
          <a:xfrm>
            <a:off x="10222875" y="117426"/>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26" name="Rectangle 21">
            <a:hlinkClick r:id="rId12" action="ppaction://hlinksldjump"/>
          </p:cNvPr>
          <p:cNvSpPr>
            <a:spLocks noChangeArrowheads="1"/>
          </p:cNvSpPr>
          <p:nvPr/>
        </p:nvSpPr>
        <p:spPr bwMode="auto">
          <a:xfrm>
            <a:off x="10847334" y="117426"/>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27" name="Rectangle 21">
            <a:hlinkClick r:id="rId13" action="ppaction://hlinksldjump"/>
          </p:cNvPr>
          <p:cNvSpPr>
            <a:spLocks noChangeArrowheads="1"/>
          </p:cNvSpPr>
          <p:nvPr/>
        </p:nvSpPr>
        <p:spPr bwMode="auto">
          <a:xfrm>
            <a:off x="11440695" y="117426"/>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Tree>
    <p:extLst>
      <p:ext uri="{BB962C8B-B14F-4D97-AF65-F5344CB8AC3E}">
        <p14:creationId xmlns:p14="http://schemas.microsoft.com/office/powerpoint/2010/main" val="2103916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750"/>
                                        <p:tgtEl>
                                          <p:spTgt spid="3">
                                            <p:txEl>
                                              <p:pRg st="0" end="0"/>
                                            </p:txEl>
                                          </p:spTgt>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blinds(horizontal)">
                                      <p:cBhvr>
                                        <p:cTn id="11" dur="750"/>
                                        <p:tgtEl>
                                          <p:spTgt spid="3">
                                            <p:txEl>
                                              <p:pRg st="1" end="1"/>
                                            </p:txEl>
                                          </p:spTgt>
                                        </p:tgtEl>
                                      </p:cBhvr>
                                    </p:animEffect>
                                  </p:childTnLst>
                                </p:cTn>
                              </p:par>
                            </p:childTnLst>
                          </p:cTn>
                        </p:par>
                        <p:par>
                          <p:cTn id="12" fill="hold">
                            <p:stCondLst>
                              <p:cond delay="1500"/>
                            </p:stCondLst>
                            <p:childTnLst>
                              <p:par>
                                <p:cTn id="13" presetID="3" presetClass="entr" presetSubtype="10"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blinds(horizontal)">
                                      <p:cBhvr>
                                        <p:cTn id="15" dur="750"/>
                                        <p:tgtEl>
                                          <p:spTgt spid="3">
                                            <p:txEl>
                                              <p:pRg st="2" end="2"/>
                                            </p:txEl>
                                          </p:spTgt>
                                        </p:tgtEl>
                                      </p:cBhvr>
                                    </p:animEffect>
                                  </p:childTnLst>
                                </p:cTn>
                              </p:par>
                            </p:childTnLst>
                          </p:cTn>
                        </p:par>
                        <p:par>
                          <p:cTn id="16" fill="hold">
                            <p:stCondLst>
                              <p:cond delay="2250"/>
                            </p:stCondLst>
                            <p:childTnLst>
                              <p:par>
                                <p:cTn id="17" presetID="3" presetClass="entr" presetSubtype="10" fill="hold"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blinds(horizontal)">
                                      <p:cBhvr>
                                        <p:cTn id="19" dur="750"/>
                                        <p:tgtEl>
                                          <p:spTgt spid="3">
                                            <p:txEl>
                                              <p:pRg st="3" end="3"/>
                                            </p:txEl>
                                          </p:spTgt>
                                        </p:tgtEl>
                                      </p:cBhvr>
                                    </p:animEffect>
                                  </p:childTnLst>
                                </p:cTn>
                              </p:par>
                            </p:childTnLst>
                          </p:cTn>
                        </p:par>
                        <p:par>
                          <p:cTn id="20" fill="hold">
                            <p:stCondLst>
                              <p:cond delay="3000"/>
                            </p:stCondLst>
                            <p:childTnLst>
                              <p:par>
                                <p:cTn id="21" presetID="3" presetClass="entr" presetSubtype="10" fill="hold" nodeType="after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blinds(horizontal)">
                                      <p:cBhvr>
                                        <p:cTn id="23" dur="750"/>
                                        <p:tgtEl>
                                          <p:spTgt spid="3">
                                            <p:txEl>
                                              <p:pRg st="4" end="4"/>
                                            </p:txEl>
                                          </p:spTgt>
                                        </p:tgtEl>
                                      </p:cBhvr>
                                    </p:animEffect>
                                  </p:childTnLst>
                                </p:cTn>
                              </p:par>
                            </p:childTnLst>
                          </p:cTn>
                        </p:par>
                        <p:par>
                          <p:cTn id="24" fill="hold">
                            <p:stCondLst>
                              <p:cond delay="3750"/>
                            </p:stCondLst>
                            <p:childTnLst>
                              <p:par>
                                <p:cTn id="25" presetID="3" presetClass="entr" presetSubtype="10" fill="hold" nodeType="after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blinds(horizontal)">
                                      <p:cBhvr>
                                        <p:cTn id="27" dur="750"/>
                                        <p:tgtEl>
                                          <p:spTgt spid="3">
                                            <p:txEl>
                                              <p:pRg st="5" end="5"/>
                                            </p:txEl>
                                          </p:spTgt>
                                        </p:tgtEl>
                                      </p:cBhvr>
                                    </p:animEffect>
                                  </p:childTnLst>
                                </p:cTn>
                              </p:par>
                            </p:childTnLst>
                          </p:cTn>
                        </p:par>
                        <p:par>
                          <p:cTn id="28" fill="hold">
                            <p:stCondLst>
                              <p:cond delay="4500"/>
                            </p:stCondLst>
                            <p:childTnLst>
                              <p:par>
                                <p:cTn id="29" presetID="3" presetClass="entr" presetSubtype="10" fill="hold" nodeType="after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blinds(horizontal)">
                                      <p:cBhvr>
                                        <p:cTn id="31" dur="75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06574" y="693490"/>
            <a:ext cx="11074344" cy="5262979"/>
          </a:xfrm>
          <a:prstGeom prst="rect">
            <a:avLst/>
          </a:prstGeom>
        </p:spPr>
        <p:txBody>
          <a:bodyPr>
            <a:spAutoFit/>
          </a:bodyPr>
          <a:lstStyle/>
          <a:p>
            <a:pPr algn="just">
              <a:lnSpc>
                <a:spcPct val="150000"/>
              </a:lnSpc>
              <a:spcAft>
                <a:spcPts val="0"/>
              </a:spcAft>
              <a:tabLst>
                <a:tab pos="1890395" algn="l"/>
              </a:tabLst>
            </a:pPr>
            <a:r>
              <a:rPr lang="en-US" altLang="zh-CN" sz="2800" kern="100" dirty="0">
                <a:latin typeface="Times New Roman"/>
                <a:ea typeface="华文细黑"/>
                <a:cs typeface="Courier New"/>
              </a:rPr>
              <a:t>7.</a:t>
            </a:r>
            <a:r>
              <a:rPr lang="zh-CN" altLang="zh-CN" sz="2800" kern="100" dirty="0">
                <a:latin typeface="Times New Roman"/>
                <a:ea typeface="华文细黑"/>
                <a:cs typeface="Times New Roman"/>
              </a:rPr>
              <a:t>某溶液中含有</a:t>
            </a:r>
            <a:r>
              <a:rPr lang="en-US" altLang="zh-CN" sz="2800" kern="100" dirty="0">
                <a:latin typeface="Times New Roman"/>
                <a:ea typeface="华文细黑"/>
                <a:cs typeface="Courier New"/>
              </a:rPr>
              <a:t>Fe</a:t>
            </a:r>
            <a:r>
              <a:rPr lang="en-US" altLang="zh-CN" sz="2800" kern="100" baseline="30000" dirty="0">
                <a:latin typeface="Times New Roman"/>
                <a:ea typeface="华文细黑"/>
                <a:cs typeface="Courier New"/>
              </a:rPr>
              <a:t>2</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Al</a:t>
            </a:r>
            <a:r>
              <a:rPr lang="en-US" altLang="zh-CN" sz="2800" kern="100" baseline="30000" dirty="0">
                <a:latin typeface="Times New Roman"/>
                <a:ea typeface="华文细黑"/>
                <a:cs typeface="Courier New"/>
              </a:rPr>
              <a:t>3</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Ag</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Cu</a:t>
            </a:r>
            <a:r>
              <a:rPr lang="en-US" altLang="zh-CN" sz="2800" kern="100" baseline="30000" dirty="0">
                <a:latin typeface="Times New Roman"/>
                <a:ea typeface="华文细黑"/>
                <a:cs typeface="Courier New"/>
              </a:rPr>
              <a:t>2</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，为了分别得到各含一种金属阳离子的沉淀，可采取：</a:t>
            </a: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通入</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a:t>
            </a:r>
            <a:r>
              <a:rPr lang="zh-CN" altLang="zh-CN" sz="2800" kern="100" dirty="0">
                <a:latin typeface="Times New Roman"/>
                <a:ea typeface="华文细黑"/>
                <a:cs typeface="Times New Roman"/>
              </a:rPr>
              <a:t>；</a:t>
            </a: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通入</a:t>
            </a:r>
            <a:r>
              <a:rPr lang="en-US" altLang="zh-CN" sz="2800" kern="100" dirty="0">
                <a:latin typeface="Times New Roman"/>
                <a:ea typeface="华文细黑"/>
                <a:cs typeface="Courier New"/>
              </a:rPr>
              <a:t>CO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宋体"/>
                <a:ea typeface="华文细黑"/>
                <a:cs typeface="Times New Roman"/>
              </a:rPr>
              <a:t>③</a:t>
            </a:r>
            <a:r>
              <a:rPr lang="zh-CN" altLang="zh-CN" sz="2800" kern="100" dirty="0">
                <a:latin typeface="Times New Roman"/>
                <a:ea typeface="华文细黑"/>
                <a:cs typeface="Times New Roman"/>
              </a:rPr>
              <a:t>加</a:t>
            </a:r>
            <a:r>
              <a:rPr lang="en-US" altLang="zh-CN" sz="2800" kern="100" dirty="0" err="1">
                <a:latin typeface="Times New Roman"/>
                <a:ea typeface="华文细黑"/>
                <a:cs typeface="Courier New"/>
              </a:rPr>
              <a:t>HCl</a:t>
            </a:r>
            <a:r>
              <a:rPr lang="zh-CN" altLang="zh-CN" sz="2800" kern="100" dirty="0">
                <a:latin typeface="Times New Roman"/>
                <a:ea typeface="华文细黑"/>
                <a:cs typeface="Times New Roman"/>
              </a:rPr>
              <a:t>溶液；</a:t>
            </a:r>
            <a:r>
              <a:rPr lang="en-US" altLang="zh-CN" sz="2800" kern="100" dirty="0">
                <a:latin typeface="宋体"/>
                <a:ea typeface="华文细黑"/>
                <a:cs typeface="Times New Roman"/>
              </a:rPr>
              <a:t>④</a:t>
            </a:r>
            <a:r>
              <a:rPr lang="zh-CN" altLang="zh-CN" sz="2800" kern="100" dirty="0">
                <a:latin typeface="Times New Roman"/>
                <a:ea typeface="华文细黑"/>
                <a:cs typeface="Times New Roman"/>
              </a:rPr>
              <a:t>加</a:t>
            </a:r>
            <a:r>
              <a:rPr lang="en-US" altLang="zh-CN" sz="2800" kern="100" dirty="0" err="1">
                <a:latin typeface="Times New Roman"/>
                <a:ea typeface="华文细黑"/>
                <a:cs typeface="Courier New"/>
              </a:rPr>
              <a:t>NaOH</a:t>
            </a:r>
            <a:r>
              <a:rPr lang="zh-CN" altLang="zh-CN" sz="2800" kern="100" dirty="0">
                <a:latin typeface="Times New Roman"/>
                <a:ea typeface="华文细黑"/>
                <a:cs typeface="Times New Roman"/>
              </a:rPr>
              <a:t>溶液</a:t>
            </a:r>
            <a:r>
              <a:rPr lang="en-US" altLang="zh-CN" sz="2800" kern="100" dirty="0">
                <a:latin typeface="Times New Roman"/>
                <a:ea typeface="华文细黑"/>
                <a:cs typeface="Courier New"/>
              </a:rPr>
              <a:t>4</a:t>
            </a:r>
            <a:r>
              <a:rPr lang="zh-CN" altLang="zh-CN" sz="2800" kern="100" dirty="0">
                <a:latin typeface="Times New Roman"/>
                <a:ea typeface="华文细黑"/>
                <a:cs typeface="Times New Roman"/>
              </a:rPr>
              <a:t>个步骤，设试剂均过量，且每次都把所生成的沉淀过滤出来。其正确的操作顺序是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A.</a:t>
            </a:r>
            <a:r>
              <a:rPr lang="en-US" altLang="zh-CN" sz="2800" kern="100" dirty="0">
                <a:latin typeface="宋体"/>
                <a:ea typeface="华文细黑"/>
                <a:cs typeface="Times New Roman"/>
              </a:rPr>
              <a:t>③①④②</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B</a:t>
            </a:r>
            <a:r>
              <a:rPr lang="en-US" altLang="zh-CN" sz="2800" kern="100" dirty="0">
                <a:latin typeface="Times New Roman"/>
                <a:ea typeface="华文细黑"/>
                <a:cs typeface="Courier New"/>
              </a:rPr>
              <a:t>.</a:t>
            </a:r>
            <a:r>
              <a:rPr lang="en-US" altLang="zh-CN" sz="2800" kern="100" dirty="0">
                <a:latin typeface="宋体"/>
                <a:ea typeface="华文细黑"/>
                <a:cs typeface="Times New Roman"/>
              </a:rPr>
              <a:t>①③④②</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C.</a:t>
            </a:r>
            <a:r>
              <a:rPr lang="en-US" altLang="zh-CN" sz="2800" kern="100" dirty="0">
                <a:latin typeface="宋体"/>
                <a:ea typeface="华文细黑"/>
                <a:cs typeface="Times New Roman"/>
              </a:rPr>
              <a:t>④②①③</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D</a:t>
            </a:r>
            <a:r>
              <a:rPr lang="en-US" altLang="zh-CN" sz="2800" kern="100" dirty="0">
                <a:latin typeface="Times New Roman"/>
                <a:ea typeface="华文细黑"/>
                <a:cs typeface="Courier New"/>
              </a:rPr>
              <a:t>.</a:t>
            </a:r>
            <a:r>
              <a:rPr lang="en-US" altLang="zh-CN" sz="2800" kern="100" dirty="0" smtClean="0">
                <a:latin typeface="宋体"/>
                <a:ea typeface="华文细黑"/>
                <a:cs typeface="Times New Roman"/>
              </a:rPr>
              <a:t>④②③①</a:t>
            </a:r>
            <a:endParaRPr lang="en-US" altLang="zh-CN" sz="2800" kern="100" dirty="0" smtClean="0">
              <a:latin typeface="宋体"/>
              <a:cs typeface="Courier New"/>
            </a:endParaRPr>
          </a:p>
          <a:p>
            <a:pPr algn="just">
              <a:lnSpc>
                <a:spcPct val="150000"/>
              </a:lnSpc>
              <a:spcAft>
                <a:spcPts val="0"/>
              </a:spcAft>
              <a:tabLst>
                <a:tab pos="1890395" algn="l"/>
              </a:tabLst>
            </a:pPr>
            <a:r>
              <a:rPr lang="zh-CN" altLang="zh-CN" sz="2800" b="1" kern="100" dirty="0" smtClean="0">
                <a:solidFill>
                  <a:srgbClr val="0000FF"/>
                </a:solidFill>
                <a:latin typeface="Times New Roman"/>
                <a:cs typeface="Times New Roman"/>
              </a:rPr>
              <a:t>解析</a:t>
            </a:r>
            <a:r>
              <a:rPr lang="zh-CN" altLang="zh-CN" sz="2800" b="1" kern="100" dirty="0">
                <a:solidFill>
                  <a:srgbClr val="0000FF"/>
                </a:solidFill>
                <a:latin typeface="Times New Roman"/>
                <a:cs typeface="Times New Roman"/>
              </a:rPr>
              <a:t>　</a:t>
            </a:r>
            <a:r>
              <a:rPr lang="zh-CN" altLang="zh-CN" sz="2800" kern="100" dirty="0">
                <a:latin typeface="Times New Roman"/>
                <a:ea typeface="华文细黑"/>
                <a:cs typeface="Times New Roman"/>
              </a:rPr>
              <a:t>每次只沉淀一种阳离子，因而沉淀剂中只沉淀一种离子的最先加入</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p:txBody>
      </p:sp>
      <p:sp>
        <p:nvSpPr>
          <p:cNvPr id="2" name="矩形 1"/>
          <p:cNvSpPr/>
          <p:nvPr/>
        </p:nvSpPr>
        <p:spPr>
          <a:xfrm>
            <a:off x="5375126" y="2634731"/>
            <a:ext cx="444352" cy="661207"/>
          </a:xfrm>
          <a:prstGeom prst="rect">
            <a:avLst/>
          </a:prstGeom>
        </p:spPr>
        <p:txBody>
          <a:bodyPr wrap="none">
            <a:spAutoFit/>
          </a:bodyPr>
          <a:lstStyle/>
          <a:p>
            <a:pPr algn="just">
              <a:lnSpc>
                <a:spcPct val="150000"/>
              </a:lnSpc>
              <a:spcAft>
                <a:spcPts val="0"/>
              </a:spcAft>
              <a:tabLst>
                <a:tab pos="1890395" algn="l"/>
              </a:tabLst>
            </a:pPr>
            <a:r>
              <a:rPr lang="en-US" altLang="zh-CN" sz="2800" b="1" kern="100" dirty="0" smtClean="0">
                <a:solidFill>
                  <a:schemeClr val="accent6">
                    <a:lumMod val="75000"/>
                  </a:schemeClr>
                </a:solidFill>
                <a:latin typeface="Times New Roman"/>
                <a:ea typeface="华文细黑"/>
                <a:cs typeface="Courier New"/>
              </a:rPr>
              <a:t>A</a:t>
            </a:r>
            <a:endParaRPr lang="zh-CN" altLang="zh-CN" sz="2800" b="1" kern="100" dirty="0">
              <a:solidFill>
                <a:schemeClr val="accent6">
                  <a:lumMod val="75000"/>
                </a:schemeClr>
              </a:solidFill>
              <a:latin typeface="Times New Roman"/>
              <a:ea typeface="华文细黑"/>
              <a:cs typeface="Courier New"/>
            </a:endParaRPr>
          </a:p>
        </p:txBody>
      </p:sp>
      <p:sp>
        <p:nvSpPr>
          <p:cNvPr id="18" name="Rectangle 21">
            <a:hlinkClick r:id="rId2" action="ppaction://hlinksldjump"/>
          </p:cNvPr>
          <p:cNvSpPr>
            <a:spLocks noChangeArrowheads="1"/>
          </p:cNvSpPr>
          <p:nvPr/>
        </p:nvSpPr>
        <p:spPr bwMode="auto">
          <a:xfrm>
            <a:off x="6239222"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9" name="Rectangle 21">
            <a:hlinkClick r:id="rId3" action="ppaction://hlinksldjump"/>
          </p:cNvPr>
          <p:cNvSpPr>
            <a:spLocks noChangeArrowheads="1"/>
          </p:cNvSpPr>
          <p:nvPr/>
        </p:nvSpPr>
        <p:spPr bwMode="auto">
          <a:xfrm>
            <a:off x="6673145"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0" name="Rectangle 21">
            <a:hlinkClick r:id="rId4" action="ppaction://hlinksldjump"/>
          </p:cNvPr>
          <p:cNvSpPr>
            <a:spLocks noChangeArrowheads="1"/>
          </p:cNvSpPr>
          <p:nvPr/>
        </p:nvSpPr>
        <p:spPr bwMode="auto">
          <a:xfrm>
            <a:off x="7107068"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1" name="Rectangle 21">
            <a:hlinkClick r:id="rId5" action="ppaction://hlinksldjump"/>
          </p:cNvPr>
          <p:cNvSpPr>
            <a:spLocks noChangeArrowheads="1"/>
          </p:cNvSpPr>
          <p:nvPr/>
        </p:nvSpPr>
        <p:spPr bwMode="auto">
          <a:xfrm>
            <a:off x="7540991"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2" name="Rectangle 21">
            <a:hlinkClick r:id="rId6" action="ppaction://hlinksldjump"/>
          </p:cNvPr>
          <p:cNvSpPr>
            <a:spLocks noChangeArrowheads="1"/>
          </p:cNvSpPr>
          <p:nvPr/>
        </p:nvSpPr>
        <p:spPr bwMode="auto">
          <a:xfrm>
            <a:off x="7974914"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3" name="Rectangle 21">
            <a:hlinkClick r:id="rId7" action="ppaction://hlinksldjump"/>
          </p:cNvPr>
          <p:cNvSpPr>
            <a:spLocks noChangeArrowheads="1"/>
          </p:cNvSpPr>
          <p:nvPr/>
        </p:nvSpPr>
        <p:spPr bwMode="auto">
          <a:xfrm>
            <a:off x="8408837"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4" name="Rectangle 21">
            <a:hlinkClick r:id="rId8" action="ppaction://hlinksldjump"/>
          </p:cNvPr>
          <p:cNvSpPr>
            <a:spLocks noChangeArrowheads="1"/>
          </p:cNvSpPr>
          <p:nvPr/>
        </p:nvSpPr>
        <p:spPr bwMode="auto">
          <a:xfrm>
            <a:off x="8842760"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5" name="Rectangle 21">
            <a:hlinkClick r:id="rId9" action="ppaction://hlinksldjump"/>
          </p:cNvPr>
          <p:cNvSpPr>
            <a:spLocks noChangeArrowheads="1"/>
          </p:cNvSpPr>
          <p:nvPr/>
        </p:nvSpPr>
        <p:spPr bwMode="auto">
          <a:xfrm>
            <a:off x="9276683"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6" name="Rectangle 21">
            <a:hlinkClick r:id="rId10" action="ppaction://hlinksldjump"/>
          </p:cNvPr>
          <p:cNvSpPr>
            <a:spLocks noChangeArrowheads="1"/>
          </p:cNvSpPr>
          <p:nvPr/>
        </p:nvSpPr>
        <p:spPr bwMode="auto">
          <a:xfrm>
            <a:off x="9710606" y="117426"/>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27" name="Rectangle 21">
            <a:hlinkClick r:id="rId11" action="ppaction://hlinksldjump"/>
          </p:cNvPr>
          <p:cNvSpPr>
            <a:spLocks noChangeArrowheads="1"/>
          </p:cNvSpPr>
          <p:nvPr/>
        </p:nvSpPr>
        <p:spPr bwMode="auto">
          <a:xfrm>
            <a:off x="10222875" y="117426"/>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28" name="Rectangle 21">
            <a:hlinkClick r:id="rId12" action="ppaction://hlinksldjump"/>
          </p:cNvPr>
          <p:cNvSpPr>
            <a:spLocks noChangeArrowheads="1"/>
          </p:cNvSpPr>
          <p:nvPr/>
        </p:nvSpPr>
        <p:spPr bwMode="auto">
          <a:xfrm>
            <a:off x="10847334" y="117426"/>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29" name="Rectangle 21">
            <a:hlinkClick r:id="rId13" action="ppaction://hlinksldjump"/>
          </p:cNvPr>
          <p:cNvSpPr>
            <a:spLocks noChangeArrowheads="1"/>
          </p:cNvSpPr>
          <p:nvPr/>
        </p:nvSpPr>
        <p:spPr bwMode="auto">
          <a:xfrm>
            <a:off x="11440695" y="117426"/>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0" name="矩形 29"/>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43" name="圆角矩形 42"/>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118181414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3"/>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animEffect transition="in" filter="blinds(horizontal)">
                                      <p:cBhvr>
                                        <p:cTn id="7" dur="500"/>
                                        <p:tgtEl>
                                          <p:spTgt spid="4">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500"/>
                                        <p:tgtEl>
                                          <p:spTgt spid="4">
                                            <p:txEl>
                                              <p:pRg st="3" end="3"/>
                                            </p:txEl>
                                          </p:spTgt>
                                        </p:tgtEl>
                                      </p:cBhvr>
                                    </p:animEffect>
                                    <p:set>
                                      <p:cBhvr>
                                        <p:cTn id="17" dur="1" fill="hold">
                                          <p:stCondLst>
                                            <p:cond delay="499"/>
                                          </p:stCondLst>
                                        </p:cTn>
                                        <p:tgtEl>
                                          <p:spTgt spid="4">
                                            <p:txEl>
                                              <p:pRg st="3" end="3"/>
                                            </p:txEl>
                                          </p:spTgt>
                                        </p:tgtEl>
                                        <p:attrNameLst>
                                          <p:attrName>style.visibility</p:attrName>
                                        </p:attrNameLst>
                                      </p:cBhvr>
                                      <p:to>
                                        <p:strVal val="hidden"/>
                                      </p:to>
                                    </p:set>
                                  </p:childTnLst>
                                </p:cTn>
                              </p:par>
                              <p:par>
                                <p:cTn id="18" presetID="10" presetClass="exit" presetSubtype="0" fill="hold" grpId="1" nodeType="withEffect">
                                  <p:stCondLst>
                                    <p:cond delay="0"/>
                                  </p:stCondLst>
                                  <p:childTnLst>
                                    <p:animEffect transition="out" filter="fade">
                                      <p:cBhvr>
                                        <p:cTn id="19" dur="500"/>
                                        <p:tgtEl>
                                          <p:spTgt spid="2"/>
                                        </p:tgtEl>
                                      </p:cBhvr>
                                    </p:animEffect>
                                    <p:set>
                                      <p:cBhvr>
                                        <p:cTn id="20" dur="1" fill="hold">
                                          <p:stCondLst>
                                            <p:cond delay="499"/>
                                          </p:stCondLst>
                                        </p:cTn>
                                        <p:tgtEl>
                                          <p:spTgt spid="2"/>
                                        </p:tgtEl>
                                        <p:attrNameLst>
                                          <p:attrName>style.visibility</p:attrName>
                                        </p:attrNameLst>
                                      </p:cBhvr>
                                      <p:to>
                                        <p:strVal val="hidden"/>
                                      </p:to>
                                    </p:set>
                                  </p:childTnLst>
                                </p:cTn>
                              </p:par>
                            </p:childTnLst>
                          </p:cTn>
                        </p:par>
                      </p:childTnLst>
                    </p:cTn>
                  </p:par>
                </p:childTnLst>
              </p:cTn>
              <p:nextCondLst>
                <p:cond evt="onClick" delay="0">
                  <p:tgtEl>
                    <p:spTgt spid="43"/>
                  </p:tgtEl>
                </p:cond>
              </p:nextCondLst>
            </p:seq>
          </p:childTnLst>
        </p:cTn>
      </p:par>
    </p:tnLst>
    <p:bldLst>
      <p:bldP spid="2" grpId="0"/>
      <p:bldP spid="2"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9378" name="Picture 2" descr="\\李笑影\e\人教版化学\HX707.T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38132" y="383369"/>
            <a:ext cx="2245706" cy="2836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矩形 7"/>
          <p:cNvSpPr/>
          <p:nvPr/>
        </p:nvSpPr>
        <p:spPr>
          <a:xfrm>
            <a:off x="417513" y="167345"/>
            <a:ext cx="9120619" cy="4616648"/>
          </a:xfrm>
          <a:prstGeom prst="rect">
            <a:avLst/>
          </a:prstGeom>
        </p:spPr>
        <p:txBody>
          <a:bodyPr wrap="square">
            <a:spAutoFit/>
          </a:bodyPr>
          <a:lstStyle/>
          <a:p>
            <a:pPr algn="just">
              <a:lnSpc>
                <a:spcPct val="150000"/>
              </a:lnSpc>
              <a:spcAft>
                <a:spcPts val="0"/>
              </a:spcAft>
            </a:pPr>
            <a:r>
              <a:rPr lang="en-US" altLang="zh-CN" sz="2800" kern="100" dirty="0" smtClean="0">
                <a:solidFill>
                  <a:srgbClr val="FF0000"/>
                </a:solidFill>
                <a:latin typeface="宋体"/>
                <a:ea typeface="华文细黑"/>
                <a:cs typeface="Times New Roman"/>
              </a:rPr>
              <a:t>②</a:t>
            </a:r>
            <a:r>
              <a:rPr lang="zh-CN" altLang="en-US" sz="2800" kern="100" dirty="0" smtClean="0">
                <a:solidFill>
                  <a:srgbClr val="FF0000"/>
                </a:solidFill>
                <a:latin typeface="宋体"/>
                <a:ea typeface="华文细黑"/>
                <a:cs typeface="Times New Roman"/>
              </a:rPr>
              <a:t>结晶</a:t>
            </a:r>
            <a:r>
              <a:rPr lang="zh-CN" altLang="zh-CN" sz="2800" kern="100" dirty="0" smtClean="0">
                <a:solidFill>
                  <a:srgbClr val="FF0000"/>
                </a:solidFill>
                <a:latin typeface="Times New Roman"/>
                <a:ea typeface="华文细黑"/>
                <a:cs typeface="Times New Roman"/>
              </a:rPr>
              <a:t>：</a:t>
            </a:r>
            <a:r>
              <a:rPr lang="zh-CN" altLang="zh-CN" sz="2800" kern="100" dirty="0">
                <a:latin typeface="Times New Roman"/>
                <a:ea typeface="华文细黑"/>
                <a:cs typeface="Times New Roman"/>
              </a:rPr>
              <a:t>适用</a:t>
            </a:r>
            <a:r>
              <a:rPr lang="zh-CN" altLang="zh-CN" sz="2800" kern="100" dirty="0" smtClean="0">
                <a:latin typeface="Times New Roman"/>
                <a:ea typeface="华文细黑"/>
                <a:cs typeface="Times New Roman"/>
              </a:rPr>
              <a:t>条件</a:t>
            </a:r>
            <a:r>
              <a:rPr lang="en-US" altLang="zh-CN" sz="2800" kern="100" dirty="0" smtClean="0">
                <a:latin typeface="Times New Roman"/>
                <a:ea typeface="华文细黑"/>
                <a:cs typeface="Times New Roman"/>
              </a:rPr>
              <a:t>(</a:t>
            </a:r>
            <a:r>
              <a:rPr lang="zh-CN" altLang="zh-CN" sz="2800" kern="100" dirty="0" smtClean="0">
                <a:latin typeface="Times New Roman"/>
                <a:ea typeface="华文细黑"/>
                <a:cs typeface="Times New Roman"/>
              </a:rPr>
              <a:t>分离</a:t>
            </a:r>
            <a:r>
              <a:rPr lang="zh-CN" altLang="zh-CN" sz="2800" kern="100" dirty="0">
                <a:latin typeface="Times New Roman"/>
                <a:ea typeface="华文细黑"/>
                <a:cs typeface="Times New Roman"/>
              </a:rPr>
              <a:t>易溶性固体的溶质和</a:t>
            </a:r>
            <a:r>
              <a:rPr lang="zh-CN" altLang="zh-CN" sz="2800" kern="100" dirty="0" smtClean="0">
                <a:latin typeface="Times New Roman"/>
                <a:ea typeface="华文细黑"/>
                <a:cs typeface="Times New Roman"/>
              </a:rPr>
              <a:t>溶剂</a:t>
            </a:r>
            <a:r>
              <a:rPr lang="en-US" altLang="zh-CN" sz="2800" kern="100" dirty="0" smtClean="0">
                <a:latin typeface="Times New Roman"/>
                <a:ea typeface="华文细黑"/>
                <a:cs typeface="Times New Roman"/>
              </a:rPr>
              <a:t>)</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zh-CN" altLang="zh-CN" sz="2800" kern="100" dirty="0" smtClean="0">
                <a:latin typeface="Times New Roman"/>
                <a:ea typeface="华文细黑"/>
                <a:cs typeface="Times New Roman"/>
              </a:rPr>
              <a:t>说明：</a:t>
            </a:r>
            <a:endParaRPr lang="en-US" altLang="zh-CN" sz="2800" kern="100" dirty="0" smtClean="0">
              <a:latin typeface="Times New Roman"/>
              <a:ea typeface="华文细黑"/>
              <a:cs typeface="Times New Roman"/>
            </a:endParaRPr>
          </a:p>
          <a:p>
            <a:pPr marL="457200" indent="-457200" algn="just">
              <a:lnSpc>
                <a:spcPct val="150000"/>
              </a:lnSpc>
              <a:spcAft>
                <a:spcPts val="0"/>
              </a:spcAft>
              <a:buFont typeface="Wingdings" panose="05000000000000000000" pitchFamily="2" charset="2"/>
              <a:buChar char="Ø"/>
            </a:pPr>
            <a:r>
              <a:rPr lang="zh-CN" altLang="zh-CN" sz="2800" kern="100" dirty="0" smtClean="0">
                <a:solidFill>
                  <a:srgbClr val="FF0000"/>
                </a:solidFill>
                <a:latin typeface="Times New Roman"/>
                <a:ea typeface="华文细黑"/>
                <a:cs typeface="Times New Roman"/>
              </a:rPr>
              <a:t>蒸发结晶</a:t>
            </a:r>
            <a:r>
              <a:rPr lang="zh-CN" altLang="zh-CN" sz="2800" kern="100" dirty="0">
                <a:latin typeface="Times New Roman"/>
                <a:ea typeface="华文细黑"/>
                <a:cs typeface="Times New Roman"/>
              </a:rPr>
              <a:t>适用于</a:t>
            </a:r>
            <a:r>
              <a:rPr lang="zh-CN" altLang="zh-CN" sz="2800" kern="100" dirty="0">
                <a:solidFill>
                  <a:srgbClr val="FF0000"/>
                </a:solidFill>
                <a:latin typeface="Times New Roman"/>
                <a:ea typeface="华文细黑"/>
                <a:cs typeface="Times New Roman"/>
              </a:rPr>
              <a:t>溶解度随温度变化不大</a:t>
            </a:r>
            <a:r>
              <a:rPr lang="zh-CN" altLang="zh-CN" sz="2800" kern="100" dirty="0">
                <a:latin typeface="Times New Roman"/>
                <a:ea typeface="华文细黑"/>
                <a:cs typeface="Times New Roman"/>
              </a:rPr>
              <a:t>的物质</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marL="457200" indent="-457200" algn="just">
              <a:lnSpc>
                <a:spcPct val="150000"/>
              </a:lnSpc>
              <a:spcAft>
                <a:spcPts val="0"/>
              </a:spcAft>
              <a:buFont typeface="Wingdings" panose="05000000000000000000" pitchFamily="2" charset="2"/>
              <a:buChar char="Ø"/>
            </a:pPr>
            <a:r>
              <a:rPr lang="zh-CN" altLang="en-US" sz="2800" kern="100" dirty="0" smtClean="0">
                <a:solidFill>
                  <a:srgbClr val="FF0000"/>
                </a:solidFill>
                <a:latin typeface="Times New Roman"/>
                <a:ea typeface="华文细黑"/>
                <a:cs typeface="Times New Roman"/>
              </a:rPr>
              <a:t>降温结晶</a:t>
            </a:r>
            <a:r>
              <a:rPr lang="zh-CN" altLang="en-US" sz="2800" kern="100" dirty="0" smtClean="0">
                <a:latin typeface="Times New Roman"/>
                <a:ea typeface="华文细黑"/>
                <a:cs typeface="Times New Roman"/>
              </a:rPr>
              <a:t>适用于</a:t>
            </a:r>
            <a:r>
              <a:rPr lang="zh-CN" altLang="zh-CN" sz="2800" kern="100" dirty="0" smtClean="0">
                <a:latin typeface="Times New Roman"/>
                <a:ea typeface="华文细黑"/>
                <a:cs typeface="Times New Roman"/>
              </a:rPr>
              <a:t>对</a:t>
            </a:r>
            <a:r>
              <a:rPr lang="zh-CN" altLang="zh-CN" sz="2800" kern="100" dirty="0">
                <a:solidFill>
                  <a:srgbClr val="FF0000"/>
                </a:solidFill>
                <a:latin typeface="Times New Roman"/>
                <a:ea typeface="华文细黑"/>
                <a:cs typeface="Times New Roman"/>
              </a:rPr>
              <a:t>溶解度受温度变化影响较大</a:t>
            </a:r>
            <a:r>
              <a:rPr lang="zh-CN" altLang="zh-CN" sz="2800" kern="100" dirty="0" smtClean="0">
                <a:latin typeface="Times New Roman"/>
                <a:ea typeface="华文细黑"/>
                <a:cs typeface="Times New Roman"/>
              </a:rPr>
              <a:t>的</a:t>
            </a:r>
            <a:r>
              <a:rPr lang="zh-CN" altLang="en-US" sz="2800" kern="100" dirty="0" smtClean="0">
                <a:latin typeface="Times New Roman"/>
                <a:ea typeface="华文细黑"/>
                <a:cs typeface="Times New Roman"/>
              </a:rPr>
              <a:t>物质。</a:t>
            </a:r>
            <a:r>
              <a:rPr lang="en-US" altLang="zh-CN" sz="2800" u="sng" kern="100" dirty="0" smtClean="0">
                <a:latin typeface="Times New Roman"/>
                <a:ea typeface="华文细黑"/>
                <a:cs typeface="Times New Roman"/>
              </a:rPr>
              <a:t>   </a:t>
            </a:r>
          </a:p>
          <a:p>
            <a:pPr algn="just">
              <a:lnSpc>
                <a:spcPct val="150000"/>
              </a:lnSpc>
              <a:spcAft>
                <a:spcPts val="0"/>
              </a:spcAft>
            </a:pPr>
            <a:r>
              <a:rPr lang="zh-CN" altLang="zh-CN" sz="2800" kern="100" dirty="0" smtClean="0">
                <a:latin typeface="Times New Roman"/>
                <a:ea typeface="华文细黑"/>
                <a:cs typeface="Times New Roman"/>
              </a:rPr>
              <a:t>在</a:t>
            </a:r>
            <a:r>
              <a:rPr lang="zh-CN" altLang="zh-CN" sz="2800" kern="100" dirty="0">
                <a:latin typeface="Times New Roman"/>
                <a:ea typeface="华文细黑"/>
                <a:cs typeface="Times New Roman"/>
              </a:rPr>
              <a:t>蒸发结晶中应注意：</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玻璃棒的作用</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cs typeface="Times New Roman"/>
              </a:rPr>
              <a:t>____________</a:t>
            </a:r>
          </a:p>
          <a:p>
            <a:pPr algn="just">
              <a:lnSpc>
                <a:spcPct val="150000"/>
              </a:lnSpc>
              <a:spcAft>
                <a:spcPts val="0"/>
              </a:spcAft>
            </a:pPr>
            <a:r>
              <a:rPr lang="en-US" altLang="zh-CN" sz="2800" u="sng" kern="100" dirty="0" smtClean="0">
                <a:latin typeface="Times New Roman"/>
                <a:ea typeface="华文细黑"/>
                <a:cs typeface="Times New Roman"/>
              </a:rPr>
              <a:t>                                 </a:t>
            </a:r>
            <a:r>
              <a:rPr lang="zh-CN" altLang="zh-CN" sz="2800" kern="100" dirty="0" smtClean="0">
                <a:latin typeface="Times New Roman"/>
                <a:ea typeface="华文细黑"/>
                <a:cs typeface="Times New Roman"/>
              </a:rPr>
              <a:t>；</a:t>
            </a: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当有大量晶体析出时</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cs typeface="Times New Roman"/>
              </a:rPr>
              <a:t>________</a:t>
            </a:r>
          </a:p>
          <a:p>
            <a:pPr algn="just">
              <a:lnSpc>
                <a:spcPct val="150000"/>
              </a:lnSpc>
              <a:spcAft>
                <a:spcPts val="0"/>
              </a:spcAft>
            </a:pPr>
            <a:r>
              <a:rPr lang="en-US" altLang="zh-CN" sz="2800" u="sng" kern="100" dirty="0" smtClean="0">
                <a:latin typeface="Times New Roman"/>
                <a:ea typeface="华文细黑"/>
                <a:cs typeface="Times New Roman"/>
              </a:rPr>
              <a:t>                         </a:t>
            </a:r>
            <a:r>
              <a:rPr lang="zh-CN" altLang="zh-CN" sz="2800" kern="100" dirty="0" smtClean="0">
                <a:latin typeface="Times New Roman"/>
                <a:ea typeface="华文细黑"/>
                <a:cs typeface="Times New Roman"/>
              </a:rPr>
              <a:t>而</a:t>
            </a:r>
            <a:r>
              <a:rPr lang="zh-CN" altLang="zh-CN" sz="2800" kern="100" dirty="0">
                <a:latin typeface="Times New Roman"/>
                <a:ea typeface="华文细黑"/>
                <a:cs typeface="Times New Roman"/>
              </a:rPr>
              <a:t>不能直接蒸</a:t>
            </a:r>
            <a:r>
              <a:rPr lang="zh-CN" altLang="zh-CN" sz="2800" kern="100" dirty="0" smtClean="0">
                <a:latin typeface="Times New Roman"/>
                <a:ea typeface="华文细黑"/>
                <a:cs typeface="Times New Roman"/>
              </a:rPr>
              <a:t>干。</a:t>
            </a:r>
            <a:endParaRPr lang="en-US" altLang="zh-CN" sz="2800" kern="100" dirty="0" smtClean="0">
              <a:latin typeface="Times New Roman"/>
              <a:ea typeface="华文细黑"/>
              <a:cs typeface="Times New Roman"/>
            </a:endParaRPr>
          </a:p>
        </p:txBody>
      </p:sp>
      <p:sp>
        <p:nvSpPr>
          <p:cNvPr id="11" name="矩形 10"/>
          <p:cNvSpPr/>
          <p:nvPr/>
        </p:nvSpPr>
        <p:spPr>
          <a:xfrm>
            <a:off x="6722958" y="2812477"/>
            <a:ext cx="2339102" cy="523220"/>
          </a:xfrm>
          <a:prstGeom prst="rect">
            <a:avLst/>
          </a:prstGeom>
        </p:spPr>
        <p:txBody>
          <a:bodyPr wrap="none">
            <a:spAutoFit/>
          </a:bodyPr>
          <a:lstStyle/>
          <a:p>
            <a:r>
              <a:rPr lang="zh-CN" altLang="zh-CN" sz="2800" kern="100" dirty="0">
                <a:solidFill>
                  <a:srgbClr val="0000FF"/>
                </a:solidFill>
                <a:latin typeface="Times New Roman"/>
                <a:ea typeface="华文细黑"/>
                <a:cs typeface="Times New Roman"/>
              </a:rPr>
              <a:t>搅拌，防止液</a:t>
            </a:r>
            <a:endParaRPr lang="zh-CN" altLang="en-US" sz="2800" kern="100" dirty="0">
              <a:solidFill>
                <a:srgbClr val="0000FF"/>
              </a:solidFill>
              <a:latin typeface="Times New Roman"/>
              <a:ea typeface="华文细黑"/>
              <a:cs typeface="Times New Roman"/>
            </a:endParaRPr>
          </a:p>
        </p:txBody>
      </p:sp>
      <p:sp>
        <p:nvSpPr>
          <p:cNvPr id="12" name="矩形 11"/>
          <p:cNvSpPr/>
          <p:nvPr/>
        </p:nvSpPr>
        <p:spPr>
          <a:xfrm>
            <a:off x="425351" y="3448345"/>
            <a:ext cx="3057247" cy="523220"/>
          </a:xfrm>
          <a:prstGeom prst="rect">
            <a:avLst/>
          </a:prstGeom>
        </p:spPr>
        <p:txBody>
          <a:bodyPr wrap="none">
            <a:spAutoFit/>
          </a:bodyPr>
          <a:lstStyle/>
          <a:p>
            <a:r>
              <a:rPr lang="zh-CN" altLang="zh-CN" sz="2800" kern="100" dirty="0">
                <a:solidFill>
                  <a:srgbClr val="0000FF"/>
                </a:solidFill>
                <a:latin typeface="Times New Roman"/>
                <a:ea typeface="华文细黑"/>
                <a:cs typeface="Times New Roman"/>
              </a:rPr>
              <a:t>体局部过热而飞溅</a:t>
            </a:r>
            <a:endParaRPr lang="zh-CN" altLang="en-US" sz="2800" kern="100" dirty="0">
              <a:solidFill>
                <a:srgbClr val="0000FF"/>
              </a:solidFill>
              <a:latin typeface="Times New Roman"/>
              <a:ea typeface="华文细黑"/>
              <a:cs typeface="Times New Roman"/>
            </a:endParaRPr>
          </a:p>
        </p:txBody>
      </p:sp>
      <p:sp>
        <p:nvSpPr>
          <p:cNvPr id="13" name="矩形 12"/>
          <p:cNvSpPr/>
          <p:nvPr/>
        </p:nvSpPr>
        <p:spPr>
          <a:xfrm>
            <a:off x="7499553" y="3448345"/>
            <a:ext cx="1980029" cy="523220"/>
          </a:xfrm>
          <a:prstGeom prst="rect">
            <a:avLst/>
          </a:prstGeom>
        </p:spPr>
        <p:txBody>
          <a:bodyPr wrap="none">
            <a:spAutoFit/>
          </a:bodyPr>
          <a:lstStyle/>
          <a:p>
            <a:r>
              <a:rPr lang="zh-CN" altLang="zh-CN" sz="2800" kern="100" dirty="0">
                <a:solidFill>
                  <a:srgbClr val="0000FF"/>
                </a:solidFill>
                <a:latin typeface="Times New Roman"/>
                <a:ea typeface="华文细黑"/>
                <a:cs typeface="Times New Roman"/>
              </a:rPr>
              <a:t>停止加热，</a:t>
            </a:r>
            <a:endParaRPr lang="zh-CN" altLang="en-US" sz="2800" kern="100" dirty="0">
              <a:solidFill>
                <a:srgbClr val="0000FF"/>
              </a:solidFill>
              <a:latin typeface="Times New Roman"/>
              <a:ea typeface="华文细黑"/>
              <a:cs typeface="Times New Roman"/>
            </a:endParaRPr>
          </a:p>
        </p:txBody>
      </p:sp>
      <p:sp>
        <p:nvSpPr>
          <p:cNvPr id="14" name="矩形 13"/>
          <p:cNvSpPr/>
          <p:nvPr/>
        </p:nvSpPr>
        <p:spPr>
          <a:xfrm>
            <a:off x="443736" y="4076097"/>
            <a:ext cx="2339102" cy="523220"/>
          </a:xfrm>
          <a:prstGeom prst="rect">
            <a:avLst/>
          </a:prstGeom>
        </p:spPr>
        <p:txBody>
          <a:bodyPr wrap="none">
            <a:spAutoFit/>
          </a:bodyPr>
          <a:lstStyle/>
          <a:p>
            <a:r>
              <a:rPr lang="zh-CN" altLang="zh-CN" sz="2800" kern="100" dirty="0">
                <a:solidFill>
                  <a:srgbClr val="0000FF"/>
                </a:solidFill>
                <a:latin typeface="Times New Roman"/>
                <a:ea typeface="华文细黑"/>
                <a:cs typeface="Times New Roman"/>
              </a:rPr>
              <a:t>利用余热蒸干</a:t>
            </a:r>
            <a:endParaRPr lang="zh-CN" altLang="en-US" sz="2800" kern="100" dirty="0">
              <a:solidFill>
                <a:srgbClr val="0000FF"/>
              </a:solidFill>
              <a:latin typeface="Times New Roman"/>
              <a:ea typeface="华文细黑"/>
              <a:cs typeface="Times New Roman"/>
            </a:endParaRPr>
          </a:p>
        </p:txBody>
      </p:sp>
      <p:sp>
        <p:nvSpPr>
          <p:cNvPr id="16" name="矩形 15"/>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5" name="矩形 14"/>
          <p:cNvSpPr/>
          <p:nvPr/>
        </p:nvSpPr>
        <p:spPr>
          <a:xfrm>
            <a:off x="417513" y="4797946"/>
            <a:ext cx="10341293" cy="523220"/>
          </a:xfrm>
          <a:prstGeom prst="rect">
            <a:avLst/>
          </a:prstGeom>
        </p:spPr>
        <p:txBody>
          <a:bodyPr wrap="none">
            <a:spAutoFit/>
          </a:bodyPr>
          <a:lstStyle/>
          <a:p>
            <a:pPr marL="457200" indent="-457200">
              <a:buFont typeface="Wingdings" panose="05000000000000000000" pitchFamily="2" charset="2"/>
              <a:buChar char="Ø"/>
            </a:pPr>
            <a:r>
              <a:rPr lang="zh-CN" altLang="en-US" sz="2800" kern="100" dirty="0" smtClean="0">
                <a:solidFill>
                  <a:srgbClr val="FF0000"/>
                </a:solidFill>
                <a:latin typeface="Times New Roman"/>
                <a:ea typeface="华文细黑"/>
                <a:cs typeface="Times New Roman"/>
              </a:rPr>
              <a:t>当结晶出来的产品不纯时，可多次操作，重复结晶进行提纯。</a:t>
            </a:r>
            <a:endParaRPr lang="zh-CN" altLang="en-US" sz="2800" kern="100" dirty="0">
              <a:solidFill>
                <a:srgbClr val="FF0000"/>
              </a:solidFill>
              <a:latin typeface="Times New Roman"/>
              <a:ea typeface="华文细黑"/>
              <a:cs typeface="Times New Roman"/>
            </a:endParaRPr>
          </a:p>
        </p:txBody>
      </p:sp>
      <p:grpSp>
        <p:nvGrpSpPr>
          <p:cNvPr id="3" name="组合 2"/>
          <p:cNvGrpSpPr/>
          <p:nvPr/>
        </p:nvGrpSpPr>
        <p:grpSpPr>
          <a:xfrm>
            <a:off x="4006974" y="5518026"/>
            <a:ext cx="3240360" cy="1054795"/>
            <a:chOff x="3482598" y="5471343"/>
            <a:chExt cx="3240360" cy="1054795"/>
          </a:xfrm>
        </p:grpSpPr>
        <p:sp>
          <p:nvSpPr>
            <p:cNvPr id="2" name="椭圆 1"/>
            <p:cNvSpPr/>
            <p:nvPr/>
          </p:nvSpPr>
          <p:spPr>
            <a:xfrm>
              <a:off x="3482598" y="5471343"/>
              <a:ext cx="3240360" cy="105479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4282306" y="5598036"/>
              <a:ext cx="1723549" cy="707886"/>
            </a:xfrm>
            <a:prstGeom prst="rect">
              <a:avLst/>
            </a:prstGeom>
          </p:spPr>
          <p:txBody>
            <a:bodyPr wrap="none">
              <a:spAutoFit/>
            </a:bodyPr>
            <a:lstStyle/>
            <a:p>
              <a:r>
                <a:rPr lang="zh-CN" altLang="en-US" sz="4000" kern="100" dirty="0" smtClean="0">
                  <a:solidFill>
                    <a:srgbClr val="FF0000"/>
                  </a:solidFill>
                  <a:latin typeface="Times New Roman"/>
                  <a:ea typeface="华文细黑"/>
                  <a:cs typeface="Times New Roman"/>
                </a:rPr>
                <a:t>重结晶</a:t>
              </a:r>
              <a:endParaRPr lang="zh-CN" altLang="en-US" sz="4000" kern="100" dirty="0">
                <a:solidFill>
                  <a:srgbClr val="FF0000"/>
                </a:solidFill>
                <a:latin typeface="Times New Roman"/>
                <a:ea typeface="华文细黑"/>
                <a:cs typeface="Times New Roman"/>
              </a:endParaRPr>
            </a:p>
          </p:txBody>
        </p:sp>
      </p:grpSp>
    </p:spTree>
    <p:extLst>
      <p:ext uri="{BB962C8B-B14F-4D97-AF65-F5344CB8AC3E}">
        <p14:creationId xmlns:p14="http://schemas.microsoft.com/office/powerpoint/2010/main" val="1792675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wipe(down)">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1000"/>
                                        <p:tgtEl>
                                          <p:spTgt spid="8">
                                            <p:txEl>
                                              <p:pRg st="1" end="1"/>
                                            </p:txEl>
                                          </p:spTgt>
                                        </p:tgtEl>
                                      </p:cBhvr>
                                    </p:animEffect>
                                    <p:anim calcmode="lin" valueType="num">
                                      <p:cBhvr>
                                        <p:cTn id="13" dur="1000" fill="hold"/>
                                        <p:tgtEl>
                                          <p:spTgt spid="8">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8">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animEffect transition="in" filter="fade">
                                      <p:cBhvr>
                                        <p:cTn id="19" dur="1000"/>
                                        <p:tgtEl>
                                          <p:spTgt spid="8">
                                            <p:txEl>
                                              <p:pRg st="2" end="2"/>
                                            </p:txEl>
                                          </p:spTgt>
                                        </p:tgtEl>
                                      </p:cBhvr>
                                    </p:animEffect>
                                    <p:anim calcmode="lin" valueType="num">
                                      <p:cBhvr>
                                        <p:cTn id="20" dur="1000" fill="hold"/>
                                        <p:tgtEl>
                                          <p:spTgt spid="8">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8">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8">
                                            <p:txEl>
                                              <p:pRg st="3" end="3"/>
                                            </p:txEl>
                                          </p:spTgt>
                                        </p:tgtEl>
                                        <p:attrNameLst>
                                          <p:attrName>style.visibility</p:attrName>
                                        </p:attrNameLst>
                                      </p:cBhvr>
                                      <p:to>
                                        <p:strVal val="visible"/>
                                      </p:to>
                                    </p:set>
                                    <p:animEffect transition="in" filter="fade">
                                      <p:cBhvr>
                                        <p:cTn id="26" dur="1000"/>
                                        <p:tgtEl>
                                          <p:spTgt spid="8">
                                            <p:txEl>
                                              <p:pRg st="3" end="3"/>
                                            </p:txEl>
                                          </p:spTgt>
                                        </p:tgtEl>
                                      </p:cBhvr>
                                    </p:animEffect>
                                    <p:anim calcmode="lin" valueType="num">
                                      <p:cBhvr>
                                        <p:cTn id="27" dur="1000" fill="hold"/>
                                        <p:tgtEl>
                                          <p:spTgt spid="8">
                                            <p:txEl>
                                              <p:pRg st="3" end="3"/>
                                            </p:txEl>
                                          </p:spTgt>
                                        </p:tgtEl>
                                        <p:attrNameLst>
                                          <p:attrName>ppt_x</p:attrName>
                                        </p:attrNameLst>
                                      </p:cBhvr>
                                      <p:tavLst>
                                        <p:tav tm="0">
                                          <p:val>
                                            <p:strVal val="#ppt_x"/>
                                          </p:val>
                                        </p:tav>
                                        <p:tav tm="100000">
                                          <p:val>
                                            <p:strVal val="#ppt_x"/>
                                          </p:val>
                                        </p:tav>
                                      </p:tavLst>
                                    </p:anim>
                                    <p:anim calcmode="lin" valueType="num">
                                      <p:cBhvr>
                                        <p:cTn id="28" dur="1000" fill="hold"/>
                                        <p:tgtEl>
                                          <p:spTgt spid="8">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nodeType="clickEffect">
                                  <p:stCondLst>
                                    <p:cond delay="0"/>
                                  </p:stCondLst>
                                  <p:childTnLst>
                                    <p:set>
                                      <p:cBhvr>
                                        <p:cTn id="32" dur="1" fill="hold">
                                          <p:stCondLst>
                                            <p:cond delay="0"/>
                                          </p:stCondLst>
                                        </p:cTn>
                                        <p:tgtEl>
                                          <p:spTgt spid="8">
                                            <p:txEl>
                                              <p:pRg st="4" end="4"/>
                                            </p:txEl>
                                          </p:spTgt>
                                        </p:tgtEl>
                                        <p:attrNameLst>
                                          <p:attrName>style.visibility</p:attrName>
                                        </p:attrNameLst>
                                      </p:cBhvr>
                                      <p:to>
                                        <p:strVal val="visible"/>
                                      </p:to>
                                    </p:set>
                                    <p:animEffect transition="in" filter="fade">
                                      <p:cBhvr>
                                        <p:cTn id="33" dur="1000"/>
                                        <p:tgtEl>
                                          <p:spTgt spid="8">
                                            <p:txEl>
                                              <p:pRg st="4" end="4"/>
                                            </p:txEl>
                                          </p:spTgt>
                                        </p:tgtEl>
                                      </p:cBhvr>
                                    </p:animEffect>
                                    <p:anim calcmode="lin" valueType="num">
                                      <p:cBhvr>
                                        <p:cTn id="34" dur="1000" fill="hold"/>
                                        <p:tgtEl>
                                          <p:spTgt spid="8">
                                            <p:txEl>
                                              <p:pRg st="4" end="4"/>
                                            </p:txEl>
                                          </p:spTgt>
                                        </p:tgtEl>
                                        <p:attrNameLst>
                                          <p:attrName>ppt_x</p:attrName>
                                        </p:attrNameLst>
                                      </p:cBhvr>
                                      <p:tavLst>
                                        <p:tav tm="0">
                                          <p:val>
                                            <p:strVal val="#ppt_x"/>
                                          </p:val>
                                        </p:tav>
                                        <p:tav tm="100000">
                                          <p:val>
                                            <p:strVal val="#ppt_x"/>
                                          </p:val>
                                        </p:tav>
                                      </p:tavLst>
                                    </p:anim>
                                    <p:anim calcmode="lin" valueType="num">
                                      <p:cBhvr>
                                        <p:cTn id="35" dur="1000" fill="hold"/>
                                        <p:tgtEl>
                                          <p:spTgt spid="8">
                                            <p:txEl>
                                              <p:pRg st="4" end="4"/>
                                            </p:txEl>
                                          </p:spTgt>
                                        </p:tgtEl>
                                        <p:attrNameLst>
                                          <p:attrName>ppt_y</p:attrName>
                                        </p:attrNameLst>
                                      </p:cBhvr>
                                      <p:tavLst>
                                        <p:tav tm="0">
                                          <p:val>
                                            <p:strVal val="#ppt_y+.1"/>
                                          </p:val>
                                        </p:tav>
                                        <p:tav tm="100000">
                                          <p:val>
                                            <p:strVal val="#ppt_y"/>
                                          </p:val>
                                        </p:tav>
                                      </p:tavLst>
                                    </p:anim>
                                  </p:childTnLst>
                                </p:cTn>
                              </p:par>
                              <p:par>
                                <p:cTn id="36" presetID="42" presetClass="entr" presetSubtype="0" fill="hold" nodeType="withEffect">
                                  <p:stCondLst>
                                    <p:cond delay="0"/>
                                  </p:stCondLst>
                                  <p:childTnLst>
                                    <p:set>
                                      <p:cBhvr>
                                        <p:cTn id="37" dur="1" fill="hold">
                                          <p:stCondLst>
                                            <p:cond delay="0"/>
                                          </p:stCondLst>
                                        </p:cTn>
                                        <p:tgtEl>
                                          <p:spTgt spid="8">
                                            <p:txEl>
                                              <p:pRg st="5" end="5"/>
                                            </p:txEl>
                                          </p:spTgt>
                                        </p:tgtEl>
                                        <p:attrNameLst>
                                          <p:attrName>style.visibility</p:attrName>
                                        </p:attrNameLst>
                                      </p:cBhvr>
                                      <p:to>
                                        <p:strVal val="visible"/>
                                      </p:to>
                                    </p:set>
                                    <p:animEffect transition="in" filter="fade">
                                      <p:cBhvr>
                                        <p:cTn id="38" dur="1000"/>
                                        <p:tgtEl>
                                          <p:spTgt spid="8">
                                            <p:txEl>
                                              <p:pRg st="5" end="5"/>
                                            </p:txEl>
                                          </p:spTgt>
                                        </p:tgtEl>
                                      </p:cBhvr>
                                    </p:animEffect>
                                    <p:anim calcmode="lin" valueType="num">
                                      <p:cBhvr>
                                        <p:cTn id="39" dur="1000" fill="hold"/>
                                        <p:tgtEl>
                                          <p:spTgt spid="8">
                                            <p:txEl>
                                              <p:pRg st="5" end="5"/>
                                            </p:txEl>
                                          </p:spTgt>
                                        </p:tgtEl>
                                        <p:attrNameLst>
                                          <p:attrName>ppt_x</p:attrName>
                                        </p:attrNameLst>
                                      </p:cBhvr>
                                      <p:tavLst>
                                        <p:tav tm="0">
                                          <p:val>
                                            <p:strVal val="#ppt_x"/>
                                          </p:val>
                                        </p:tav>
                                        <p:tav tm="100000">
                                          <p:val>
                                            <p:strVal val="#ppt_x"/>
                                          </p:val>
                                        </p:tav>
                                      </p:tavLst>
                                    </p:anim>
                                    <p:anim calcmode="lin" valueType="num">
                                      <p:cBhvr>
                                        <p:cTn id="40" dur="1000" fill="hold"/>
                                        <p:tgtEl>
                                          <p:spTgt spid="8">
                                            <p:txEl>
                                              <p:pRg st="5" end="5"/>
                                            </p:txEl>
                                          </p:spTgt>
                                        </p:tgtEl>
                                        <p:attrNameLst>
                                          <p:attrName>ppt_y</p:attrName>
                                        </p:attrNameLst>
                                      </p:cBhvr>
                                      <p:tavLst>
                                        <p:tav tm="0">
                                          <p:val>
                                            <p:strVal val="#ppt_y+.1"/>
                                          </p:val>
                                        </p:tav>
                                        <p:tav tm="100000">
                                          <p:val>
                                            <p:strVal val="#ppt_y"/>
                                          </p:val>
                                        </p:tav>
                                      </p:tavLst>
                                    </p:anim>
                                  </p:childTnLst>
                                </p:cTn>
                              </p:par>
                              <p:par>
                                <p:cTn id="41" presetID="42" presetClass="entr" presetSubtype="0" fill="hold" nodeType="withEffect">
                                  <p:stCondLst>
                                    <p:cond delay="0"/>
                                  </p:stCondLst>
                                  <p:childTnLst>
                                    <p:set>
                                      <p:cBhvr>
                                        <p:cTn id="42" dur="1" fill="hold">
                                          <p:stCondLst>
                                            <p:cond delay="0"/>
                                          </p:stCondLst>
                                        </p:cTn>
                                        <p:tgtEl>
                                          <p:spTgt spid="8">
                                            <p:txEl>
                                              <p:pRg st="6" end="6"/>
                                            </p:txEl>
                                          </p:spTgt>
                                        </p:tgtEl>
                                        <p:attrNameLst>
                                          <p:attrName>style.visibility</p:attrName>
                                        </p:attrNameLst>
                                      </p:cBhvr>
                                      <p:to>
                                        <p:strVal val="visible"/>
                                      </p:to>
                                    </p:set>
                                    <p:animEffect transition="in" filter="fade">
                                      <p:cBhvr>
                                        <p:cTn id="43" dur="1000"/>
                                        <p:tgtEl>
                                          <p:spTgt spid="8">
                                            <p:txEl>
                                              <p:pRg st="6" end="6"/>
                                            </p:txEl>
                                          </p:spTgt>
                                        </p:tgtEl>
                                      </p:cBhvr>
                                    </p:animEffect>
                                    <p:anim calcmode="lin" valueType="num">
                                      <p:cBhvr>
                                        <p:cTn id="44" dur="1000" fill="hold"/>
                                        <p:tgtEl>
                                          <p:spTgt spid="8">
                                            <p:txEl>
                                              <p:pRg st="6" end="6"/>
                                            </p:txEl>
                                          </p:spTgt>
                                        </p:tgtEl>
                                        <p:attrNameLst>
                                          <p:attrName>ppt_x</p:attrName>
                                        </p:attrNameLst>
                                      </p:cBhvr>
                                      <p:tavLst>
                                        <p:tav tm="0">
                                          <p:val>
                                            <p:strVal val="#ppt_x"/>
                                          </p:val>
                                        </p:tav>
                                        <p:tav tm="100000">
                                          <p:val>
                                            <p:strVal val="#ppt_x"/>
                                          </p:val>
                                        </p:tav>
                                      </p:tavLst>
                                    </p:anim>
                                    <p:anim calcmode="lin" valueType="num">
                                      <p:cBhvr>
                                        <p:cTn id="45" dur="1000" fill="hold"/>
                                        <p:tgtEl>
                                          <p:spTgt spid="8">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22" presetClass="entr" presetSubtype="4" fill="hold" nodeType="clickEffect">
                                  <p:stCondLst>
                                    <p:cond delay="0"/>
                                  </p:stCondLst>
                                  <p:childTnLst>
                                    <p:set>
                                      <p:cBhvr>
                                        <p:cTn id="49" dur="1" fill="hold">
                                          <p:stCondLst>
                                            <p:cond delay="0"/>
                                          </p:stCondLst>
                                        </p:cTn>
                                        <p:tgtEl>
                                          <p:spTgt spid="229378"/>
                                        </p:tgtEl>
                                        <p:attrNameLst>
                                          <p:attrName>style.visibility</p:attrName>
                                        </p:attrNameLst>
                                      </p:cBhvr>
                                      <p:to>
                                        <p:strVal val="visible"/>
                                      </p:to>
                                    </p:set>
                                    <p:animEffect transition="in" filter="wipe(down)">
                                      <p:cBhvr>
                                        <p:cTn id="50" dur="500"/>
                                        <p:tgtEl>
                                          <p:spTgt spid="229378"/>
                                        </p:tgtEl>
                                      </p:cBhvr>
                                    </p:animEffect>
                                  </p:childTnLst>
                                </p:cTn>
                              </p:par>
                            </p:childTnLst>
                          </p:cTn>
                        </p:par>
                      </p:childTnLst>
                    </p:cTn>
                  </p:par>
                  <p:par>
                    <p:cTn id="51" fill="hold">
                      <p:stCondLst>
                        <p:cond delay="indefinite"/>
                      </p:stCondLst>
                      <p:childTnLst>
                        <p:par>
                          <p:cTn id="52" fill="hold">
                            <p:stCondLst>
                              <p:cond delay="0"/>
                            </p:stCondLst>
                            <p:childTnLst>
                              <p:par>
                                <p:cTn id="53" presetID="3" presetClass="entr" presetSubtype="10" fill="hold" grpId="0" nodeType="clickEffect">
                                  <p:stCondLst>
                                    <p:cond delay="0"/>
                                  </p:stCondLst>
                                  <p:childTnLst>
                                    <p:set>
                                      <p:cBhvr>
                                        <p:cTn id="54" dur="1" fill="hold">
                                          <p:stCondLst>
                                            <p:cond delay="0"/>
                                          </p:stCondLst>
                                        </p:cTn>
                                        <p:tgtEl>
                                          <p:spTgt spid="11"/>
                                        </p:tgtEl>
                                        <p:attrNameLst>
                                          <p:attrName>style.visibility</p:attrName>
                                        </p:attrNameLst>
                                      </p:cBhvr>
                                      <p:to>
                                        <p:strVal val="visible"/>
                                      </p:to>
                                    </p:set>
                                    <p:animEffect transition="in" filter="blinds(horizontal)">
                                      <p:cBhvr>
                                        <p:cTn id="55" dur="500"/>
                                        <p:tgtEl>
                                          <p:spTgt spid="11"/>
                                        </p:tgtEl>
                                      </p:cBhvr>
                                    </p:animEffect>
                                  </p:childTnLst>
                                </p:cTn>
                              </p:par>
                            </p:childTnLst>
                          </p:cTn>
                        </p:par>
                      </p:childTnLst>
                    </p:cTn>
                  </p:par>
                  <p:par>
                    <p:cTn id="56" fill="hold">
                      <p:stCondLst>
                        <p:cond delay="indefinite"/>
                      </p:stCondLst>
                      <p:childTnLst>
                        <p:par>
                          <p:cTn id="57" fill="hold">
                            <p:stCondLst>
                              <p:cond delay="0"/>
                            </p:stCondLst>
                            <p:childTnLst>
                              <p:par>
                                <p:cTn id="58" presetID="3" presetClass="entr" presetSubtype="10" fill="hold" grpId="0" nodeType="clickEffect">
                                  <p:stCondLst>
                                    <p:cond delay="0"/>
                                  </p:stCondLst>
                                  <p:childTnLst>
                                    <p:set>
                                      <p:cBhvr>
                                        <p:cTn id="59" dur="1" fill="hold">
                                          <p:stCondLst>
                                            <p:cond delay="0"/>
                                          </p:stCondLst>
                                        </p:cTn>
                                        <p:tgtEl>
                                          <p:spTgt spid="12"/>
                                        </p:tgtEl>
                                        <p:attrNameLst>
                                          <p:attrName>style.visibility</p:attrName>
                                        </p:attrNameLst>
                                      </p:cBhvr>
                                      <p:to>
                                        <p:strVal val="visible"/>
                                      </p:to>
                                    </p:set>
                                    <p:animEffect transition="in" filter="blinds(horizontal)">
                                      <p:cBhvr>
                                        <p:cTn id="60" dur="500"/>
                                        <p:tgtEl>
                                          <p:spTgt spid="12"/>
                                        </p:tgtEl>
                                      </p:cBhvr>
                                    </p:animEffect>
                                  </p:childTnLst>
                                </p:cTn>
                              </p:par>
                            </p:childTnLst>
                          </p:cTn>
                        </p:par>
                      </p:childTnLst>
                    </p:cTn>
                  </p:par>
                  <p:par>
                    <p:cTn id="61" fill="hold">
                      <p:stCondLst>
                        <p:cond delay="indefinite"/>
                      </p:stCondLst>
                      <p:childTnLst>
                        <p:par>
                          <p:cTn id="62" fill="hold">
                            <p:stCondLst>
                              <p:cond delay="0"/>
                            </p:stCondLst>
                            <p:childTnLst>
                              <p:par>
                                <p:cTn id="63" presetID="3" presetClass="entr" presetSubtype="10" fill="hold" grpId="0" nodeType="clickEffect">
                                  <p:stCondLst>
                                    <p:cond delay="0"/>
                                  </p:stCondLst>
                                  <p:childTnLst>
                                    <p:set>
                                      <p:cBhvr>
                                        <p:cTn id="64" dur="1" fill="hold">
                                          <p:stCondLst>
                                            <p:cond delay="0"/>
                                          </p:stCondLst>
                                        </p:cTn>
                                        <p:tgtEl>
                                          <p:spTgt spid="13"/>
                                        </p:tgtEl>
                                        <p:attrNameLst>
                                          <p:attrName>style.visibility</p:attrName>
                                        </p:attrNameLst>
                                      </p:cBhvr>
                                      <p:to>
                                        <p:strVal val="visible"/>
                                      </p:to>
                                    </p:set>
                                    <p:animEffect transition="in" filter="blinds(horizontal)">
                                      <p:cBhvr>
                                        <p:cTn id="65" dur="500"/>
                                        <p:tgtEl>
                                          <p:spTgt spid="13"/>
                                        </p:tgtEl>
                                      </p:cBhvr>
                                    </p:animEffect>
                                  </p:childTnLst>
                                </p:cTn>
                              </p:par>
                            </p:childTnLst>
                          </p:cTn>
                        </p:par>
                      </p:childTnLst>
                    </p:cTn>
                  </p:par>
                  <p:par>
                    <p:cTn id="66" fill="hold">
                      <p:stCondLst>
                        <p:cond delay="indefinite"/>
                      </p:stCondLst>
                      <p:childTnLst>
                        <p:par>
                          <p:cTn id="67" fill="hold">
                            <p:stCondLst>
                              <p:cond delay="0"/>
                            </p:stCondLst>
                            <p:childTnLst>
                              <p:par>
                                <p:cTn id="68" presetID="3" presetClass="entr" presetSubtype="10" fill="hold" grpId="0" nodeType="clickEffect">
                                  <p:stCondLst>
                                    <p:cond delay="0"/>
                                  </p:stCondLst>
                                  <p:childTnLst>
                                    <p:set>
                                      <p:cBhvr>
                                        <p:cTn id="69" dur="1" fill="hold">
                                          <p:stCondLst>
                                            <p:cond delay="0"/>
                                          </p:stCondLst>
                                        </p:cTn>
                                        <p:tgtEl>
                                          <p:spTgt spid="14"/>
                                        </p:tgtEl>
                                        <p:attrNameLst>
                                          <p:attrName>style.visibility</p:attrName>
                                        </p:attrNameLst>
                                      </p:cBhvr>
                                      <p:to>
                                        <p:strVal val="visible"/>
                                      </p:to>
                                    </p:set>
                                    <p:animEffect transition="in" filter="blinds(horizontal)">
                                      <p:cBhvr>
                                        <p:cTn id="70" dur="500"/>
                                        <p:tgtEl>
                                          <p:spTgt spid="14"/>
                                        </p:tgtEl>
                                      </p:cBhvr>
                                    </p:animEffect>
                                  </p:childTnLst>
                                </p:cTn>
                              </p:par>
                            </p:childTnLst>
                          </p:cTn>
                        </p:par>
                      </p:childTnLst>
                    </p:cTn>
                  </p:par>
                  <p:par>
                    <p:cTn id="71" fill="hold">
                      <p:stCondLst>
                        <p:cond delay="indefinite"/>
                      </p:stCondLst>
                      <p:childTnLst>
                        <p:par>
                          <p:cTn id="72" fill="hold">
                            <p:stCondLst>
                              <p:cond delay="0"/>
                            </p:stCondLst>
                            <p:childTnLst>
                              <p:par>
                                <p:cTn id="73" presetID="3" presetClass="entr" presetSubtype="10" fill="hold" grpId="0" nodeType="clickEffect">
                                  <p:stCondLst>
                                    <p:cond delay="0"/>
                                  </p:stCondLst>
                                  <p:childTnLst>
                                    <p:set>
                                      <p:cBhvr>
                                        <p:cTn id="74" dur="1" fill="hold">
                                          <p:stCondLst>
                                            <p:cond delay="0"/>
                                          </p:stCondLst>
                                        </p:cTn>
                                        <p:tgtEl>
                                          <p:spTgt spid="15"/>
                                        </p:tgtEl>
                                        <p:attrNameLst>
                                          <p:attrName>style.visibility</p:attrName>
                                        </p:attrNameLst>
                                      </p:cBhvr>
                                      <p:to>
                                        <p:strVal val="visible"/>
                                      </p:to>
                                    </p:set>
                                    <p:animEffect transition="in" filter="blinds(horizontal)">
                                      <p:cBhvr>
                                        <p:cTn id="75" dur="500"/>
                                        <p:tgtEl>
                                          <p:spTgt spid="15"/>
                                        </p:tgtEl>
                                      </p:cBhvr>
                                    </p:animEffect>
                                  </p:childTnLst>
                                </p:cTn>
                              </p:par>
                            </p:childTnLst>
                          </p:cTn>
                        </p:par>
                      </p:childTnLst>
                    </p:cTn>
                  </p:par>
                  <p:par>
                    <p:cTn id="76" fill="hold">
                      <p:stCondLst>
                        <p:cond delay="indefinite"/>
                      </p:stCondLst>
                      <p:childTnLst>
                        <p:par>
                          <p:cTn id="77" fill="hold">
                            <p:stCondLst>
                              <p:cond delay="0"/>
                            </p:stCondLst>
                            <p:childTnLst>
                              <p:par>
                                <p:cTn id="78" presetID="6" presetClass="entr" presetSubtype="16" fill="hold" nodeType="clickEffect">
                                  <p:stCondLst>
                                    <p:cond delay="0"/>
                                  </p:stCondLst>
                                  <p:childTnLst>
                                    <p:set>
                                      <p:cBhvr>
                                        <p:cTn id="79" dur="1" fill="hold">
                                          <p:stCondLst>
                                            <p:cond delay="0"/>
                                          </p:stCondLst>
                                        </p:cTn>
                                        <p:tgtEl>
                                          <p:spTgt spid="3"/>
                                        </p:tgtEl>
                                        <p:attrNameLst>
                                          <p:attrName>style.visibility</p:attrName>
                                        </p:attrNameLst>
                                      </p:cBhvr>
                                      <p:to>
                                        <p:strVal val="visible"/>
                                      </p:to>
                                    </p:set>
                                    <p:animEffect transition="in" filter="circle(in)">
                                      <p:cBhvr>
                                        <p:cTn id="80"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P spid="14" grpId="0"/>
      <p:bldP spid="15"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565478" y="765498"/>
            <a:ext cx="11074344" cy="1303177"/>
          </a:xfrm>
          <a:prstGeom prst="rect">
            <a:avLst/>
          </a:prstGeom>
        </p:spPr>
        <p:txBody>
          <a:bodyPr>
            <a:spAutoFit/>
          </a:bodyPr>
          <a:lstStyle/>
          <a:p>
            <a:pPr algn="just">
              <a:lnSpc>
                <a:spcPct val="150000"/>
              </a:lnSpc>
              <a:spcAft>
                <a:spcPts val="0"/>
              </a:spcAft>
              <a:tabLst>
                <a:tab pos="1890395" algn="l"/>
              </a:tabLst>
            </a:pPr>
            <a:r>
              <a:rPr lang="en-US" altLang="zh-CN" sz="2800" kern="100" dirty="0">
                <a:latin typeface="Times New Roman"/>
                <a:ea typeface="华文细黑"/>
                <a:cs typeface="Courier New"/>
              </a:rPr>
              <a:t>8.</a:t>
            </a:r>
            <a:r>
              <a:rPr lang="zh-CN" altLang="zh-CN" sz="2800" kern="100" dirty="0">
                <a:latin typeface="Times New Roman"/>
                <a:ea typeface="华文细黑"/>
                <a:cs typeface="Times New Roman"/>
              </a:rPr>
              <a:t>铵明矾是分析化学常用的基准试剂，其制备过程如下。下列分析不正确的是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effectLst/>
              <a:latin typeface="宋体"/>
              <a:cs typeface="Courier New"/>
            </a:endParaRPr>
          </a:p>
        </p:txBody>
      </p:sp>
      <p:pic>
        <p:nvPicPr>
          <p:cNvPr id="212994" name="Picture 2" descr="HX11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74799" y="2143517"/>
            <a:ext cx="7229255" cy="29494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Rectangle 21">
            <a:hlinkClick r:id="rId3" action="ppaction://hlinksldjump"/>
          </p:cNvPr>
          <p:cNvSpPr>
            <a:spLocks noChangeArrowheads="1"/>
          </p:cNvSpPr>
          <p:nvPr/>
        </p:nvSpPr>
        <p:spPr bwMode="auto">
          <a:xfrm>
            <a:off x="6239222"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8" name="Rectangle 21">
            <a:hlinkClick r:id="rId4" action="ppaction://hlinksldjump"/>
          </p:cNvPr>
          <p:cNvSpPr>
            <a:spLocks noChangeArrowheads="1"/>
          </p:cNvSpPr>
          <p:nvPr/>
        </p:nvSpPr>
        <p:spPr bwMode="auto">
          <a:xfrm>
            <a:off x="6673145"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9" name="Rectangle 21">
            <a:hlinkClick r:id="rId5" action="ppaction://hlinksldjump"/>
          </p:cNvPr>
          <p:cNvSpPr>
            <a:spLocks noChangeArrowheads="1"/>
          </p:cNvSpPr>
          <p:nvPr/>
        </p:nvSpPr>
        <p:spPr bwMode="auto">
          <a:xfrm>
            <a:off x="7107068"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0" name="Rectangle 21">
            <a:hlinkClick r:id="rId6" action="ppaction://hlinksldjump"/>
          </p:cNvPr>
          <p:cNvSpPr>
            <a:spLocks noChangeArrowheads="1"/>
          </p:cNvSpPr>
          <p:nvPr/>
        </p:nvSpPr>
        <p:spPr bwMode="auto">
          <a:xfrm>
            <a:off x="7540991"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1" name="Rectangle 21">
            <a:hlinkClick r:id="rId7" action="ppaction://hlinksldjump"/>
          </p:cNvPr>
          <p:cNvSpPr>
            <a:spLocks noChangeArrowheads="1"/>
          </p:cNvSpPr>
          <p:nvPr/>
        </p:nvSpPr>
        <p:spPr bwMode="auto">
          <a:xfrm>
            <a:off x="7974914"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2" name="Rectangle 21">
            <a:hlinkClick r:id="rId8" action="ppaction://hlinksldjump"/>
          </p:cNvPr>
          <p:cNvSpPr>
            <a:spLocks noChangeArrowheads="1"/>
          </p:cNvSpPr>
          <p:nvPr/>
        </p:nvSpPr>
        <p:spPr bwMode="auto">
          <a:xfrm>
            <a:off x="8408837"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3" name="Rectangle 21">
            <a:hlinkClick r:id="rId9" action="ppaction://hlinksldjump"/>
          </p:cNvPr>
          <p:cNvSpPr>
            <a:spLocks noChangeArrowheads="1"/>
          </p:cNvSpPr>
          <p:nvPr/>
        </p:nvSpPr>
        <p:spPr bwMode="auto">
          <a:xfrm>
            <a:off x="8842760"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4" name="Rectangle 21">
            <a:hlinkClick r:id="rId10" action="ppaction://hlinksldjump"/>
          </p:cNvPr>
          <p:cNvSpPr>
            <a:spLocks noChangeArrowheads="1"/>
          </p:cNvSpPr>
          <p:nvPr/>
        </p:nvSpPr>
        <p:spPr bwMode="auto">
          <a:xfrm>
            <a:off x="9276683"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5" name="Rectangle 21">
            <a:hlinkClick r:id="rId11" action="ppaction://hlinksldjump"/>
          </p:cNvPr>
          <p:cNvSpPr>
            <a:spLocks noChangeArrowheads="1"/>
          </p:cNvSpPr>
          <p:nvPr/>
        </p:nvSpPr>
        <p:spPr bwMode="auto">
          <a:xfrm>
            <a:off x="9710606" y="117426"/>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26" name="Rectangle 21">
            <a:hlinkClick r:id="rId12" action="ppaction://hlinksldjump"/>
          </p:cNvPr>
          <p:cNvSpPr>
            <a:spLocks noChangeArrowheads="1"/>
          </p:cNvSpPr>
          <p:nvPr/>
        </p:nvSpPr>
        <p:spPr bwMode="auto">
          <a:xfrm>
            <a:off x="10222875" y="117426"/>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27" name="Rectangle 21">
            <a:hlinkClick r:id="rId13" action="ppaction://hlinksldjump"/>
          </p:cNvPr>
          <p:cNvSpPr>
            <a:spLocks noChangeArrowheads="1"/>
          </p:cNvSpPr>
          <p:nvPr/>
        </p:nvSpPr>
        <p:spPr bwMode="auto">
          <a:xfrm>
            <a:off x="10847334" y="117426"/>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28" name="Rectangle 21">
            <a:hlinkClick r:id="rId14" action="ppaction://hlinksldjump"/>
          </p:cNvPr>
          <p:cNvSpPr>
            <a:spLocks noChangeArrowheads="1"/>
          </p:cNvSpPr>
          <p:nvPr/>
        </p:nvSpPr>
        <p:spPr bwMode="auto">
          <a:xfrm>
            <a:off x="11440695" y="117426"/>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Tree>
    <p:extLst>
      <p:ext uri="{BB962C8B-B14F-4D97-AF65-F5344CB8AC3E}">
        <p14:creationId xmlns:p14="http://schemas.microsoft.com/office/powerpoint/2010/main" val="3419213451"/>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73931" y="621482"/>
            <a:ext cx="11409907" cy="4401205"/>
          </a:xfrm>
          <a:prstGeom prst="rect">
            <a:avLst/>
          </a:prstGeom>
        </p:spPr>
        <p:txBody>
          <a:bodyPr>
            <a:spAutoFit/>
          </a:bodyPr>
          <a:lstStyle/>
          <a:p>
            <a:pPr algn="just">
              <a:lnSpc>
                <a:spcPct val="200000"/>
              </a:lnSpc>
              <a:spcAft>
                <a:spcPts val="0"/>
              </a:spcAft>
              <a:tabLst>
                <a:tab pos="1890395" algn="l"/>
              </a:tabLst>
            </a:pPr>
            <a:r>
              <a:rPr lang="en-US" altLang="zh-CN" sz="2800" kern="100" dirty="0" smtClean="0">
                <a:latin typeface="Times New Roman"/>
                <a:ea typeface="华文细黑"/>
                <a:cs typeface="Courier New"/>
              </a:rPr>
              <a:t>A.</a:t>
            </a:r>
            <a:r>
              <a:rPr lang="zh-CN" altLang="zh-CN" sz="2800" kern="100" dirty="0" smtClean="0">
                <a:latin typeface="Times New Roman"/>
                <a:ea typeface="华文细黑"/>
                <a:cs typeface="Times New Roman"/>
              </a:rPr>
              <a:t>过程</a:t>
            </a:r>
            <a:r>
              <a:rPr lang="en-US" altLang="zh-CN" sz="2800" kern="100" dirty="0" smtClean="0">
                <a:latin typeface="宋体"/>
                <a:ea typeface="华文细黑"/>
                <a:cs typeface="Times New Roman"/>
              </a:rPr>
              <a:t>Ⅰ</a:t>
            </a:r>
            <a:r>
              <a:rPr lang="zh-CN" altLang="zh-CN" sz="2800" kern="100" dirty="0" smtClean="0">
                <a:latin typeface="Times New Roman"/>
                <a:ea typeface="华文细黑"/>
                <a:cs typeface="Times New Roman"/>
              </a:rPr>
              <a:t>反应：</a:t>
            </a:r>
            <a:r>
              <a:rPr lang="en-US" altLang="zh-CN" sz="2800" kern="100" dirty="0" smtClean="0">
                <a:latin typeface="Times New Roman"/>
                <a:ea typeface="华文细黑"/>
                <a:cs typeface="Courier New"/>
              </a:rPr>
              <a:t>2NH</a:t>
            </a:r>
            <a:r>
              <a:rPr lang="en-US" altLang="zh-CN" sz="2800" kern="100" baseline="-25000" dirty="0" smtClean="0">
                <a:latin typeface="Times New Roman"/>
                <a:ea typeface="华文细黑"/>
                <a:cs typeface="Courier New"/>
              </a:rPr>
              <a:t>4</a:t>
            </a:r>
            <a:r>
              <a:rPr lang="en-US" altLang="zh-CN" sz="2800" kern="100" dirty="0" smtClean="0">
                <a:latin typeface="Times New Roman"/>
                <a:ea typeface="华文细黑"/>
                <a:cs typeface="Courier New"/>
              </a:rPr>
              <a:t>HCO</a:t>
            </a:r>
            <a:r>
              <a:rPr lang="en-US" altLang="zh-CN" sz="2800" kern="100" baseline="-25000" dirty="0" smtClean="0">
                <a:latin typeface="Times New Roman"/>
                <a:ea typeface="华文细黑"/>
                <a:cs typeface="Courier New"/>
              </a:rPr>
              <a:t>3</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cs typeface="Courier New"/>
              </a:rPr>
              <a:t>Na</a:t>
            </a:r>
            <a:r>
              <a:rPr lang="en-US" altLang="zh-CN" sz="2800" kern="100" baseline="-25000" dirty="0" smtClean="0">
                <a:latin typeface="Times New Roman"/>
                <a:ea typeface="华文细黑"/>
                <a:cs typeface="Courier New"/>
              </a:rPr>
              <a:t>2</a:t>
            </a:r>
            <a:r>
              <a:rPr lang="en-US" altLang="zh-CN" sz="2800" kern="100" dirty="0" smtClean="0">
                <a:latin typeface="Times New Roman"/>
                <a:ea typeface="华文细黑"/>
                <a:cs typeface="Courier New"/>
              </a:rPr>
              <a:t>SO</a:t>
            </a:r>
            <a:r>
              <a:rPr lang="en-US" altLang="zh-CN" sz="2800" kern="100" baseline="-25000" dirty="0" smtClean="0">
                <a:latin typeface="Times New Roman"/>
                <a:ea typeface="华文细黑"/>
                <a:cs typeface="Courier New"/>
              </a:rPr>
              <a:t>4</a:t>
            </a:r>
            <a:r>
              <a:rPr lang="en-US" altLang="zh-CN" sz="2800" kern="100" spc="-80" dirty="0" smtClean="0">
                <a:latin typeface="Times New Roman"/>
                <a:ea typeface="华文细黑"/>
                <a:cs typeface="Courier New"/>
              </a:rPr>
              <a:t>==</a:t>
            </a:r>
            <a:r>
              <a:rPr lang="en-US" altLang="zh-CN" sz="2800" kern="100" dirty="0" smtClean="0">
                <a:latin typeface="Times New Roman"/>
                <a:ea typeface="华文细黑"/>
                <a:cs typeface="Courier New"/>
              </a:rPr>
              <a:t>=2NaHCO</a:t>
            </a:r>
            <a:r>
              <a:rPr lang="en-US" altLang="zh-CN" sz="2800" kern="100" baseline="-25000" dirty="0" smtClean="0">
                <a:latin typeface="Times New Roman"/>
                <a:ea typeface="华文细黑"/>
                <a:cs typeface="Courier New"/>
              </a:rPr>
              <a:t>3</a:t>
            </a:r>
            <a:r>
              <a:rPr lang="en-US" altLang="zh-CN" sz="2800" kern="100" dirty="0" smtClean="0">
                <a:latin typeface="宋体"/>
                <a:ea typeface="华文细黑"/>
                <a:cs typeface="Times New Roman"/>
              </a:rPr>
              <a:t>↓</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cs typeface="Courier New"/>
              </a:rPr>
              <a:t>(NH</a:t>
            </a:r>
            <a:r>
              <a:rPr lang="en-US" altLang="zh-CN" sz="2800" kern="100" baseline="-25000" dirty="0" smtClean="0">
                <a:latin typeface="Times New Roman"/>
                <a:ea typeface="华文细黑"/>
                <a:cs typeface="Courier New"/>
              </a:rPr>
              <a:t>4</a:t>
            </a:r>
            <a:r>
              <a:rPr lang="en-US" altLang="zh-CN" sz="2800" kern="100" dirty="0" smtClean="0">
                <a:latin typeface="Times New Roman"/>
                <a:ea typeface="华文细黑"/>
                <a:cs typeface="Courier New"/>
              </a:rPr>
              <a:t>)</a:t>
            </a:r>
            <a:r>
              <a:rPr lang="en-US" altLang="zh-CN" sz="2800" kern="100" baseline="-25000" dirty="0" smtClean="0">
                <a:latin typeface="Times New Roman"/>
                <a:ea typeface="华文细黑"/>
                <a:cs typeface="Courier New"/>
              </a:rPr>
              <a:t>2</a:t>
            </a:r>
            <a:r>
              <a:rPr lang="en-US" altLang="zh-CN" sz="2800" kern="100" dirty="0" smtClean="0">
                <a:latin typeface="Times New Roman"/>
                <a:ea typeface="华文细黑"/>
                <a:cs typeface="Courier New"/>
              </a:rPr>
              <a:t>SO</a:t>
            </a:r>
            <a:r>
              <a:rPr lang="en-US" altLang="zh-CN" sz="2800" kern="100" baseline="-25000" dirty="0" smtClean="0">
                <a:latin typeface="Times New Roman"/>
                <a:ea typeface="华文细黑"/>
                <a:cs typeface="Courier New"/>
              </a:rPr>
              <a:t>4</a:t>
            </a:r>
            <a:endParaRPr lang="zh-CN" altLang="zh-CN" sz="2800" kern="100" dirty="0" smtClean="0">
              <a:latin typeface="宋体"/>
              <a:cs typeface="Courier New"/>
            </a:endParaRPr>
          </a:p>
          <a:p>
            <a:pPr algn="just">
              <a:lnSpc>
                <a:spcPct val="200000"/>
              </a:lnSpc>
              <a:spcAft>
                <a:spcPts val="0"/>
              </a:spcAft>
              <a:tabLst>
                <a:tab pos="1890395" algn="l"/>
              </a:tabLst>
            </a:pPr>
            <a:r>
              <a:rPr lang="en-US" altLang="zh-CN" sz="2800" kern="100" dirty="0" smtClean="0">
                <a:latin typeface="Times New Roman"/>
                <a:ea typeface="华文细黑"/>
                <a:cs typeface="Courier New"/>
              </a:rPr>
              <a:t>B.</a:t>
            </a:r>
            <a:r>
              <a:rPr lang="zh-CN" altLang="zh-CN" sz="2800" kern="100" dirty="0" smtClean="0">
                <a:latin typeface="Times New Roman"/>
                <a:ea typeface="华文细黑"/>
                <a:cs typeface="Times New Roman"/>
              </a:rPr>
              <a:t>检验溶液</a:t>
            </a:r>
            <a:r>
              <a:rPr lang="en-US" altLang="zh-CN" sz="2800" kern="100" dirty="0" smtClean="0">
                <a:latin typeface="Times New Roman"/>
                <a:ea typeface="华文细黑"/>
                <a:cs typeface="Courier New"/>
              </a:rPr>
              <a:t>B</a:t>
            </a:r>
            <a:r>
              <a:rPr lang="zh-CN" altLang="zh-CN" sz="2800" kern="100" dirty="0" smtClean="0">
                <a:latin typeface="Times New Roman"/>
                <a:ea typeface="华文细黑"/>
                <a:cs typeface="Times New Roman"/>
              </a:rPr>
              <a:t>中阴离子的试剂仅需</a:t>
            </a:r>
            <a:r>
              <a:rPr lang="en-US" altLang="zh-CN" sz="2800" kern="100" dirty="0" smtClean="0">
                <a:latin typeface="Times New Roman"/>
                <a:ea typeface="华文细黑"/>
                <a:cs typeface="Courier New"/>
              </a:rPr>
              <a:t>BaCl</a:t>
            </a:r>
            <a:r>
              <a:rPr lang="en-US" altLang="zh-CN" sz="2800" kern="100" baseline="-25000" dirty="0" smtClean="0">
                <a:latin typeface="Times New Roman"/>
                <a:ea typeface="华文细黑"/>
                <a:cs typeface="Courier New"/>
              </a:rPr>
              <a:t>2</a:t>
            </a:r>
            <a:r>
              <a:rPr lang="zh-CN" altLang="zh-CN" sz="2800" kern="100" dirty="0" smtClean="0">
                <a:latin typeface="Times New Roman"/>
                <a:ea typeface="华文细黑"/>
                <a:cs typeface="Times New Roman"/>
              </a:rPr>
              <a:t>溶液</a:t>
            </a:r>
            <a:endParaRPr lang="zh-CN" altLang="zh-CN" sz="2800" kern="100" dirty="0" smtClean="0">
              <a:latin typeface="宋体"/>
              <a:cs typeface="Courier New"/>
            </a:endParaRPr>
          </a:p>
          <a:p>
            <a:pPr algn="just">
              <a:lnSpc>
                <a:spcPct val="200000"/>
              </a:lnSpc>
              <a:spcAft>
                <a:spcPts val="0"/>
              </a:spcAft>
              <a:tabLst>
                <a:tab pos="1890395" algn="l"/>
              </a:tabLst>
            </a:pPr>
            <a:r>
              <a:rPr lang="en-US" altLang="zh-CN" sz="2800" kern="100" dirty="0" smtClean="0">
                <a:latin typeface="Times New Roman"/>
                <a:ea typeface="华文细黑"/>
                <a:cs typeface="Courier New"/>
              </a:rPr>
              <a:t>C.</a:t>
            </a:r>
            <a:r>
              <a:rPr lang="zh-CN" altLang="zh-CN" sz="2800" kern="100" dirty="0" smtClean="0">
                <a:latin typeface="Times New Roman"/>
                <a:ea typeface="华文细黑"/>
                <a:cs typeface="Times New Roman"/>
              </a:rPr>
              <a:t>若省略过程</a:t>
            </a:r>
            <a:r>
              <a:rPr lang="en-US" altLang="zh-CN" sz="2800" kern="100" dirty="0" smtClean="0">
                <a:latin typeface="宋体"/>
                <a:ea typeface="华文细黑"/>
                <a:cs typeface="Times New Roman"/>
              </a:rPr>
              <a:t>Ⅱ</a:t>
            </a:r>
            <a:r>
              <a:rPr lang="zh-CN" altLang="zh-CN" sz="2800" kern="100" dirty="0" smtClean="0">
                <a:latin typeface="Times New Roman"/>
                <a:ea typeface="华文细黑"/>
                <a:cs typeface="Times New Roman"/>
              </a:rPr>
              <a:t>则铵明矾产率明显减小</a:t>
            </a:r>
            <a:endParaRPr lang="zh-CN" altLang="zh-CN" sz="2800" kern="100" dirty="0" smtClean="0">
              <a:latin typeface="宋体"/>
              <a:cs typeface="Courier New"/>
            </a:endParaRPr>
          </a:p>
          <a:p>
            <a:pPr algn="just">
              <a:lnSpc>
                <a:spcPct val="200000"/>
              </a:lnSpc>
              <a:spcAft>
                <a:spcPts val="0"/>
              </a:spcAft>
              <a:tabLst>
                <a:tab pos="1890395" algn="l"/>
              </a:tabLst>
            </a:pPr>
            <a:r>
              <a:rPr lang="en-US" altLang="zh-CN" sz="2800" kern="100" dirty="0" smtClean="0">
                <a:latin typeface="Times New Roman"/>
                <a:ea typeface="华文细黑"/>
                <a:cs typeface="Courier New"/>
              </a:rPr>
              <a:t>D.</a:t>
            </a:r>
            <a:r>
              <a:rPr lang="zh-CN" altLang="zh-CN" sz="2800" kern="100" dirty="0" smtClean="0">
                <a:latin typeface="Times New Roman"/>
                <a:ea typeface="华文细黑"/>
                <a:cs typeface="Times New Roman"/>
              </a:rPr>
              <a:t>向铵明矾溶液中逐滴加入</a:t>
            </a:r>
            <a:r>
              <a:rPr lang="en-US" altLang="zh-CN" sz="2800" kern="100" dirty="0" err="1" smtClean="0">
                <a:latin typeface="Times New Roman"/>
                <a:ea typeface="华文细黑"/>
                <a:cs typeface="Courier New"/>
              </a:rPr>
              <a:t>NaOH</a:t>
            </a:r>
            <a:r>
              <a:rPr lang="zh-CN" altLang="zh-CN" sz="2800" kern="100" dirty="0" smtClean="0">
                <a:latin typeface="Times New Roman"/>
                <a:ea typeface="华文细黑"/>
                <a:cs typeface="Times New Roman"/>
              </a:rPr>
              <a:t>溶液先后观察到：刺激性气体逸出</a:t>
            </a:r>
            <a:r>
              <a:rPr lang="en-US" altLang="zh-CN" sz="2800" kern="100" dirty="0" smtClean="0">
                <a:latin typeface="宋体"/>
                <a:ea typeface="华文细黑"/>
                <a:cs typeface="Times New Roman"/>
              </a:rPr>
              <a:t>→</a:t>
            </a:r>
          </a:p>
          <a:p>
            <a:pPr algn="just">
              <a:lnSpc>
                <a:spcPct val="200000"/>
              </a:lnSpc>
              <a:spcAft>
                <a:spcPts val="0"/>
              </a:spcAft>
              <a:tabLst>
                <a:tab pos="1890395" algn="l"/>
              </a:tabLst>
            </a:pPr>
            <a:r>
              <a:rPr lang="en-US" altLang="zh-CN" sz="2800" kern="100" dirty="0" smtClean="0">
                <a:latin typeface="宋体"/>
                <a:ea typeface="华文细黑"/>
                <a:cs typeface="Times New Roman"/>
              </a:rPr>
              <a:t>  </a:t>
            </a:r>
            <a:r>
              <a:rPr lang="zh-CN" altLang="zh-CN" sz="2800" kern="100" dirty="0" smtClean="0">
                <a:latin typeface="Times New Roman"/>
                <a:ea typeface="华文细黑"/>
                <a:cs typeface="Times New Roman"/>
              </a:rPr>
              <a:t>白色沉淀生成</a:t>
            </a:r>
            <a:r>
              <a:rPr lang="en-US" altLang="zh-CN" sz="2800" kern="100" dirty="0" smtClean="0">
                <a:latin typeface="宋体"/>
                <a:ea typeface="华文细黑"/>
                <a:cs typeface="Times New Roman"/>
              </a:rPr>
              <a:t>→</a:t>
            </a:r>
            <a:r>
              <a:rPr lang="zh-CN" altLang="zh-CN" sz="2800" kern="100" dirty="0" smtClean="0">
                <a:latin typeface="Times New Roman"/>
                <a:ea typeface="华文细黑"/>
                <a:cs typeface="Times New Roman"/>
              </a:rPr>
              <a:t>白色沉淀消失</a:t>
            </a:r>
          </a:p>
        </p:txBody>
      </p:sp>
      <p:sp>
        <p:nvSpPr>
          <p:cNvPr id="17" name="Rectangle 21">
            <a:hlinkClick r:id="rId2" action="ppaction://hlinksldjump"/>
          </p:cNvPr>
          <p:cNvSpPr>
            <a:spLocks noChangeArrowheads="1"/>
          </p:cNvSpPr>
          <p:nvPr/>
        </p:nvSpPr>
        <p:spPr bwMode="auto">
          <a:xfrm>
            <a:off x="6239222"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9" name="Rectangle 21">
            <a:hlinkClick r:id="rId3" action="ppaction://hlinksldjump"/>
          </p:cNvPr>
          <p:cNvSpPr>
            <a:spLocks noChangeArrowheads="1"/>
          </p:cNvSpPr>
          <p:nvPr/>
        </p:nvSpPr>
        <p:spPr bwMode="auto">
          <a:xfrm>
            <a:off x="6673145"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0" name="Rectangle 21">
            <a:hlinkClick r:id="rId4" action="ppaction://hlinksldjump"/>
          </p:cNvPr>
          <p:cNvSpPr>
            <a:spLocks noChangeArrowheads="1"/>
          </p:cNvSpPr>
          <p:nvPr/>
        </p:nvSpPr>
        <p:spPr bwMode="auto">
          <a:xfrm>
            <a:off x="7107068"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1" name="Rectangle 21">
            <a:hlinkClick r:id="rId5" action="ppaction://hlinksldjump"/>
          </p:cNvPr>
          <p:cNvSpPr>
            <a:spLocks noChangeArrowheads="1"/>
          </p:cNvSpPr>
          <p:nvPr/>
        </p:nvSpPr>
        <p:spPr bwMode="auto">
          <a:xfrm>
            <a:off x="7540991"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2" name="Rectangle 21">
            <a:hlinkClick r:id="rId6" action="ppaction://hlinksldjump"/>
          </p:cNvPr>
          <p:cNvSpPr>
            <a:spLocks noChangeArrowheads="1"/>
          </p:cNvSpPr>
          <p:nvPr/>
        </p:nvSpPr>
        <p:spPr bwMode="auto">
          <a:xfrm>
            <a:off x="7974914"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3" name="Rectangle 21">
            <a:hlinkClick r:id="rId7" action="ppaction://hlinksldjump"/>
          </p:cNvPr>
          <p:cNvSpPr>
            <a:spLocks noChangeArrowheads="1"/>
          </p:cNvSpPr>
          <p:nvPr/>
        </p:nvSpPr>
        <p:spPr bwMode="auto">
          <a:xfrm>
            <a:off x="8408837"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4" name="Rectangle 21">
            <a:hlinkClick r:id="rId8" action="ppaction://hlinksldjump"/>
          </p:cNvPr>
          <p:cNvSpPr>
            <a:spLocks noChangeArrowheads="1"/>
          </p:cNvSpPr>
          <p:nvPr/>
        </p:nvSpPr>
        <p:spPr bwMode="auto">
          <a:xfrm>
            <a:off x="8842760"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5" name="Rectangle 21">
            <a:hlinkClick r:id="rId9" action="ppaction://hlinksldjump"/>
          </p:cNvPr>
          <p:cNvSpPr>
            <a:spLocks noChangeArrowheads="1"/>
          </p:cNvSpPr>
          <p:nvPr/>
        </p:nvSpPr>
        <p:spPr bwMode="auto">
          <a:xfrm>
            <a:off x="9276683"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6" name="Rectangle 21">
            <a:hlinkClick r:id="rId10" action="ppaction://hlinksldjump"/>
          </p:cNvPr>
          <p:cNvSpPr>
            <a:spLocks noChangeArrowheads="1"/>
          </p:cNvSpPr>
          <p:nvPr/>
        </p:nvSpPr>
        <p:spPr bwMode="auto">
          <a:xfrm>
            <a:off x="9710606" y="117426"/>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27" name="Rectangle 21">
            <a:hlinkClick r:id="rId11" action="ppaction://hlinksldjump"/>
          </p:cNvPr>
          <p:cNvSpPr>
            <a:spLocks noChangeArrowheads="1"/>
          </p:cNvSpPr>
          <p:nvPr/>
        </p:nvSpPr>
        <p:spPr bwMode="auto">
          <a:xfrm>
            <a:off x="10222875" y="117426"/>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28" name="Rectangle 21">
            <a:hlinkClick r:id="rId12" action="ppaction://hlinksldjump"/>
          </p:cNvPr>
          <p:cNvSpPr>
            <a:spLocks noChangeArrowheads="1"/>
          </p:cNvSpPr>
          <p:nvPr/>
        </p:nvSpPr>
        <p:spPr bwMode="auto">
          <a:xfrm>
            <a:off x="10847334" y="117426"/>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29" name="Rectangle 21">
            <a:hlinkClick r:id="rId13" action="ppaction://hlinksldjump"/>
          </p:cNvPr>
          <p:cNvSpPr>
            <a:spLocks noChangeArrowheads="1"/>
          </p:cNvSpPr>
          <p:nvPr/>
        </p:nvSpPr>
        <p:spPr bwMode="auto">
          <a:xfrm>
            <a:off x="11440695" y="117426"/>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0" name="矩形 29"/>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31" name="圆角矩形 30">
            <a:hlinkClick r:id="rId14" action="ppaction://hlinksldjump"/>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832712156"/>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矩形 2"/>
          <p:cNvSpPr/>
          <p:nvPr/>
        </p:nvSpPr>
        <p:spPr>
          <a:xfrm>
            <a:off x="262558" y="621482"/>
            <a:ext cx="11409907" cy="2677656"/>
          </a:xfrm>
          <a:prstGeom prst="rect">
            <a:avLst/>
          </a:prstGeom>
        </p:spPr>
        <p:txBody>
          <a:bodyPr>
            <a:spAutoFit/>
          </a:bodyPr>
          <a:lstStyle/>
          <a:p>
            <a:pPr algn="just">
              <a:lnSpc>
                <a:spcPct val="150000"/>
              </a:lnSpc>
              <a:spcAft>
                <a:spcPts val="0"/>
              </a:spcAft>
              <a:tabLst>
                <a:tab pos="1890395" algn="l"/>
              </a:tabLst>
            </a:pPr>
            <a:r>
              <a:rPr lang="zh-CN" altLang="zh-CN" sz="2800" b="1" kern="100" dirty="0" smtClean="0">
                <a:solidFill>
                  <a:srgbClr val="0000FF"/>
                </a:solidFill>
                <a:latin typeface="Times New Roman"/>
                <a:cs typeface="Times New Roman"/>
              </a:rPr>
              <a:t>解析　</a:t>
            </a:r>
            <a:r>
              <a:rPr lang="en-US" altLang="zh-CN" sz="2800" kern="100" dirty="0" smtClean="0">
                <a:latin typeface="Times New Roman"/>
                <a:ea typeface="华文细黑"/>
                <a:cs typeface="Courier New"/>
              </a:rPr>
              <a:t>NaHCO</a:t>
            </a:r>
            <a:r>
              <a:rPr lang="en-US" altLang="zh-CN" sz="2800" kern="100" baseline="-25000" dirty="0" smtClean="0">
                <a:latin typeface="Times New Roman"/>
                <a:ea typeface="华文细黑"/>
                <a:cs typeface="Courier New"/>
              </a:rPr>
              <a:t>3</a:t>
            </a:r>
            <a:r>
              <a:rPr lang="zh-CN" altLang="zh-CN" sz="2800" kern="100" dirty="0" smtClean="0">
                <a:latin typeface="Times New Roman"/>
                <a:ea typeface="华文细黑"/>
                <a:cs typeface="Times New Roman"/>
              </a:rPr>
              <a:t>溶解度较小，过程</a:t>
            </a:r>
            <a:r>
              <a:rPr lang="en-US" altLang="zh-CN" sz="2800" kern="100" dirty="0" smtClean="0">
                <a:latin typeface="宋体"/>
                <a:ea typeface="华文细黑"/>
                <a:cs typeface="Times New Roman"/>
              </a:rPr>
              <a:t>Ⅰ</a:t>
            </a:r>
            <a:r>
              <a:rPr lang="zh-CN" altLang="zh-CN" sz="2800" kern="100" dirty="0" smtClean="0">
                <a:latin typeface="Times New Roman"/>
                <a:ea typeface="华文细黑"/>
                <a:cs typeface="Times New Roman"/>
              </a:rPr>
              <a:t>可以产生</a:t>
            </a:r>
            <a:r>
              <a:rPr lang="en-US" altLang="zh-CN" sz="2800" kern="100" dirty="0" smtClean="0">
                <a:latin typeface="Times New Roman"/>
                <a:ea typeface="华文细黑"/>
                <a:cs typeface="Courier New"/>
              </a:rPr>
              <a:t>NaHCO</a:t>
            </a:r>
            <a:r>
              <a:rPr lang="en-US" altLang="zh-CN" sz="2800" kern="100" baseline="-25000" dirty="0" smtClean="0">
                <a:latin typeface="Times New Roman"/>
                <a:ea typeface="华文细黑"/>
                <a:cs typeface="Courier New"/>
              </a:rPr>
              <a:t>3</a:t>
            </a:r>
            <a:r>
              <a:rPr lang="zh-CN" altLang="zh-CN" sz="2800" kern="100" dirty="0" smtClean="0">
                <a:latin typeface="Times New Roman"/>
                <a:ea typeface="华文细黑"/>
                <a:cs typeface="Times New Roman"/>
              </a:rPr>
              <a:t>沉淀，符合离子反应条件，</a:t>
            </a:r>
            <a:r>
              <a:rPr lang="en-US" altLang="zh-CN" sz="2800" kern="100" dirty="0" smtClean="0">
                <a:latin typeface="Times New Roman"/>
                <a:ea typeface="华文细黑"/>
                <a:cs typeface="Courier New"/>
              </a:rPr>
              <a:t>A</a:t>
            </a:r>
            <a:r>
              <a:rPr lang="zh-CN" altLang="zh-CN" sz="2800" kern="100" dirty="0" smtClean="0">
                <a:latin typeface="Times New Roman"/>
                <a:ea typeface="华文细黑"/>
                <a:cs typeface="Times New Roman"/>
              </a:rPr>
              <a:t>项正确；</a:t>
            </a:r>
            <a:endParaRPr lang="en-US" altLang="zh-CN" sz="1050" kern="100" dirty="0" smtClean="0">
              <a:latin typeface="宋体"/>
              <a:cs typeface="Courier New"/>
            </a:endParaRPr>
          </a:p>
          <a:p>
            <a:pPr algn="just">
              <a:lnSpc>
                <a:spcPct val="150000"/>
              </a:lnSpc>
              <a:spcAft>
                <a:spcPts val="0"/>
              </a:spcAft>
              <a:tabLst>
                <a:tab pos="1890395" algn="l"/>
              </a:tabLst>
            </a:pPr>
            <a:r>
              <a:rPr lang="zh-CN" altLang="zh-CN" sz="2800" kern="100" dirty="0" smtClean="0">
                <a:latin typeface="Times New Roman"/>
                <a:ea typeface="华文细黑"/>
                <a:cs typeface="Times New Roman"/>
              </a:rPr>
              <a:t>过程</a:t>
            </a:r>
            <a:r>
              <a:rPr lang="en-US" altLang="zh-CN" sz="2800" kern="100" dirty="0" smtClean="0">
                <a:latin typeface="宋体"/>
                <a:ea typeface="华文细黑"/>
                <a:cs typeface="Times New Roman"/>
              </a:rPr>
              <a:t>Ⅱ</a:t>
            </a:r>
            <a:r>
              <a:rPr lang="zh-CN" altLang="zh-CN" sz="2800" kern="100" dirty="0" smtClean="0">
                <a:latin typeface="Times New Roman"/>
                <a:ea typeface="华文细黑"/>
                <a:cs typeface="Times New Roman"/>
              </a:rPr>
              <a:t>调整溶液的</a:t>
            </a:r>
            <a:r>
              <a:rPr lang="en-US" altLang="zh-CN" sz="2800" kern="100" dirty="0" smtClean="0">
                <a:latin typeface="Times New Roman"/>
                <a:ea typeface="华文细黑"/>
              </a:rPr>
              <a:t>pH</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rPr>
              <a:t>2</a:t>
            </a:r>
            <a:r>
              <a:rPr lang="zh-CN" altLang="zh-CN" sz="2800" kern="100" dirty="0" smtClean="0">
                <a:latin typeface="Times New Roman"/>
                <a:ea typeface="华文细黑"/>
                <a:cs typeface="Times New Roman"/>
              </a:rPr>
              <a:t>，溶液中不含有</a:t>
            </a:r>
            <a:r>
              <a:rPr lang="en-US" altLang="zh-CN" sz="2800" kern="100" dirty="0" smtClean="0">
                <a:latin typeface="Times New Roman"/>
                <a:ea typeface="华文细黑"/>
                <a:cs typeface="Times New Roman"/>
              </a:rPr>
              <a:t>        </a:t>
            </a:r>
            <a:r>
              <a:rPr lang="zh-CN" altLang="zh-CN" sz="2800" kern="100" dirty="0" smtClean="0">
                <a:latin typeface="Times New Roman"/>
                <a:ea typeface="华文细黑"/>
                <a:cs typeface="Times New Roman"/>
              </a:rPr>
              <a:t>，故仅需</a:t>
            </a:r>
            <a:r>
              <a:rPr lang="en-US" altLang="zh-CN" sz="2800" kern="100" dirty="0" smtClean="0">
                <a:latin typeface="Times New Roman"/>
                <a:ea typeface="华文细黑"/>
              </a:rPr>
              <a:t>BaCl</a:t>
            </a:r>
            <a:r>
              <a:rPr lang="en-US" altLang="zh-CN" sz="2800" kern="100" baseline="-25000" dirty="0" smtClean="0">
                <a:latin typeface="Times New Roman"/>
                <a:ea typeface="华文细黑"/>
              </a:rPr>
              <a:t>2</a:t>
            </a:r>
            <a:r>
              <a:rPr lang="zh-CN" altLang="zh-CN" sz="2800" kern="100" dirty="0" smtClean="0">
                <a:latin typeface="Times New Roman"/>
                <a:ea typeface="华文细黑"/>
                <a:cs typeface="Times New Roman"/>
              </a:rPr>
              <a:t>溶液即可鉴别</a:t>
            </a:r>
            <a:r>
              <a:rPr lang="en-US" altLang="zh-CN" sz="2800" kern="100" dirty="0" smtClean="0">
                <a:latin typeface="Times New Roman"/>
                <a:ea typeface="华文细黑"/>
                <a:cs typeface="Times New Roman"/>
              </a:rPr>
              <a:t>           </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cs typeface="Courier New"/>
              </a:rPr>
              <a:t>B</a:t>
            </a:r>
            <a:r>
              <a:rPr lang="zh-CN" altLang="zh-CN" sz="2800" kern="100" dirty="0" smtClean="0">
                <a:latin typeface="Times New Roman"/>
                <a:ea typeface="华文细黑"/>
                <a:cs typeface="Times New Roman"/>
              </a:rPr>
              <a:t>项正确；</a:t>
            </a:r>
            <a:endParaRPr lang="zh-CN" altLang="zh-CN" sz="1050" kern="100" dirty="0">
              <a:latin typeface="宋体"/>
              <a:cs typeface="Courier New"/>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2761154306"/>
              </p:ext>
            </p:extLst>
          </p:nvPr>
        </p:nvGraphicFramePr>
        <p:xfrm>
          <a:off x="6652840" y="2061642"/>
          <a:ext cx="1098550" cy="742950"/>
        </p:xfrm>
        <a:graphic>
          <a:graphicData uri="http://schemas.openxmlformats.org/presentationml/2006/ole">
            <mc:AlternateContent xmlns:mc="http://schemas.openxmlformats.org/markup-compatibility/2006">
              <mc:Choice xmlns:v="urn:schemas-microsoft-com:vml" Requires="v">
                <p:oleObj spid="_x0000_s228764" name="文档" r:id="rId4" imgW="1098446" imgH="742783" progId="Word.Document.12">
                  <p:embed/>
                </p:oleObj>
              </mc:Choice>
              <mc:Fallback>
                <p:oleObj name="文档" r:id="rId4" imgW="1098446" imgH="742783" progId="Word.Document.12">
                  <p:embed/>
                  <p:pic>
                    <p:nvPicPr>
                      <p:cNvPr id="0" name=""/>
                      <p:cNvPicPr/>
                      <p:nvPr/>
                    </p:nvPicPr>
                    <p:blipFill>
                      <a:blip r:embed="rId5"/>
                      <a:stretch>
                        <a:fillRect/>
                      </a:stretch>
                    </p:blipFill>
                    <p:spPr>
                      <a:xfrm>
                        <a:off x="6652840" y="2061642"/>
                        <a:ext cx="1098550" cy="742950"/>
                      </a:xfrm>
                      <a:prstGeom prst="rect">
                        <a:avLst/>
                      </a:prstGeom>
                    </p:spPr>
                  </p:pic>
                </p:oleObj>
              </mc:Fallback>
            </mc:AlternateContent>
          </a:graphicData>
        </a:graphic>
      </p:graphicFrame>
      <p:graphicFrame>
        <p:nvGraphicFramePr>
          <p:cNvPr id="20" name="对象 19"/>
          <p:cNvGraphicFramePr>
            <a:graphicFrameLocks noChangeAspect="1"/>
          </p:cNvGraphicFramePr>
          <p:nvPr>
            <p:extLst>
              <p:ext uri="{D42A27DB-BD31-4B8C-83A1-F6EECF244321}">
                <p14:modId xmlns:p14="http://schemas.microsoft.com/office/powerpoint/2010/main" val="496073542"/>
              </p:ext>
            </p:extLst>
          </p:nvPr>
        </p:nvGraphicFramePr>
        <p:xfrm>
          <a:off x="778189" y="2674989"/>
          <a:ext cx="1098550" cy="742950"/>
        </p:xfrm>
        <a:graphic>
          <a:graphicData uri="http://schemas.openxmlformats.org/presentationml/2006/ole">
            <mc:AlternateContent xmlns:mc="http://schemas.openxmlformats.org/markup-compatibility/2006">
              <mc:Choice xmlns:v="urn:schemas-microsoft-com:vml" Requires="v">
                <p:oleObj spid="_x0000_s228765" name="文档" r:id="rId7" imgW="1098446" imgH="744225" progId="Word.Document.12">
                  <p:embed/>
                </p:oleObj>
              </mc:Choice>
              <mc:Fallback>
                <p:oleObj name="文档" r:id="rId7" imgW="1098446" imgH="744225" progId="Word.Document.12">
                  <p:embed/>
                  <p:pic>
                    <p:nvPicPr>
                      <p:cNvPr id="0" name=""/>
                      <p:cNvPicPr/>
                      <p:nvPr/>
                    </p:nvPicPr>
                    <p:blipFill>
                      <a:blip r:embed="rId8"/>
                      <a:stretch>
                        <a:fillRect/>
                      </a:stretch>
                    </p:blipFill>
                    <p:spPr>
                      <a:xfrm>
                        <a:off x="778189" y="2674989"/>
                        <a:ext cx="1098550" cy="742950"/>
                      </a:xfrm>
                      <a:prstGeom prst="rect">
                        <a:avLst/>
                      </a:prstGeom>
                    </p:spPr>
                  </p:pic>
                </p:oleObj>
              </mc:Fallback>
            </mc:AlternateContent>
          </a:graphicData>
        </a:graphic>
      </p:graphicFrame>
      <p:sp>
        <p:nvSpPr>
          <p:cNvPr id="18" name="矩形 17"/>
          <p:cNvSpPr/>
          <p:nvPr/>
        </p:nvSpPr>
        <p:spPr>
          <a:xfrm>
            <a:off x="270876" y="3051215"/>
            <a:ext cx="11296938" cy="2913618"/>
          </a:xfrm>
          <a:prstGeom prst="rect">
            <a:avLst/>
          </a:prstGeom>
        </p:spPr>
        <p:txBody>
          <a:bodyPr>
            <a:spAutoFit/>
          </a:bodyPr>
          <a:lstStyle/>
          <a:p>
            <a:pPr algn="just">
              <a:lnSpc>
                <a:spcPts val="5500"/>
              </a:lnSpc>
              <a:spcAft>
                <a:spcPts val="0"/>
              </a:spcAft>
              <a:tabLst>
                <a:tab pos="1890395" algn="l"/>
              </a:tabLst>
            </a:pPr>
            <a:r>
              <a:rPr lang="zh-CN" altLang="zh-CN" sz="2800" kern="100" dirty="0" smtClean="0">
                <a:latin typeface="Times New Roman"/>
                <a:ea typeface="华文细黑"/>
                <a:cs typeface="Times New Roman"/>
              </a:rPr>
              <a:t>若省略过程</a:t>
            </a:r>
            <a:r>
              <a:rPr lang="en-US" altLang="zh-CN" sz="2800" kern="100" dirty="0" smtClean="0">
                <a:latin typeface="宋体"/>
                <a:ea typeface="华文细黑"/>
                <a:cs typeface="Times New Roman"/>
              </a:rPr>
              <a:t>Ⅱ</a:t>
            </a:r>
            <a:r>
              <a:rPr lang="zh-CN" altLang="zh-CN" sz="2800" kern="100" dirty="0" smtClean="0">
                <a:latin typeface="Times New Roman"/>
                <a:ea typeface="华文细黑"/>
                <a:cs typeface="Times New Roman"/>
              </a:rPr>
              <a:t>，因</a:t>
            </a:r>
            <a:r>
              <a:rPr lang="en-US" altLang="zh-CN" sz="2800" kern="100" dirty="0" smtClean="0">
                <a:latin typeface="Times New Roman"/>
                <a:ea typeface="华文细黑"/>
                <a:cs typeface="Courier New"/>
              </a:rPr>
              <a:t>        </a:t>
            </a:r>
            <a:r>
              <a:rPr lang="zh-CN" altLang="zh-CN" sz="2800" kern="100" dirty="0" smtClean="0">
                <a:latin typeface="Times New Roman"/>
                <a:ea typeface="华文细黑"/>
                <a:cs typeface="Times New Roman"/>
              </a:rPr>
              <a:t>与</a:t>
            </a:r>
            <a:r>
              <a:rPr lang="en-US" altLang="zh-CN" sz="2800" kern="100" dirty="0" smtClean="0">
                <a:latin typeface="Times New Roman"/>
                <a:ea typeface="华文细黑"/>
                <a:cs typeface="Courier New"/>
              </a:rPr>
              <a:t>Al</a:t>
            </a:r>
            <a:r>
              <a:rPr lang="en-US" altLang="zh-CN" sz="2800" kern="100" baseline="30000" dirty="0" smtClean="0">
                <a:latin typeface="Times New Roman"/>
                <a:ea typeface="华文细黑"/>
                <a:cs typeface="Courier New"/>
              </a:rPr>
              <a:t>3</a:t>
            </a:r>
            <a:r>
              <a:rPr lang="zh-CN" altLang="zh-CN" sz="2800" kern="100" baseline="30000" dirty="0" smtClean="0">
                <a:latin typeface="Times New Roman"/>
                <a:ea typeface="华文细黑"/>
                <a:cs typeface="Times New Roman"/>
              </a:rPr>
              <a:t>＋</a:t>
            </a:r>
            <a:r>
              <a:rPr lang="zh-CN" altLang="zh-CN" sz="2800" kern="100" dirty="0" smtClean="0">
                <a:latin typeface="Times New Roman"/>
                <a:ea typeface="华文细黑"/>
                <a:cs typeface="Times New Roman"/>
              </a:rPr>
              <a:t>水解相互促进，导致产率降低，</a:t>
            </a:r>
            <a:r>
              <a:rPr lang="en-US" altLang="zh-CN" sz="2800" kern="100" dirty="0" smtClean="0">
                <a:latin typeface="Times New Roman"/>
                <a:ea typeface="华文细黑"/>
                <a:cs typeface="Courier New"/>
              </a:rPr>
              <a:t>C</a:t>
            </a:r>
            <a:r>
              <a:rPr lang="zh-CN" altLang="zh-CN" sz="2800" kern="100" dirty="0" smtClean="0">
                <a:latin typeface="Times New Roman"/>
                <a:ea typeface="华文细黑"/>
                <a:cs typeface="Times New Roman"/>
              </a:rPr>
              <a:t>项正确；</a:t>
            </a:r>
            <a:endParaRPr lang="zh-CN" altLang="zh-CN" sz="2800" kern="100" dirty="0" smtClean="0">
              <a:latin typeface="宋体"/>
              <a:cs typeface="Courier New"/>
            </a:endParaRPr>
          </a:p>
          <a:p>
            <a:pPr algn="just">
              <a:lnSpc>
                <a:spcPts val="5500"/>
              </a:lnSpc>
              <a:spcAft>
                <a:spcPts val="0"/>
              </a:spcAft>
              <a:tabLst>
                <a:tab pos="1890395" algn="l"/>
              </a:tabLst>
            </a:pPr>
            <a:r>
              <a:rPr lang="zh-CN" altLang="zh-CN" sz="2800" kern="100" dirty="0" smtClean="0">
                <a:latin typeface="Times New Roman"/>
                <a:ea typeface="华文细黑"/>
                <a:cs typeface="Times New Roman"/>
              </a:rPr>
              <a:t>向铵明矾溶液中加入</a:t>
            </a:r>
            <a:r>
              <a:rPr lang="en-US" altLang="zh-CN" sz="2800" kern="100" dirty="0" err="1" smtClean="0">
                <a:latin typeface="Times New Roman"/>
                <a:ea typeface="华文细黑"/>
                <a:cs typeface="Courier New"/>
              </a:rPr>
              <a:t>NaOH</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cs typeface="Courier New"/>
              </a:rPr>
              <a:t>Al</a:t>
            </a:r>
            <a:r>
              <a:rPr lang="en-US" altLang="zh-CN" sz="2800" kern="100" baseline="30000" dirty="0" smtClean="0">
                <a:latin typeface="Times New Roman"/>
                <a:ea typeface="华文细黑"/>
                <a:cs typeface="Courier New"/>
              </a:rPr>
              <a:t>3</a:t>
            </a:r>
            <a:r>
              <a:rPr lang="zh-CN" altLang="zh-CN" sz="2800" kern="100" baseline="30000" dirty="0" smtClean="0">
                <a:latin typeface="Times New Roman"/>
                <a:ea typeface="华文细黑"/>
                <a:cs typeface="Times New Roman"/>
              </a:rPr>
              <a:t>＋</a:t>
            </a:r>
            <a:r>
              <a:rPr lang="zh-CN" altLang="zh-CN" sz="2800" kern="100" dirty="0" smtClean="0">
                <a:latin typeface="Times New Roman"/>
                <a:ea typeface="华文细黑"/>
                <a:cs typeface="Times New Roman"/>
              </a:rPr>
              <a:t>结合</a:t>
            </a:r>
            <a:r>
              <a:rPr lang="en-US" altLang="zh-CN" sz="2800" kern="100" dirty="0" smtClean="0">
                <a:latin typeface="Times New Roman"/>
                <a:ea typeface="华文细黑"/>
                <a:cs typeface="Courier New"/>
              </a:rPr>
              <a:t>OH</a:t>
            </a:r>
            <a:r>
              <a:rPr lang="zh-CN" altLang="zh-CN" sz="2800" kern="100" baseline="30000" dirty="0" smtClean="0">
                <a:latin typeface="Times New Roman"/>
                <a:ea typeface="华文细黑"/>
                <a:cs typeface="Times New Roman"/>
              </a:rPr>
              <a:t>－</a:t>
            </a:r>
            <a:r>
              <a:rPr lang="zh-CN" altLang="zh-CN" sz="2800" kern="100" dirty="0" smtClean="0">
                <a:latin typeface="Times New Roman"/>
                <a:ea typeface="华文细黑"/>
                <a:cs typeface="Times New Roman"/>
              </a:rPr>
              <a:t>能力比</a:t>
            </a:r>
            <a:r>
              <a:rPr lang="en-US" altLang="zh-CN" sz="2800" kern="100" dirty="0" smtClean="0">
                <a:latin typeface="Times New Roman"/>
                <a:ea typeface="华文细黑"/>
                <a:cs typeface="Courier New"/>
              </a:rPr>
              <a:t>          </a:t>
            </a:r>
            <a:r>
              <a:rPr lang="zh-CN" altLang="zh-CN" sz="2800" kern="100" dirty="0" smtClean="0">
                <a:latin typeface="Times New Roman"/>
                <a:ea typeface="华文细黑"/>
                <a:cs typeface="Times New Roman"/>
              </a:rPr>
              <a:t>强，应先产生白色沉淀，后产生刺激性气味的气体，再加入过量的</a:t>
            </a:r>
            <a:r>
              <a:rPr lang="en-US" altLang="zh-CN" sz="2800" kern="100" dirty="0" err="1" smtClean="0">
                <a:latin typeface="Times New Roman"/>
                <a:ea typeface="华文细黑"/>
                <a:cs typeface="Courier New"/>
              </a:rPr>
              <a:t>NaOH</a:t>
            </a:r>
            <a:r>
              <a:rPr lang="zh-CN" altLang="zh-CN" sz="2800" kern="100" dirty="0" smtClean="0">
                <a:latin typeface="Times New Roman"/>
                <a:ea typeface="华文细黑"/>
                <a:cs typeface="Times New Roman"/>
              </a:rPr>
              <a:t>，白色沉淀逐渐溶解并消失，</a:t>
            </a:r>
            <a:r>
              <a:rPr lang="en-US" altLang="zh-CN" sz="2800" kern="100" dirty="0" smtClean="0">
                <a:latin typeface="Times New Roman"/>
                <a:ea typeface="华文细黑"/>
                <a:cs typeface="Courier New"/>
              </a:rPr>
              <a:t>D</a:t>
            </a:r>
            <a:r>
              <a:rPr lang="zh-CN" altLang="zh-CN" sz="2800" kern="100" dirty="0" smtClean="0">
                <a:latin typeface="Times New Roman"/>
                <a:ea typeface="华文细黑"/>
                <a:cs typeface="Times New Roman"/>
              </a:rPr>
              <a:t>项错误。</a:t>
            </a:r>
            <a:endParaRPr lang="zh-CN" altLang="zh-CN" sz="2800" kern="100" dirty="0" smtClean="0">
              <a:latin typeface="宋体"/>
              <a:cs typeface="Courier New"/>
            </a:endParaRPr>
          </a:p>
        </p:txBody>
      </p:sp>
      <p:graphicFrame>
        <p:nvGraphicFramePr>
          <p:cNvPr id="19" name="对象 18"/>
          <p:cNvGraphicFramePr>
            <a:graphicFrameLocks noChangeAspect="1"/>
          </p:cNvGraphicFramePr>
          <p:nvPr>
            <p:extLst>
              <p:ext uri="{D42A27DB-BD31-4B8C-83A1-F6EECF244321}">
                <p14:modId xmlns:p14="http://schemas.microsoft.com/office/powerpoint/2010/main" val="2720889955"/>
              </p:ext>
            </p:extLst>
          </p:nvPr>
        </p:nvGraphicFramePr>
        <p:xfrm>
          <a:off x="3340472" y="3262908"/>
          <a:ext cx="1098550" cy="742950"/>
        </p:xfrm>
        <a:graphic>
          <a:graphicData uri="http://schemas.openxmlformats.org/presentationml/2006/ole">
            <mc:AlternateContent xmlns:mc="http://schemas.openxmlformats.org/markup-compatibility/2006">
              <mc:Choice xmlns:v="urn:schemas-microsoft-com:vml" Requires="v">
                <p:oleObj spid="_x0000_s228766" name="文档" r:id="rId10" imgW="1098446" imgH="744225" progId="Word.Document.12">
                  <p:embed/>
                </p:oleObj>
              </mc:Choice>
              <mc:Fallback>
                <p:oleObj name="文档" r:id="rId10" imgW="1098446" imgH="744225" progId="Word.Document.12">
                  <p:embed/>
                  <p:pic>
                    <p:nvPicPr>
                      <p:cNvPr id="0" name=""/>
                      <p:cNvPicPr/>
                      <p:nvPr/>
                    </p:nvPicPr>
                    <p:blipFill>
                      <a:blip r:embed="rId11"/>
                      <a:stretch>
                        <a:fillRect/>
                      </a:stretch>
                    </p:blipFill>
                    <p:spPr>
                      <a:xfrm>
                        <a:off x="3340472" y="3262908"/>
                        <a:ext cx="1098550" cy="742950"/>
                      </a:xfrm>
                      <a:prstGeom prst="rect">
                        <a:avLst/>
                      </a:prstGeom>
                    </p:spPr>
                  </p:pic>
                </p:oleObj>
              </mc:Fallback>
            </mc:AlternateContent>
          </a:graphicData>
        </a:graphic>
      </p:graphicFrame>
      <p:graphicFrame>
        <p:nvGraphicFramePr>
          <p:cNvPr id="21" name="对象 20"/>
          <p:cNvGraphicFramePr>
            <a:graphicFrameLocks noChangeAspect="1"/>
          </p:cNvGraphicFramePr>
          <p:nvPr>
            <p:extLst>
              <p:ext uri="{D42A27DB-BD31-4B8C-83A1-F6EECF244321}">
                <p14:modId xmlns:p14="http://schemas.microsoft.com/office/powerpoint/2010/main" val="880633986"/>
              </p:ext>
            </p:extLst>
          </p:nvPr>
        </p:nvGraphicFramePr>
        <p:xfrm>
          <a:off x="8211308" y="3910980"/>
          <a:ext cx="1098550" cy="742950"/>
        </p:xfrm>
        <a:graphic>
          <a:graphicData uri="http://schemas.openxmlformats.org/presentationml/2006/ole">
            <mc:AlternateContent xmlns:mc="http://schemas.openxmlformats.org/markup-compatibility/2006">
              <mc:Choice xmlns:v="urn:schemas-microsoft-com:vml" Requires="v">
                <p:oleObj spid="_x0000_s228767" name="文档" r:id="rId13" imgW="1098446" imgH="745667" progId="Word.Document.12">
                  <p:embed/>
                </p:oleObj>
              </mc:Choice>
              <mc:Fallback>
                <p:oleObj name="文档" r:id="rId13" imgW="1098446" imgH="745667" progId="Word.Document.12">
                  <p:embed/>
                  <p:pic>
                    <p:nvPicPr>
                      <p:cNvPr id="0" name=""/>
                      <p:cNvPicPr/>
                      <p:nvPr/>
                    </p:nvPicPr>
                    <p:blipFill>
                      <a:blip r:embed="rId14"/>
                      <a:stretch>
                        <a:fillRect/>
                      </a:stretch>
                    </p:blipFill>
                    <p:spPr>
                      <a:xfrm>
                        <a:off x="8211308" y="3910980"/>
                        <a:ext cx="1098550" cy="742950"/>
                      </a:xfrm>
                      <a:prstGeom prst="rect">
                        <a:avLst/>
                      </a:prstGeom>
                    </p:spPr>
                  </p:pic>
                </p:oleObj>
              </mc:Fallback>
            </mc:AlternateContent>
          </a:graphicData>
        </a:graphic>
      </p:graphicFrame>
      <p:sp>
        <p:nvSpPr>
          <p:cNvPr id="5" name="矩形 4"/>
          <p:cNvSpPr/>
          <p:nvPr/>
        </p:nvSpPr>
        <p:spPr>
          <a:xfrm>
            <a:off x="320354" y="5800492"/>
            <a:ext cx="1526380" cy="797654"/>
          </a:xfrm>
          <a:prstGeom prst="rect">
            <a:avLst/>
          </a:prstGeom>
        </p:spPr>
        <p:txBody>
          <a:bodyPr wrap="none">
            <a:spAutoFit/>
          </a:bodyPr>
          <a:lstStyle/>
          <a:p>
            <a:pPr lvl="0" algn="just">
              <a:lnSpc>
                <a:spcPts val="5500"/>
              </a:lnSpc>
              <a:tabLst>
                <a:tab pos="1890395" algn="l"/>
              </a:tabLst>
            </a:pPr>
            <a:r>
              <a:rPr lang="zh-CN" altLang="zh-CN" sz="2800" b="1" kern="100" dirty="0">
                <a:solidFill>
                  <a:srgbClr val="0000FF"/>
                </a:solidFill>
                <a:latin typeface="Times New Roman"/>
                <a:cs typeface="Times New Roman"/>
              </a:rPr>
              <a:t>答案　</a:t>
            </a:r>
            <a:r>
              <a:rPr lang="en-US" altLang="zh-CN" sz="2800" b="1" kern="100" dirty="0">
                <a:solidFill>
                  <a:srgbClr val="F79646">
                    <a:lumMod val="75000"/>
                  </a:srgbClr>
                </a:solidFill>
                <a:latin typeface="Times New Roman"/>
                <a:ea typeface="华文细黑"/>
                <a:cs typeface="Courier New"/>
              </a:rPr>
              <a:t>D</a:t>
            </a:r>
            <a:endParaRPr lang="zh-CN" altLang="zh-CN" sz="2800" b="1" kern="100" dirty="0">
              <a:solidFill>
                <a:srgbClr val="F79646">
                  <a:lumMod val="75000"/>
                </a:srgbClr>
              </a:solidFill>
              <a:latin typeface="Times New Roman"/>
              <a:ea typeface="华文细黑"/>
              <a:cs typeface="Courier New"/>
            </a:endParaRPr>
          </a:p>
        </p:txBody>
      </p:sp>
      <p:sp>
        <p:nvSpPr>
          <p:cNvPr id="22" name="Rectangle 21">
            <a:hlinkClick r:id="rId15" action="ppaction://hlinksldjump"/>
          </p:cNvPr>
          <p:cNvSpPr>
            <a:spLocks noChangeArrowheads="1"/>
          </p:cNvSpPr>
          <p:nvPr/>
        </p:nvSpPr>
        <p:spPr bwMode="auto">
          <a:xfrm>
            <a:off x="6239222"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3" name="Rectangle 21">
            <a:hlinkClick r:id="rId16" action="ppaction://hlinksldjump"/>
          </p:cNvPr>
          <p:cNvSpPr>
            <a:spLocks noChangeArrowheads="1"/>
          </p:cNvSpPr>
          <p:nvPr/>
        </p:nvSpPr>
        <p:spPr bwMode="auto">
          <a:xfrm>
            <a:off x="6673145"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4" name="Rectangle 21">
            <a:hlinkClick r:id="rId17" action="ppaction://hlinksldjump"/>
          </p:cNvPr>
          <p:cNvSpPr>
            <a:spLocks noChangeArrowheads="1"/>
          </p:cNvSpPr>
          <p:nvPr/>
        </p:nvSpPr>
        <p:spPr bwMode="auto">
          <a:xfrm>
            <a:off x="7107068"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5" name="Rectangle 21">
            <a:hlinkClick r:id="rId18" action="ppaction://hlinksldjump"/>
          </p:cNvPr>
          <p:cNvSpPr>
            <a:spLocks noChangeArrowheads="1"/>
          </p:cNvSpPr>
          <p:nvPr/>
        </p:nvSpPr>
        <p:spPr bwMode="auto">
          <a:xfrm>
            <a:off x="7540991"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6" name="Rectangle 21">
            <a:hlinkClick r:id="rId19" action="ppaction://hlinksldjump"/>
          </p:cNvPr>
          <p:cNvSpPr>
            <a:spLocks noChangeArrowheads="1"/>
          </p:cNvSpPr>
          <p:nvPr/>
        </p:nvSpPr>
        <p:spPr bwMode="auto">
          <a:xfrm>
            <a:off x="7974914"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7" name="Rectangle 21">
            <a:hlinkClick r:id="rId20" action="ppaction://hlinksldjump"/>
          </p:cNvPr>
          <p:cNvSpPr>
            <a:spLocks noChangeArrowheads="1"/>
          </p:cNvSpPr>
          <p:nvPr/>
        </p:nvSpPr>
        <p:spPr bwMode="auto">
          <a:xfrm>
            <a:off x="8408837"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8" name="Rectangle 21">
            <a:hlinkClick r:id="rId21" action="ppaction://hlinksldjump"/>
          </p:cNvPr>
          <p:cNvSpPr>
            <a:spLocks noChangeArrowheads="1"/>
          </p:cNvSpPr>
          <p:nvPr/>
        </p:nvSpPr>
        <p:spPr bwMode="auto">
          <a:xfrm>
            <a:off x="8842760"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9" name="Rectangle 21">
            <a:hlinkClick r:id="rId22" action="ppaction://hlinksldjump"/>
          </p:cNvPr>
          <p:cNvSpPr>
            <a:spLocks noChangeArrowheads="1"/>
          </p:cNvSpPr>
          <p:nvPr/>
        </p:nvSpPr>
        <p:spPr bwMode="auto">
          <a:xfrm>
            <a:off x="9276683"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30" name="Rectangle 21">
            <a:hlinkClick r:id="rId23" action="ppaction://hlinksldjump"/>
          </p:cNvPr>
          <p:cNvSpPr>
            <a:spLocks noChangeArrowheads="1"/>
          </p:cNvSpPr>
          <p:nvPr/>
        </p:nvSpPr>
        <p:spPr bwMode="auto">
          <a:xfrm>
            <a:off x="9710606" y="117426"/>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31" name="Rectangle 21">
            <a:hlinkClick r:id="rId24" action="ppaction://hlinksldjump"/>
          </p:cNvPr>
          <p:cNvSpPr>
            <a:spLocks noChangeArrowheads="1"/>
          </p:cNvSpPr>
          <p:nvPr/>
        </p:nvSpPr>
        <p:spPr bwMode="auto">
          <a:xfrm>
            <a:off x="10222875" y="117426"/>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32" name="Rectangle 21">
            <a:hlinkClick r:id="rId25" action="ppaction://hlinksldjump"/>
          </p:cNvPr>
          <p:cNvSpPr>
            <a:spLocks noChangeArrowheads="1"/>
          </p:cNvSpPr>
          <p:nvPr/>
        </p:nvSpPr>
        <p:spPr bwMode="auto">
          <a:xfrm>
            <a:off x="10847334" y="117426"/>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45" name="Rectangle 21">
            <a:hlinkClick r:id="rId26" action="ppaction://hlinksldjump"/>
          </p:cNvPr>
          <p:cNvSpPr>
            <a:spLocks noChangeArrowheads="1"/>
          </p:cNvSpPr>
          <p:nvPr/>
        </p:nvSpPr>
        <p:spPr bwMode="auto">
          <a:xfrm>
            <a:off x="11440695" y="117426"/>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Tree>
    <p:extLst>
      <p:ext uri="{BB962C8B-B14F-4D97-AF65-F5344CB8AC3E}">
        <p14:creationId xmlns:p14="http://schemas.microsoft.com/office/powerpoint/2010/main" val="28876369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750"/>
                                        <p:tgtEl>
                                          <p:spTgt spid="3">
                                            <p:txEl>
                                              <p:pRg st="0" end="0"/>
                                            </p:txEl>
                                          </p:spTgt>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blinds(horizontal)">
                                      <p:cBhvr>
                                        <p:cTn id="11" dur="750"/>
                                        <p:tgtEl>
                                          <p:spTgt spid="3">
                                            <p:txEl>
                                              <p:pRg st="1" end="1"/>
                                            </p:txEl>
                                          </p:spTgt>
                                        </p:tgtEl>
                                      </p:cBhvr>
                                    </p:animEffect>
                                  </p:childTnLst>
                                </p:cTn>
                              </p:par>
                              <p:par>
                                <p:cTn id="12" presetID="3" presetClass="entr" presetSubtype="10" fill="hold" nodeType="with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blinds(horizontal)">
                                      <p:cBhvr>
                                        <p:cTn id="14" dur="750"/>
                                        <p:tgtEl>
                                          <p:spTgt spid="2"/>
                                        </p:tgtEl>
                                      </p:cBhvr>
                                    </p:animEffect>
                                  </p:childTnLst>
                                </p:cTn>
                              </p:par>
                              <p:par>
                                <p:cTn id="15" presetID="3" presetClass="entr" presetSubtype="10" fill="hold" nodeType="with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blinds(horizontal)">
                                      <p:cBhvr>
                                        <p:cTn id="17" dur="750"/>
                                        <p:tgtEl>
                                          <p:spTgt spid="20"/>
                                        </p:tgtEl>
                                      </p:cBhvr>
                                    </p:animEffect>
                                  </p:childTnLst>
                                </p:cTn>
                              </p:par>
                            </p:childTnLst>
                          </p:cTn>
                        </p:par>
                        <p:par>
                          <p:cTn id="18" fill="hold">
                            <p:stCondLst>
                              <p:cond delay="1500"/>
                            </p:stCondLst>
                            <p:childTnLst>
                              <p:par>
                                <p:cTn id="19" presetID="3" presetClass="entr" presetSubtype="10" fill="hold" nodeType="afterEffect">
                                  <p:stCondLst>
                                    <p:cond delay="0"/>
                                  </p:stCondLst>
                                  <p:childTnLst>
                                    <p:set>
                                      <p:cBhvr>
                                        <p:cTn id="20" dur="1" fill="hold">
                                          <p:stCondLst>
                                            <p:cond delay="0"/>
                                          </p:stCondLst>
                                        </p:cTn>
                                        <p:tgtEl>
                                          <p:spTgt spid="18">
                                            <p:txEl>
                                              <p:pRg st="0" end="0"/>
                                            </p:txEl>
                                          </p:spTgt>
                                        </p:tgtEl>
                                        <p:attrNameLst>
                                          <p:attrName>style.visibility</p:attrName>
                                        </p:attrNameLst>
                                      </p:cBhvr>
                                      <p:to>
                                        <p:strVal val="visible"/>
                                      </p:to>
                                    </p:set>
                                    <p:animEffect transition="in" filter="blinds(horizontal)">
                                      <p:cBhvr>
                                        <p:cTn id="21" dur="750"/>
                                        <p:tgtEl>
                                          <p:spTgt spid="18">
                                            <p:txEl>
                                              <p:pRg st="0" end="0"/>
                                            </p:txEl>
                                          </p:spTgt>
                                        </p:tgtEl>
                                      </p:cBhvr>
                                    </p:animEffect>
                                  </p:childTnLst>
                                </p:cTn>
                              </p:par>
                              <p:par>
                                <p:cTn id="22" presetID="3" presetClass="entr" presetSubtype="10" fill="hold" nodeType="with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blinds(horizontal)">
                                      <p:cBhvr>
                                        <p:cTn id="24" dur="750"/>
                                        <p:tgtEl>
                                          <p:spTgt spid="19"/>
                                        </p:tgtEl>
                                      </p:cBhvr>
                                    </p:animEffect>
                                  </p:childTnLst>
                                </p:cTn>
                              </p:par>
                            </p:childTnLst>
                          </p:cTn>
                        </p:par>
                        <p:par>
                          <p:cTn id="25" fill="hold">
                            <p:stCondLst>
                              <p:cond delay="2250"/>
                            </p:stCondLst>
                            <p:childTnLst>
                              <p:par>
                                <p:cTn id="26" presetID="3" presetClass="entr" presetSubtype="10" fill="hold" nodeType="afterEffect">
                                  <p:stCondLst>
                                    <p:cond delay="0"/>
                                  </p:stCondLst>
                                  <p:childTnLst>
                                    <p:set>
                                      <p:cBhvr>
                                        <p:cTn id="27" dur="1" fill="hold">
                                          <p:stCondLst>
                                            <p:cond delay="0"/>
                                          </p:stCondLst>
                                        </p:cTn>
                                        <p:tgtEl>
                                          <p:spTgt spid="18">
                                            <p:txEl>
                                              <p:pRg st="1" end="1"/>
                                            </p:txEl>
                                          </p:spTgt>
                                        </p:tgtEl>
                                        <p:attrNameLst>
                                          <p:attrName>style.visibility</p:attrName>
                                        </p:attrNameLst>
                                      </p:cBhvr>
                                      <p:to>
                                        <p:strVal val="visible"/>
                                      </p:to>
                                    </p:set>
                                    <p:animEffect transition="in" filter="blinds(horizontal)">
                                      <p:cBhvr>
                                        <p:cTn id="28" dur="750"/>
                                        <p:tgtEl>
                                          <p:spTgt spid="18">
                                            <p:txEl>
                                              <p:pRg st="1" end="1"/>
                                            </p:txEl>
                                          </p:spTgt>
                                        </p:tgtEl>
                                      </p:cBhvr>
                                    </p:animEffect>
                                  </p:childTnLst>
                                </p:cTn>
                              </p:par>
                              <p:par>
                                <p:cTn id="29" presetID="3" presetClass="entr" presetSubtype="10" fill="hold" nodeType="with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blinds(horizontal)">
                                      <p:cBhvr>
                                        <p:cTn id="31" dur="750"/>
                                        <p:tgtEl>
                                          <p:spTgt spid="21"/>
                                        </p:tgtEl>
                                      </p:cBhvr>
                                    </p:animEffect>
                                  </p:childTnLst>
                                </p:cTn>
                              </p:par>
                            </p:childTnLst>
                          </p:cTn>
                        </p:par>
                        <p:par>
                          <p:cTn id="32" fill="hold">
                            <p:stCondLst>
                              <p:cond delay="3000"/>
                            </p:stCondLst>
                            <p:childTnLst>
                              <p:par>
                                <p:cTn id="33" presetID="3" presetClass="entr" presetSubtype="10" fill="hold" grpId="0" nodeType="after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blinds(horizontal)">
                                      <p:cBhvr>
                                        <p:cTn id="35" dur="7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59427" y="667782"/>
            <a:ext cx="10901751" cy="738664"/>
          </a:xfrm>
          <a:prstGeom prst="rect">
            <a:avLst/>
          </a:prstGeom>
        </p:spPr>
        <p:txBody>
          <a:bodyPr>
            <a:spAutoFit/>
          </a:bodyPr>
          <a:lstStyle/>
          <a:p>
            <a:pPr algn="just">
              <a:lnSpc>
                <a:spcPct val="150000"/>
              </a:lnSpc>
              <a:spcAft>
                <a:spcPts val="0"/>
              </a:spcAft>
              <a:tabLst>
                <a:tab pos="1890395" algn="l"/>
              </a:tabLst>
            </a:pPr>
            <a:r>
              <a:rPr lang="en-US" altLang="zh-CN" sz="2800" kern="100" dirty="0">
                <a:latin typeface="Times New Roman"/>
                <a:ea typeface="华文细黑"/>
                <a:cs typeface="Courier New"/>
              </a:rPr>
              <a:t>9</a:t>
            </a:r>
            <a:r>
              <a:rPr lang="en-US" altLang="zh-CN" sz="2800" kern="100" dirty="0" smtClean="0">
                <a:latin typeface="Times New Roman"/>
                <a:ea typeface="华文细黑"/>
                <a:cs typeface="Courier New"/>
              </a:rPr>
              <a:t>.</a:t>
            </a:r>
            <a:r>
              <a:rPr lang="zh-CN" altLang="zh-CN" sz="2800" kern="100" dirty="0" smtClean="0">
                <a:latin typeface="Times New Roman"/>
                <a:ea typeface="华文细黑"/>
                <a:cs typeface="Times New Roman"/>
              </a:rPr>
              <a:t>下列</a:t>
            </a:r>
            <a:r>
              <a:rPr lang="zh-CN" altLang="zh-CN" sz="2800" kern="100" dirty="0">
                <a:latin typeface="Times New Roman"/>
                <a:ea typeface="华文细黑"/>
                <a:cs typeface="Times New Roman"/>
              </a:rPr>
              <a:t>四种分离乙醇、乙酸的方案中最佳的一组是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effectLst/>
              <a:latin typeface="宋体"/>
              <a:cs typeface="Courier New"/>
            </a:endParaRPr>
          </a:p>
        </p:txBody>
      </p:sp>
      <p:pic>
        <p:nvPicPr>
          <p:cNvPr id="21606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3024" y="1423872"/>
            <a:ext cx="9518517" cy="14227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6" name="表格 5"/>
          <p:cNvGraphicFramePr>
            <a:graphicFrameLocks noGrp="1"/>
          </p:cNvGraphicFramePr>
          <p:nvPr>
            <p:extLst>
              <p:ext uri="{D42A27DB-BD31-4B8C-83A1-F6EECF244321}">
                <p14:modId xmlns:p14="http://schemas.microsoft.com/office/powerpoint/2010/main" val="3111472136"/>
              </p:ext>
            </p:extLst>
          </p:nvPr>
        </p:nvGraphicFramePr>
        <p:xfrm>
          <a:off x="671456" y="2846606"/>
          <a:ext cx="10441161" cy="3200400"/>
        </p:xfrm>
        <a:graphic>
          <a:graphicData uri="http://schemas.openxmlformats.org/drawingml/2006/table">
            <a:tbl>
              <a:tblPr/>
              <a:tblGrid>
                <a:gridCol w="1110159"/>
                <a:gridCol w="3946333"/>
                <a:gridCol w="2078507"/>
                <a:gridCol w="1653081"/>
                <a:gridCol w="1653081"/>
              </a:tblGrid>
              <a:tr h="219263">
                <a:tc>
                  <a:txBody>
                    <a:bodyPr/>
                    <a:lstStyle/>
                    <a:p>
                      <a:pPr algn="ctr">
                        <a:lnSpc>
                          <a:spcPct val="150000"/>
                        </a:lnSpc>
                        <a:spcAft>
                          <a:spcPts val="0"/>
                        </a:spcAft>
                        <a:tabLst>
                          <a:tab pos="1890395" algn="l"/>
                        </a:tabLst>
                      </a:pPr>
                      <a:r>
                        <a:rPr lang="en-US" sz="2800" kern="100" dirty="0">
                          <a:effectLst/>
                          <a:latin typeface="Times New Roman"/>
                          <a:ea typeface="华文细黑"/>
                          <a:cs typeface="Courier New"/>
                        </a:rPr>
                        <a:t> </a:t>
                      </a:r>
                      <a:endParaRPr lang="zh-CN" sz="2800" kern="100" dirty="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6350" cap="flat" cmpd="sng" algn="ctr">
                      <a:solidFill>
                        <a:srgbClr val="000000"/>
                      </a:solidFill>
                      <a:prstDash val="solid"/>
                      <a:round/>
                      <a:headEnd type="none" w="med" len="med"/>
                      <a:tailEnd type="none" w="med" len="med"/>
                    </a:lnTlToBr>
                  </a:tcPr>
                </a:tc>
                <a:tc>
                  <a:txBody>
                    <a:bodyPr/>
                    <a:lstStyle/>
                    <a:p>
                      <a:pPr algn="ctr">
                        <a:lnSpc>
                          <a:spcPct val="150000"/>
                        </a:lnSpc>
                        <a:spcAft>
                          <a:spcPts val="0"/>
                        </a:spcAft>
                        <a:tabLst>
                          <a:tab pos="1890395" algn="l"/>
                        </a:tabLst>
                      </a:pPr>
                      <a:r>
                        <a:rPr lang="en-US" sz="2800" kern="100">
                          <a:effectLst/>
                          <a:latin typeface="Times New Roman"/>
                          <a:ea typeface="华文细黑"/>
                          <a:cs typeface="Courier New"/>
                        </a:rPr>
                        <a:t>a</a:t>
                      </a:r>
                      <a:endParaRPr lang="zh-CN" sz="2800" kern="10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en-US" sz="2800" kern="100" dirty="0">
                          <a:effectLst/>
                          <a:latin typeface="Times New Roman"/>
                          <a:ea typeface="华文细黑"/>
                          <a:cs typeface="Courier New"/>
                        </a:rPr>
                        <a:t>b</a:t>
                      </a:r>
                      <a:endParaRPr lang="zh-CN" sz="2800" kern="100" dirty="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en-US" sz="2800" kern="100">
                          <a:effectLst/>
                          <a:latin typeface="Times New Roman"/>
                          <a:ea typeface="华文细黑"/>
                          <a:cs typeface="Courier New"/>
                        </a:rPr>
                        <a:t>c</a:t>
                      </a:r>
                      <a:endParaRPr lang="zh-CN" sz="2800" kern="10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en-US" sz="2800" kern="100">
                          <a:effectLst/>
                          <a:latin typeface="Times New Roman"/>
                          <a:ea typeface="华文细黑"/>
                          <a:cs typeface="Courier New"/>
                        </a:rPr>
                        <a:t>d</a:t>
                      </a:r>
                      <a:endParaRPr lang="zh-CN" sz="2800" kern="10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19263">
                <a:tc>
                  <a:txBody>
                    <a:bodyPr/>
                    <a:lstStyle/>
                    <a:p>
                      <a:pPr algn="ctr">
                        <a:lnSpc>
                          <a:spcPct val="150000"/>
                        </a:lnSpc>
                        <a:spcAft>
                          <a:spcPts val="0"/>
                        </a:spcAft>
                        <a:tabLst>
                          <a:tab pos="1890395" algn="l"/>
                        </a:tabLst>
                      </a:pPr>
                      <a:r>
                        <a:rPr lang="en-US" sz="2800" kern="100">
                          <a:effectLst/>
                          <a:latin typeface="Times New Roman"/>
                          <a:ea typeface="华文细黑"/>
                          <a:cs typeface="Courier New"/>
                        </a:rPr>
                        <a:t>A</a:t>
                      </a:r>
                      <a:endParaRPr lang="zh-CN" sz="2800" kern="10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en-US" sz="2800" kern="100" dirty="0">
                          <a:effectLst/>
                          <a:latin typeface="Times New Roman"/>
                          <a:ea typeface="华文细黑"/>
                          <a:cs typeface="Courier New"/>
                        </a:rPr>
                        <a:t>Na</a:t>
                      </a:r>
                      <a:r>
                        <a:rPr lang="en-US" sz="2800" kern="100" baseline="-25000" dirty="0">
                          <a:effectLst/>
                          <a:latin typeface="Times New Roman"/>
                          <a:ea typeface="华文细黑"/>
                          <a:cs typeface="Courier New"/>
                        </a:rPr>
                        <a:t>2</a:t>
                      </a:r>
                      <a:r>
                        <a:rPr lang="en-US" sz="2800" kern="100" dirty="0">
                          <a:effectLst/>
                          <a:latin typeface="Times New Roman"/>
                          <a:ea typeface="华文细黑"/>
                          <a:cs typeface="Courier New"/>
                        </a:rPr>
                        <a:t>CO</a:t>
                      </a:r>
                      <a:r>
                        <a:rPr lang="en-US" sz="2800" kern="100" baseline="-25000" dirty="0">
                          <a:effectLst/>
                          <a:latin typeface="Times New Roman"/>
                          <a:ea typeface="华文细黑"/>
                          <a:cs typeface="Courier New"/>
                        </a:rPr>
                        <a:t>3</a:t>
                      </a:r>
                      <a:r>
                        <a:rPr lang="zh-CN" sz="2800" kern="100" dirty="0">
                          <a:effectLst/>
                          <a:latin typeface="Times New Roman"/>
                          <a:ea typeface="华文细黑"/>
                          <a:cs typeface="Times New Roman"/>
                        </a:rPr>
                        <a:t>饱和溶液</a:t>
                      </a:r>
                      <a:endParaRPr lang="zh-CN" sz="2800" kern="100" dirty="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zh-CN" sz="2800" kern="100" dirty="0">
                          <a:effectLst/>
                          <a:latin typeface="Times New Roman"/>
                          <a:ea typeface="华文细黑"/>
                          <a:cs typeface="Times New Roman"/>
                        </a:rPr>
                        <a:t>乙酸钠</a:t>
                      </a:r>
                      <a:endParaRPr lang="zh-CN" sz="2800" kern="100" dirty="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zh-CN" sz="2800" kern="100">
                          <a:effectLst/>
                          <a:latin typeface="Times New Roman"/>
                          <a:ea typeface="华文细黑"/>
                          <a:cs typeface="Times New Roman"/>
                        </a:rPr>
                        <a:t>硫酸</a:t>
                      </a:r>
                      <a:endParaRPr lang="zh-CN" sz="2800" kern="10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zh-CN" sz="2800" kern="100">
                          <a:effectLst/>
                          <a:latin typeface="Times New Roman"/>
                          <a:ea typeface="华文细黑"/>
                          <a:cs typeface="Times New Roman"/>
                        </a:rPr>
                        <a:t>蒸馏</a:t>
                      </a:r>
                      <a:endParaRPr lang="zh-CN" sz="2800" kern="10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19263">
                <a:tc>
                  <a:txBody>
                    <a:bodyPr/>
                    <a:lstStyle/>
                    <a:p>
                      <a:pPr algn="ctr">
                        <a:lnSpc>
                          <a:spcPct val="150000"/>
                        </a:lnSpc>
                        <a:spcAft>
                          <a:spcPts val="0"/>
                        </a:spcAft>
                        <a:tabLst>
                          <a:tab pos="1890395" algn="l"/>
                        </a:tabLst>
                      </a:pPr>
                      <a:r>
                        <a:rPr lang="en-US" sz="2800" kern="100">
                          <a:effectLst/>
                          <a:latin typeface="Times New Roman"/>
                          <a:ea typeface="华文细黑"/>
                          <a:cs typeface="Courier New"/>
                        </a:rPr>
                        <a:t>B</a:t>
                      </a:r>
                      <a:endParaRPr lang="zh-CN" sz="2800" kern="10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en-US" sz="2800" kern="100" dirty="0">
                          <a:effectLst/>
                          <a:latin typeface="Times New Roman"/>
                          <a:ea typeface="华文细黑"/>
                          <a:cs typeface="Courier New"/>
                        </a:rPr>
                        <a:t>Na</a:t>
                      </a:r>
                      <a:r>
                        <a:rPr lang="en-US" sz="2800" kern="100" baseline="-25000" dirty="0">
                          <a:effectLst/>
                          <a:latin typeface="Times New Roman"/>
                          <a:ea typeface="华文细黑"/>
                          <a:cs typeface="Courier New"/>
                        </a:rPr>
                        <a:t>2</a:t>
                      </a:r>
                      <a:r>
                        <a:rPr lang="en-US" sz="2800" kern="100" dirty="0">
                          <a:effectLst/>
                          <a:latin typeface="Times New Roman"/>
                          <a:ea typeface="华文细黑"/>
                          <a:cs typeface="Courier New"/>
                        </a:rPr>
                        <a:t>CO</a:t>
                      </a:r>
                      <a:r>
                        <a:rPr lang="en-US" sz="2800" kern="100" baseline="-25000" dirty="0">
                          <a:effectLst/>
                          <a:latin typeface="Times New Roman"/>
                          <a:ea typeface="华文细黑"/>
                          <a:cs typeface="Courier New"/>
                        </a:rPr>
                        <a:t>3</a:t>
                      </a:r>
                      <a:r>
                        <a:rPr lang="zh-CN" sz="2800" kern="100" dirty="0">
                          <a:effectLst/>
                          <a:latin typeface="Times New Roman"/>
                          <a:ea typeface="华文细黑"/>
                          <a:cs typeface="Times New Roman"/>
                        </a:rPr>
                        <a:t>固体</a:t>
                      </a:r>
                      <a:endParaRPr lang="zh-CN" sz="2800" kern="100" dirty="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zh-CN" sz="2800" kern="100">
                          <a:effectLst/>
                          <a:latin typeface="Times New Roman"/>
                          <a:ea typeface="华文细黑"/>
                          <a:cs typeface="Times New Roman"/>
                        </a:rPr>
                        <a:t>乙酸钠</a:t>
                      </a:r>
                      <a:endParaRPr lang="zh-CN" sz="2800" kern="10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zh-CN" sz="2800" kern="100">
                          <a:effectLst/>
                          <a:latin typeface="Times New Roman"/>
                          <a:ea typeface="华文细黑"/>
                          <a:cs typeface="Times New Roman"/>
                        </a:rPr>
                        <a:t>盐酸</a:t>
                      </a:r>
                      <a:endParaRPr lang="zh-CN" sz="2800" kern="10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zh-CN" sz="2800" kern="100">
                          <a:effectLst/>
                          <a:latin typeface="Times New Roman"/>
                          <a:ea typeface="华文细黑"/>
                          <a:cs typeface="Times New Roman"/>
                        </a:rPr>
                        <a:t>过滤</a:t>
                      </a:r>
                      <a:endParaRPr lang="zh-CN" sz="2800" kern="10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19263">
                <a:tc>
                  <a:txBody>
                    <a:bodyPr/>
                    <a:lstStyle/>
                    <a:p>
                      <a:pPr algn="ctr">
                        <a:lnSpc>
                          <a:spcPct val="150000"/>
                        </a:lnSpc>
                        <a:spcAft>
                          <a:spcPts val="0"/>
                        </a:spcAft>
                        <a:tabLst>
                          <a:tab pos="1890395" algn="l"/>
                        </a:tabLst>
                      </a:pPr>
                      <a:r>
                        <a:rPr lang="en-US" sz="2800" kern="100">
                          <a:effectLst/>
                          <a:latin typeface="Times New Roman"/>
                          <a:ea typeface="华文细黑"/>
                          <a:cs typeface="Courier New"/>
                        </a:rPr>
                        <a:t>C</a:t>
                      </a:r>
                      <a:endParaRPr lang="zh-CN" sz="2800" kern="10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en-US" sz="2800" kern="100">
                          <a:effectLst/>
                          <a:latin typeface="Times New Roman"/>
                          <a:ea typeface="华文细黑"/>
                          <a:cs typeface="Courier New"/>
                        </a:rPr>
                        <a:t>CaO</a:t>
                      </a:r>
                      <a:r>
                        <a:rPr lang="zh-CN" sz="2800" kern="100">
                          <a:effectLst/>
                          <a:latin typeface="Times New Roman"/>
                          <a:ea typeface="华文细黑"/>
                          <a:cs typeface="Times New Roman"/>
                        </a:rPr>
                        <a:t>固体</a:t>
                      </a:r>
                      <a:endParaRPr lang="zh-CN" sz="2800" kern="10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zh-CN" sz="2800" kern="100">
                          <a:effectLst/>
                          <a:latin typeface="Times New Roman"/>
                          <a:ea typeface="华文细黑"/>
                          <a:cs typeface="Times New Roman"/>
                        </a:rPr>
                        <a:t>乙酸钙</a:t>
                      </a:r>
                      <a:endParaRPr lang="zh-CN" sz="2800" kern="10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zh-CN" sz="2800" kern="100">
                          <a:effectLst/>
                          <a:latin typeface="Times New Roman"/>
                          <a:ea typeface="华文细黑"/>
                          <a:cs typeface="Times New Roman"/>
                        </a:rPr>
                        <a:t>盐酸</a:t>
                      </a:r>
                      <a:endParaRPr lang="zh-CN" sz="2800" kern="10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zh-CN" sz="2800" kern="100">
                          <a:effectLst/>
                          <a:latin typeface="Times New Roman"/>
                          <a:ea typeface="华文细黑"/>
                          <a:cs typeface="Times New Roman"/>
                        </a:rPr>
                        <a:t>过滤</a:t>
                      </a:r>
                      <a:endParaRPr lang="zh-CN" sz="2800" kern="10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19263">
                <a:tc>
                  <a:txBody>
                    <a:bodyPr/>
                    <a:lstStyle/>
                    <a:p>
                      <a:pPr algn="ctr">
                        <a:lnSpc>
                          <a:spcPct val="150000"/>
                        </a:lnSpc>
                        <a:spcAft>
                          <a:spcPts val="0"/>
                        </a:spcAft>
                        <a:tabLst>
                          <a:tab pos="1890395" algn="l"/>
                        </a:tabLst>
                      </a:pPr>
                      <a:r>
                        <a:rPr lang="en-US" sz="2800" kern="100">
                          <a:effectLst/>
                          <a:latin typeface="Times New Roman"/>
                          <a:ea typeface="华文细黑"/>
                          <a:cs typeface="Courier New"/>
                        </a:rPr>
                        <a:t>D</a:t>
                      </a:r>
                      <a:endParaRPr lang="zh-CN" sz="2800" kern="10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en-US" sz="2800" kern="100">
                          <a:effectLst/>
                          <a:latin typeface="Times New Roman"/>
                          <a:ea typeface="华文细黑"/>
                          <a:cs typeface="Courier New"/>
                        </a:rPr>
                        <a:t>CaO</a:t>
                      </a:r>
                      <a:r>
                        <a:rPr lang="zh-CN" sz="2800" kern="100">
                          <a:effectLst/>
                          <a:latin typeface="Times New Roman"/>
                          <a:ea typeface="华文细黑"/>
                          <a:cs typeface="Times New Roman"/>
                        </a:rPr>
                        <a:t>固体</a:t>
                      </a:r>
                      <a:endParaRPr lang="zh-CN" sz="2800" kern="10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zh-CN" sz="2800" kern="100">
                          <a:effectLst/>
                          <a:latin typeface="Times New Roman"/>
                          <a:ea typeface="华文细黑"/>
                          <a:cs typeface="Times New Roman"/>
                        </a:rPr>
                        <a:t>乙酸钙</a:t>
                      </a:r>
                      <a:endParaRPr lang="zh-CN" sz="2800" kern="10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zh-CN" sz="2800" kern="100">
                          <a:effectLst/>
                          <a:latin typeface="Times New Roman"/>
                          <a:ea typeface="华文细黑"/>
                          <a:cs typeface="Times New Roman"/>
                        </a:rPr>
                        <a:t>硫酸</a:t>
                      </a:r>
                      <a:endParaRPr lang="zh-CN" sz="2800" kern="10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zh-CN" sz="2800" kern="100" dirty="0">
                          <a:effectLst/>
                          <a:latin typeface="Times New Roman"/>
                          <a:ea typeface="华文细黑"/>
                          <a:cs typeface="Times New Roman"/>
                        </a:rPr>
                        <a:t>蒸馏</a:t>
                      </a:r>
                      <a:endParaRPr lang="zh-CN" sz="2800" kern="100" dirty="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19" name="Rectangle 21">
            <a:hlinkClick r:id="rId3" action="ppaction://hlinksldjump"/>
          </p:cNvPr>
          <p:cNvSpPr>
            <a:spLocks noChangeArrowheads="1"/>
          </p:cNvSpPr>
          <p:nvPr/>
        </p:nvSpPr>
        <p:spPr bwMode="auto">
          <a:xfrm>
            <a:off x="6239222"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0" name="Rectangle 21">
            <a:hlinkClick r:id="rId4" action="ppaction://hlinksldjump"/>
          </p:cNvPr>
          <p:cNvSpPr>
            <a:spLocks noChangeArrowheads="1"/>
          </p:cNvSpPr>
          <p:nvPr/>
        </p:nvSpPr>
        <p:spPr bwMode="auto">
          <a:xfrm>
            <a:off x="6673145"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1" name="Rectangle 21">
            <a:hlinkClick r:id="rId5" action="ppaction://hlinksldjump"/>
          </p:cNvPr>
          <p:cNvSpPr>
            <a:spLocks noChangeArrowheads="1"/>
          </p:cNvSpPr>
          <p:nvPr/>
        </p:nvSpPr>
        <p:spPr bwMode="auto">
          <a:xfrm>
            <a:off x="7107068"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2" name="Rectangle 21">
            <a:hlinkClick r:id="rId6" action="ppaction://hlinksldjump"/>
          </p:cNvPr>
          <p:cNvSpPr>
            <a:spLocks noChangeArrowheads="1"/>
          </p:cNvSpPr>
          <p:nvPr/>
        </p:nvSpPr>
        <p:spPr bwMode="auto">
          <a:xfrm>
            <a:off x="7540991"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3" name="Rectangle 21">
            <a:hlinkClick r:id="rId7" action="ppaction://hlinksldjump"/>
          </p:cNvPr>
          <p:cNvSpPr>
            <a:spLocks noChangeArrowheads="1"/>
          </p:cNvSpPr>
          <p:nvPr/>
        </p:nvSpPr>
        <p:spPr bwMode="auto">
          <a:xfrm>
            <a:off x="7974914"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4" name="Rectangle 21">
            <a:hlinkClick r:id="rId8" action="ppaction://hlinksldjump"/>
          </p:cNvPr>
          <p:cNvSpPr>
            <a:spLocks noChangeArrowheads="1"/>
          </p:cNvSpPr>
          <p:nvPr/>
        </p:nvSpPr>
        <p:spPr bwMode="auto">
          <a:xfrm>
            <a:off x="8408837"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5" name="Rectangle 21">
            <a:hlinkClick r:id="rId9" action="ppaction://hlinksldjump"/>
          </p:cNvPr>
          <p:cNvSpPr>
            <a:spLocks noChangeArrowheads="1"/>
          </p:cNvSpPr>
          <p:nvPr/>
        </p:nvSpPr>
        <p:spPr bwMode="auto">
          <a:xfrm>
            <a:off x="8842760"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6" name="Rectangle 21">
            <a:hlinkClick r:id="rId10" action="ppaction://hlinksldjump"/>
          </p:cNvPr>
          <p:cNvSpPr>
            <a:spLocks noChangeArrowheads="1"/>
          </p:cNvSpPr>
          <p:nvPr/>
        </p:nvSpPr>
        <p:spPr bwMode="auto">
          <a:xfrm>
            <a:off x="9276683"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7" name="Rectangle 21">
            <a:hlinkClick r:id="rId11" action="ppaction://hlinksldjump"/>
          </p:cNvPr>
          <p:cNvSpPr>
            <a:spLocks noChangeArrowheads="1"/>
          </p:cNvSpPr>
          <p:nvPr/>
        </p:nvSpPr>
        <p:spPr bwMode="auto">
          <a:xfrm>
            <a:off x="9710606" y="117426"/>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28" name="Rectangle 21">
            <a:hlinkClick r:id="rId12" action="ppaction://hlinksldjump"/>
          </p:cNvPr>
          <p:cNvSpPr>
            <a:spLocks noChangeArrowheads="1"/>
          </p:cNvSpPr>
          <p:nvPr/>
        </p:nvSpPr>
        <p:spPr bwMode="auto">
          <a:xfrm>
            <a:off x="10222875" y="117426"/>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29" name="Rectangle 21">
            <a:hlinkClick r:id="rId13" action="ppaction://hlinksldjump"/>
          </p:cNvPr>
          <p:cNvSpPr>
            <a:spLocks noChangeArrowheads="1"/>
          </p:cNvSpPr>
          <p:nvPr/>
        </p:nvSpPr>
        <p:spPr bwMode="auto">
          <a:xfrm>
            <a:off x="10847334" y="117426"/>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30" name="Rectangle 21">
            <a:hlinkClick r:id="rId14" action="ppaction://hlinksldjump"/>
          </p:cNvPr>
          <p:cNvSpPr>
            <a:spLocks noChangeArrowheads="1"/>
          </p:cNvSpPr>
          <p:nvPr/>
        </p:nvSpPr>
        <p:spPr bwMode="auto">
          <a:xfrm>
            <a:off x="11440695" y="117426"/>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1" name="矩形 30"/>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44" name="圆角矩形 43">
            <a:hlinkClick r:id="rId15" action="ppaction://hlinksldjump"/>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4058775070"/>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矩形 3"/>
          <p:cNvSpPr/>
          <p:nvPr/>
        </p:nvSpPr>
        <p:spPr>
          <a:xfrm>
            <a:off x="654792" y="909514"/>
            <a:ext cx="11057038" cy="2817053"/>
          </a:xfrm>
          <a:prstGeom prst="rect">
            <a:avLst/>
          </a:prstGeom>
        </p:spPr>
        <p:txBody>
          <a:bodyPr>
            <a:spAutoFit/>
          </a:bodyPr>
          <a:lstStyle/>
          <a:p>
            <a:pPr algn="just">
              <a:lnSpc>
                <a:spcPts val="5500"/>
              </a:lnSpc>
              <a:spcAft>
                <a:spcPts val="0"/>
              </a:spcAft>
              <a:tabLst>
                <a:tab pos="1890395" algn="l"/>
              </a:tabLst>
            </a:pPr>
            <a:r>
              <a:rPr lang="zh-CN" altLang="zh-CN" sz="2800" b="1" kern="100" dirty="0" smtClean="0">
                <a:solidFill>
                  <a:srgbClr val="0000FF"/>
                </a:solidFill>
                <a:latin typeface="Times New Roman"/>
                <a:cs typeface="Times New Roman"/>
              </a:rPr>
              <a:t>解析</a:t>
            </a:r>
            <a:r>
              <a:rPr lang="zh-CN" altLang="zh-CN" sz="2800" b="1" kern="100" dirty="0">
                <a:solidFill>
                  <a:srgbClr val="0000FF"/>
                </a:solidFill>
                <a:latin typeface="Times New Roman"/>
                <a:cs typeface="Times New Roman"/>
              </a:rPr>
              <a:t>　</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项中加入溶液不利于乙醇的蒸出，而且</a:t>
            </a: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应为</a:t>
            </a:r>
            <a:r>
              <a:rPr lang="en-US" altLang="zh-CN" sz="2800" kern="100" dirty="0">
                <a:latin typeface="Times New Roman"/>
                <a:ea typeface="华文细黑"/>
                <a:cs typeface="Courier New"/>
              </a:rPr>
              <a:t>CH</a:t>
            </a:r>
            <a:r>
              <a:rPr lang="en-US" altLang="zh-CN" sz="2800" kern="100" baseline="-25000" dirty="0">
                <a:latin typeface="Times New Roman"/>
                <a:ea typeface="华文细黑"/>
                <a:cs typeface="Courier New"/>
              </a:rPr>
              <a:t>3</a:t>
            </a:r>
            <a:r>
              <a:rPr lang="en-US" altLang="zh-CN" sz="2800" kern="100" dirty="0">
                <a:latin typeface="Times New Roman"/>
                <a:ea typeface="华文细黑"/>
                <a:cs typeface="Courier New"/>
              </a:rPr>
              <a:t>COONa</a:t>
            </a:r>
            <a:r>
              <a:rPr lang="zh-CN" altLang="zh-CN" sz="2800" kern="100" dirty="0">
                <a:latin typeface="Times New Roman"/>
                <a:ea typeface="华文细黑"/>
                <a:cs typeface="Times New Roman"/>
              </a:rPr>
              <a:t>与</a:t>
            </a:r>
            <a:r>
              <a:rPr lang="en-US" altLang="zh-CN" sz="2800" kern="100" dirty="0">
                <a:latin typeface="Times New Roman"/>
                <a:ea typeface="华文细黑"/>
                <a:cs typeface="Courier New"/>
              </a:rPr>
              <a:t>Na</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CO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的混合物</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ts val="5500"/>
              </a:lnSpc>
              <a:spcAft>
                <a:spcPts val="0"/>
              </a:spcAft>
              <a:tabLst>
                <a:tab pos="1890395" algn="l"/>
              </a:tabLst>
            </a:pPr>
            <a:r>
              <a:rPr lang="en-US" altLang="zh-CN" sz="2800" kern="100" dirty="0" smtClean="0">
                <a:latin typeface="Times New Roman"/>
                <a:ea typeface="华文细黑"/>
                <a:cs typeface="Courier New"/>
              </a:rPr>
              <a:t>B</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加入盐酸后，得到的均是溶液，不能用过滤的方法</a:t>
            </a:r>
            <a:r>
              <a:rPr lang="zh-CN" altLang="zh-CN" sz="2800" kern="100" dirty="0" smtClean="0">
                <a:latin typeface="Times New Roman"/>
                <a:ea typeface="华文细黑"/>
                <a:cs typeface="Times New Roman"/>
              </a:rPr>
              <a:t>。</a:t>
            </a:r>
            <a:endParaRPr lang="en-US" altLang="zh-CN" sz="1050" kern="100" dirty="0" smtClean="0">
              <a:latin typeface="宋体"/>
              <a:cs typeface="Courier New"/>
            </a:endParaRPr>
          </a:p>
          <a:p>
            <a:pPr lvl="0" algn="just">
              <a:lnSpc>
                <a:spcPts val="5500"/>
              </a:lnSpc>
              <a:tabLst>
                <a:tab pos="1890395" algn="l"/>
              </a:tabLst>
            </a:pPr>
            <a:r>
              <a:rPr lang="zh-CN" altLang="zh-CN" sz="2800" b="1" kern="100" dirty="0">
                <a:solidFill>
                  <a:srgbClr val="0000FF"/>
                </a:solidFill>
                <a:latin typeface="Times New Roman"/>
                <a:cs typeface="Times New Roman"/>
              </a:rPr>
              <a:t>答案　</a:t>
            </a:r>
            <a:r>
              <a:rPr lang="en-US" altLang="zh-CN" sz="2800" b="1" kern="100" dirty="0">
                <a:solidFill>
                  <a:schemeClr val="accent6">
                    <a:lumMod val="75000"/>
                  </a:schemeClr>
                </a:solidFill>
                <a:latin typeface="Times New Roman"/>
                <a:ea typeface="华文细黑"/>
                <a:cs typeface="Courier New"/>
              </a:rPr>
              <a:t>D</a:t>
            </a:r>
            <a:endParaRPr lang="zh-CN" altLang="zh-CN" sz="2800" b="1" kern="100" dirty="0">
              <a:solidFill>
                <a:schemeClr val="accent6">
                  <a:lumMod val="75000"/>
                </a:schemeClr>
              </a:solidFill>
              <a:latin typeface="Times New Roman"/>
              <a:ea typeface="华文细黑"/>
              <a:cs typeface="Courier New"/>
            </a:endParaRPr>
          </a:p>
        </p:txBody>
      </p:sp>
      <p:sp>
        <p:nvSpPr>
          <p:cNvPr id="16" name="Rectangle 21">
            <a:hlinkClick r:id="rId2" action="ppaction://hlinksldjump"/>
          </p:cNvPr>
          <p:cNvSpPr>
            <a:spLocks noChangeArrowheads="1"/>
          </p:cNvSpPr>
          <p:nvPr/>
        </p:nvSpPr>
        <p:spPr bwMode="auto">
          <a:xfrm>
            <a:off x="6239222"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7" name="Rectangle 21">
            <a:hlinkClick r:id="rId3" action="ppaction://hlinksldjump"/>
          </p:cNvPr>
          <p:cNvSpPr>
            <a:spLocks noChangeArrowheads="1"/>
          </p:cNvSpPr>
          <p:nvPr/>
        </p:nvSpPr>
        <p:spPr bwMode="auto">
          <a:xfrm>
            <a:off x="6673145"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8" name="Rectangle 21">
            <a:hlinkClick r:id="rId4" action="ppaction://hlinksldjump"/>
          </p:cNvPr>
          <p:cNvSpPr>
            <a:spLocks noChangeArrowheads="1"/>
          </p:cNvSpPr>
          <p:nvPr/>
        </p:nvSpPr>
        <p:spPr bwMode="auto">
          <a:xfrm>
            <a:off x="7107068"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9" name="Rectangle 21">
            <a:hlinkClick r:id="rId5" action="ppaction://hlinksldjump"/>
          </p:cNvPr>
          <p:cNvSpPr>
            <a:spLocks noChangeArrowheads="1"/>
          </p:cNvSpPr>
          <p:nvPr/>
        </p:nvSpPr>
        <p:spPr bwMode="auto">
          <a:xfrm>
            <a:off x="7540991"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0" name="Rectangle 21">
            <a:hlinkClick r:id="rId6" action="ppaction://hlinksldjump"/>
          </p:cNvPr>
          <p:cNvSpPr>
            <a:spLocks noChangeArrowheads="1"/>
          </p:cNvSpPr>
          <p:nvPr/>
        </p:nvSpPr>
        <p:spPr bwMode="auto">
          <a:xfrm>
            <a:off x="7974914"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1" name="Rectangle 21">
            <a:hlinkClick r:id="rId7" action="ppaction://hlinksldjump"/>
          </p:cNvPr>
          <p:cNvSpPr>
            <a:spLocks noChangeArrowheads="1"/>
          </p:cNvSpPr>
          <p:nvPr/>
        </p:nvSpPr>
        <p:spPr bwMode="auto">
          <a:xfrm>
            <a:off x="8408837"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2" name="Rectangle 21">
            <a:hlinkClick r:id="rId8" action="ppaction://hlinksldjump"/>
          </p:cNvPr>
          <p:cNvSpPr>
            <a:spLocks noChangeArrowheads="1"/>
          </p:cNvSpPr>
          <p:nvPr/>
        </p:nvSpPr>
        <p:spPr bwMode="auto">
          <a:xfrm>
            <a:off x="8842760"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3" name="Rectangle 21">
            <a:hlinkClick r:id="rId9" action="ppaction://hlinksldjump"/>
          </p:cNvPr>
          <p:cNvSpPr>
            <a:spLocks noChangeArrowheads="1"/>
          </p:cNvSpPr>
          <p:nvPr/>
        </p:nvSpPr>
        <p:spPr bwMode="auto">
          <a:xfrm>
            <a:off x="9276683"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4" name="Rectangle 21">
            <a:hlinkClick r:id="rId10" action="ppaction://hlinksldjump"/>
          </p:cNvPr>
          <p:cNvSpPr>
            <a:spLocks noChangeArrowheads="1"/>
          </p:cNvSpPr>
          <p:nvPr/>
        </p:nvSpPr>
        <p:spPr bwMode="auto">
          <a:xfrm>
            <a:off x="9710606" y="117426"/>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25" name="Rectangle 21">
            <a:hlinkClick r:id="rId11" action="ppaction://hlinksldjump"/>
          </p:cNvPr>
          <p:cNvSpPr>
            <a:spLocks noChangeArrowheads="1"/>
          </p:cNvSpPr>
          <p:nvPr/>
        </p:nvSpPr>
        <p:spPr bwMode="auto">
          <a:xfrm>
            <a:off x="10222875" y="117426"/>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26" name="Rectangle 21">
            <a:hlinkClick r:id="rId12" action="ppaction://hlinksldjump"/>
          </p:cNvPr>
          <p:cNvSpPr>
            <a:spLocks noChangeArrowheads="1"/>
          </p:cNvSpPr>
          <p:nvPr/>
        </p:nvSpPr>
        <p:spPr bwMode="auto">
          <a:xfrm>
            <a:off x="10847334" y="117426"/>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27" name="Rectangle 21">
            <a:hlinkClick r:id="rId13" action="ppaction://hlinksldjump"/>
          </p:cNvPr>
          <p:cNvSpPr>
            <a:spLocks noChangeArrowheads="1"/>
          </p:cNvSpPr>
          <p:nvPr/>
        </p:nvSpPr>
        <p:spPr bwMode="auto">
          <a:xfrm>
            <a:off x="11440695" y="117426"/>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Tree>
    <p:extLst>
      <p:ext uri="{BB962C8B-B14F-4D97-AF65-F5344CB8AC3E}">
        <p14:creationId xmlns:p14="http://schemas.microsoft.com/office/powerpoint/2010/main" val="24718672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blinds(horizontal)">
                                      <p:cBhvr>
                                        <p:cTn id="7" dur="750"/>
                                        <p:tgtEl>
                                          <p:spTgt spid="4">
                                            <p:txEl>
                                              <p:pRg st="0" end="0"/>
                                            </p:txEl>
                                          </p:spTgt>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Effect transition="in" filter="blinds(horizontal)">
                                      <p:cBhvr>
                                        <p:cTn id="11" dur="750"/>
                                        <p:tgtEl>
                                          <p:spTgt spid="4">
                                            <p:txEl>
                                              <p:pRg st="1" end="1"/>
                                            </p:txEl>
                                          </p:spTgt>
                                        </p:tgtEl>
                                      </p:cBhvr>
                                    </p:animEffect>
                                  </p:childTnLst>
                                </p:cTn>
                              </p:par>
                            </p:childTnLst>
                          </p:cTn>
                        </p:par>
                        <p:par>
                          <p:cTn id="12" fill="hold">
                            <p:stCondLst>
                              <p:cond delay="1500"/>
                            </p:stCondLst>
                            <p:childTnLst>
                              <p:par>
                                <p:cTn id="13" presetID="3" presetClass="entr" presetSubtype="10" fill="hold" nodeType="after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blinds(horizontal)">
                                      <p:cBhvr>
                                        <p:cTn id="15" dur="75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34566" y="693490"/>
            <a:ext cx="11524006" cy="5262979"/>
          </a:xfrm>
          <a:prstGeom prst="rect">
            <a:avLst/>
          </a:prstGeom>
        </p:spPr>
        <p:txBody>
          <a:bodyPr>
            <a:spAutoFit/>
          </a:bodyPr>
          <a:lstStyle/>
          <a:p>
            <a:pPr>
              <a:lnSpc>
                <a:spcPct val="150000"/>
              </a:lnSpc>
            </a:pPr>
            <a:r>
              <a:rPr lang="en-US" altLang="zh-CN" sz="2800" kern="100" dirty="0">
                <a:latin typeface="Times New Roman"/>
                <a:ea typeface="华文细黑"/>
              </a:rPr>
              <a:t>10.</a:t>
            </a:r>
            <a:r>
              <a:rPr lang="zh-CN" altLang="zh-CN" sz="2800" kern="100" dirty="0">
                <a:latin typeface="Times New Roman"/>
                <a:ea typeface="华文细黑"/>
                <a:cs typeface="Times New Roman"/>
              </a:rPr>
              <a:t>某硝酸钠固体中混有少量硫酸铵和碳酸氢钠杂质，现设计一实验方案，既除去杂质，又配成硝酸钠溶液。实验方案：先将固体溶于蒸馏水配成溶液，选择合适的试剂和操作完成表格中各步实验</a:t>
            </a:r>
            <a:r>
              <a:rPr lang="zh-CN" altLang="zh-CN" sz="2800" kern="100" dirty="0" smtClean="0">
                <a:latin typeface="Times New Roman"/>
                <a:ea typeface="华文细黑"/>
                <a:cs typeface="Times New Roman"/>
              </a:rPr>
              <a:t>。</a:t>
            </a:r>
            <a:endParaRPr lang="en-US" altLang="zh-CN" sz="2800" dirty="0"/>
          </a:p>
          <a:p>
            <a:pPr>
              <a:lnSpc>
                <a:spcPct val="150000"/>
              </a:lnSpc>
            </a:pPr>
            <a:endParaRPr lang="en-US" altLang="zh-CN" sz="2800" kern="100" dirty="0">
              <a:latin typeface="Times New Roman"/>
              <a:ea typeface="华文细黑"/>
              <a:cs typeface="Times New Roman"/>
            </a:endParaRPr>
          </a:p>
          <a:p>
            <a:pPr>
              <a:lnSpc>
                <a:spcPct val="150000"/>
              </a:lnSpc>
            </a:pPr>
            <a:endParaRPr lang="en-US" altLang="zh-CN" sz="2800" kern="100" dirty="0">
              <a:latin typeface="Times New Roman"/>
              <a:ea typeface="华文细黑"/>
              <a:cs typeface="Times New Roman"/>
            </a:endParaRPr>
          </a:p>
          <a:p>
            <a:pPr algn="just">
              <a:lnSpc>
                <a:spcPct val="150000"/>
              </a:lnSpc>
              <a:spcAft>
                <a:spcPts val="0"/>
              </a:spcAft>
              <a:tabLst>
                <a:tab pos="1890395" algn="l"/>
              </a:tabLst>
            </a:pPr>
            <a:r>
              <a:rPr lang="zh-CN" altLang="zh-CN" sz="2800" kern="100" dirty="0">
                <a:latin typeface="Times New Roman"/>
                <a:ea typeface="华文细黑"/>
                <a:cs typeface="Times New Roman"/>
              </a:rPr>
              <a:t>下列试剂或操作不合理的是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105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试剂</a:t>
            </a: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为</a:t>
            </a:r>
            <a:r>
              <a:rPr lang="en-US" altLang="zh-CN" sz="2800" kern="100" dirty="0">
                <a:latin typeface="Times New Roman"/>
                <a:ea typeface="华文细黑"/>
                <a:cs typeface="Courier New"/>
              </a:rPr>
              <a:t>Ba(OH)</a:t>
            </a:r>
            <a:r>
              <a:rPr lang="en-US" altLang="zh-CN" sz="2800" kern="100" baseline="-25000" dirty="0">
                <a:latin typeface="Times New Roman"/>
                <a:ea typeface="华文细黑"/>
                <a:cs typeface="Courier New"/>
              </a:rPr>
              <a:t>2</a:t>
            </a:r>
            <a:r>
              <a:rPr lang="zh-CN" altLang="zh-CN" sz="2800" kern="100" dirty="0" smtClean="0">
                <a:latin typeface="Times New Roman"/>
                <a:ea typeface="华文细黑"/>
                <a:cs typeface="Times New Roman"/>
              </a:rPr>
              <a:t>溶液</a:t>
            </a:r>
            <a:r>
              <a:rPr lang="en-US" altLang="zh-CN" sz="1050" kern="100" dirty="0" smtClean="0">
                <a:latin typeface="宋体"/>
                <a:cs typeface="Courier New"/>
              </a:rPr>
              <a:t>		</a:t>
            </a:r>
            <a:r>
              <a:rPr lang="en-US" altLang="zh-CN" sz="2800" kern="100" dirty="0" smtClean="0">
                <a:latin typeface="Times New Roman"/>
                <a:ea typeface="华文细黑"/>
                <a:cs typeface="Courier New"/>
              </a:rPr>
              <a:t>B</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操作</a:t>
            </a: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为结晶</a:t>
            </a:r>
            <a:endParaRPr lang="zh-CN" altLang="zh-CN" sz="105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操作</a:t>
            </a:r>
            <a:r>
              <a:rPr lang="en-US" altLang="zh-CN" sz="2800" kern="100" dirty="0">
                <a:latin typeface="宋体"/>
                <a:ea typeface="华文细黑"/>
                <a:cs typeface="Times New Roman"/>
              </a:rPr>
              <a:t>③</a:t>
            </a:r>
            <a:r>
              <a:rPr lang="zh-CN" altLang="zh-CN" sz="2800" kern="100" dirty="0">
                <a:latin typeface="Times New Roman"/>
                <a:ea typeface="华文细黑"/>
                <a:cs typeface="Times New Roman"/>
              </a:rPr>
              <a:t>为</a:t>
            </a:r>
            <a:r>
              <a:rPr lang="zh-CN" altLang="zh-CN" sz="2800" kern="100" dirty="0" smtClean="0">
                <a:latin typeface="Times New Roman"/>
                <a:ea typeface="华文细黑"/>
                <a:cs typeface="Times New Roman"/>
              </a:rPr>
              <a:t>过滤</a:t>
            </a:r>
            <a:r>
              <a:rPr lang="en-US" altLang="zh-CN" sz="2800" kern="100" dirty="0" smtClean="0">
                <a:latin typeface="Times New Roman"/>
                <a:ea typeface="华文细黑"/>
                <a:cs typeface="Times New Roman"/>
              </a:rPr>
              <a:t>		</a:t>
            </a:r>
            <a:r>
              <a:rPr lang="en-US" altLang="zh-CN" sz="2800" kern="100" dirty="0" smtClean="0">
                <a:latin typeface="Times New Roman"/>
                <a:ea typeface="华文细黑"/>
                <a:cs typeface="Courier New"/>
              </a:rPr>
              <a:t>D</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试剂</a:t>
            </a:r>
            <a:r>
              <a:rPr lang="en-US" altLang="zh-CN" sz="2800" kern="100" dirty="0">
                <a:latin typeface="宋体"/>
                <a:ea typeface="华文细黑"/>
                <a:cs typeface="Times New Roman"/>
              </a:rPr>
              <a:t>④</a:t>
            </a:r>
            <a:r>
              <a:rPr lang="zh-CN" altLang="zh-CN" sz="2800" kern="100" dirty="0">
                <a:latin typeface="Times New Roman"/>
                <a:ea typeface="华文细黑"/>
                <a:cs typeface="Times New Roman"/>
              </a:rPr>
              <a:t>为稀</a:t>
            </a:r>
            <a:r>
              <a:rPr lang="en-US" altLang="zh-CN" sz="2800" kern="100" dirty="0" smtClean="0">
                <a:latin typeface="Times New Roman"/>
                <a:ea typeface="华文细黑"/>
                <a:cs typeface="Courier New"/>
              </a:rPr>
              <a:t>HNO</a:t>
            </a:r>
            <a:r>
              <a:rPr lang="en-US" altLang="zh-CN" sz="2800" kern="100" baseline="-25000" dirty="0" smtClean="0">
                <a:latin typeface="Times New Roman"/>
                <a:ea typeface="华文细黑"/>
                <a:cs typeface="Courier New"/>
              </a:rPr>
              <a:t>3</a:t>
            </a:r>
            <a:endParaRPr lang="zh-CN" altLang="zh-CN" sz="1050" kern="100" dirty="0">
              <a:latin typeface="宋体"/>
              <a:cs typeface="Courier New"/>
            </a:endParaRPr>
          </a:p>
        </p:txBody>
      </p:sp>
      <p:graphicFrame>
        <p:nvGraphicFramePr>
          <p:cNvPr id="4" name="表格 3"/>
          <p:cNvGraphicFramePr>
            <a:graphicFrameLocks noGrp="1"/>
          </p:cNvGraphicFramePr>
          <p:nvPr>
            <p:extLst>
              <p:ext uri="{D42A27DB-BD31-4B8C-83A1-F6EECF244321}">
                <p14:modId xmlns:p14="http://schemas.microsoft.com/office/powerpoint/2010/main" val="3655041428"/>
              </p:ext>
            </p:extLst>
          </p:nvPr>
        </p:nvGraphicFramePr>
        <p:xfrm>
          <a:off x="836090" y="2794687"/>
          <a:ext cx="9570747" cy="1143000"/>
        </p:xfrm>
        <a:graphic>
          <a:graphicData uri="http://schemas.openxmlformats.org/drawingml/2006/table">
            <a:tbl>
              <a:tblPr/>
              <a:tblGrid>
                <a:gridCol w="2825954"/>
                <a:gridCol w="1385540"/>
                <a:gridCol w="3493575"/>
                <a:gridCol w="1865678"/>
              </a:tblGrid>
              <a:tr h="211839">
                <a:tc>
                  <a:txBody>
                    <a:bodyPr/>
                    <a:lstStyle/>
                    <a:p>
                      <a:pPr algn="ctr">
                        <a:lnSpc>
                          <a:spcPct val="150000"/>
                        </a:lnSpc>
                        <a:spcAft>
                          <a:spcPts val="0"/>
                        </a:spcAft>
                        <a:tabLst>
                          <a:tab pos="1890395" algn="l"/>
                        </a:tabLst>
                      </a:pPr>
                      <a:r>
                        <a:rPr lang="zh-CN" sz="2500" kern="100" dirty="0">
                          <a:effectLst/>
                          <a:latin typeface="Times New Roman"/>
                          <a:ea typeface="华文细黑"/>
                          <a:cs typeface="Times New Roman"/>
                        </a:rPr>
                        <a:t>选择试剂</a:t>
                      </a:r>
                      <a:endParaRPr lang="zh-CN" sz="900" kern="100" dirty="0">
                        <a:effectLst/>
                        <a:latin typeface="宋体"/>
                        <a:cs typeface="Courier New"/>
                      </a:endParaRPr>
                    </a:p>
                  </a:txBody>
                  <a:tcPr marL="60637" marR="606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en-US" sz="2500" kern="100" dirty="0">
                          <a:effectLst/>
                          <a:latin typeface="宋体"/>
                          <a:ea typeface="华文细黑"/>
                          <a:cs typeface="Times New Roman"/>
                        </a:rPr>
                        <a:t>①</a:t>
                      </a:r>
                      <a:endParaRPr lang="zh-CN" sz="900" kern="100" dirty="0">
                        <a:effectLst/>
                        <a:latin typeface="宋体"/>
                        <a:cs typeface="Courier New"/>
                      </a:endParaRPr>
                    </a:p>
                  </a:txBody>
                  <a:tcPr marL="60637" marR="606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en-US" sz="2500" kern="100">
                          <a:effectLst/>
                          <a:latin typeface="Times New Roman"/>
                          <a:ea typeface="华文细黑"/>
                          <a:cs typeface="Courier New"/>
                        </a:rPr>
                        <a:t>Na</a:t>
                      </a:r>
                      <a:r>
                        <a:rPr lang="en-US" sz="2500" kern="100" baseline="-25000">
                          <a:effectLst/>
                          <a:latin typeface="Times New Roman"/>
                          <a:ea typeface="华文细黑"/>
                          <a:cs typeface="Courier New"/>
                        </a:rPr>
                        <a:t>2</a:t>
                      </a:r>
                      <a:r>
                        <a:rPr lang="en-US" sz="2500" kern="100">
                          <a:effectLst/>
                          <a:latin typeface="Times New Roman"/>
                          <a:ea typeface="华文细黑"/>
                          <a:cs typeface="Courier New"/>
                        </a:rPr>
                        <a:t>CO</a:t>
                      </a:r>
                      <a:r>
                        <a:rPr lang="en-US" sz="2500" kern="100" baseline="-25000">
                          <a:effectLst/>
                          <a:latin typeface="Times New Roman"/>
                          <a:ea typeface="华文细黑"/>
                          <a:cs typeface="Courier New"/>
                        </a:rPr>
                        <a:t>3</a:t>
                      </a:r>
                      <a:r>
                        <a:rPr lang="zh-CN" sz="2500" kern="100">
                          <a:effectLst/>
                          <a:latin typeface="Times New Roman"/>
                          <a:ea typeface="华文细黑"/>
                          <a:cs typeface="Times New Roman"/>
                        </a:rPr>
                        <a:t>溶液</a:t>
                      </a:r>
                      <a:endParaRPr lang="zh-CN" sz="900" kern="100">
                        <a:effectLst/>
                        <a:latin typeface="宋体"/>
                        <a:cs typeface="Courier New"/>
                      </a:endParaRPr>
                    </a:p>
                  </a:txBody>
                  <a:tcPr marL="60637" marR="606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en-US" sz="2500" kern="100">
                          <a:effectLst/>
                          <a:latin typeface="宋体"/>
                          <a:ea typeface="华文细黑"/>
                          <a:cs typeface="Times New Roman"/>
                        </a:rPr>
                        <a:t>④</a:t>
                      </a:r>
                      <a:endParaRPr lang="zh-CN" sz="900" kern="100">
                        <a:effectLst/>
                        <a:latin typeface="宋体"/>
                        <a:cs typeface="Courier New"/>
                      </a:endParaRPr>
                    </a:p>
                  </a:txBody>
                  <a:tcPr marL="60637" marR="606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11839">
                <a:tc>
                  <a:txBody>
                    <a:bodyPr/>
                    <a:lstStyle/>
                    <a:p>
                      <a:pPr algn="ctr">
                        <a:lnSpc>
                          <a:spcPct val="150000"/>
                        </a:lnSpc>
                        <a:spcAft>
                          <a:spcPts val="0"/>
                        </a:spcAft>
                        <a:tabLst>
                          <a:tab pos="1890395" algn="l"/>
                        </a:tabLst>
                      </a:pPr>
                      <a:r>
                        <a:rPr lang="zh-CN" sz="2500" kern="100" dirty="0">
                          <a:effectLst/>
                          <a:latin typeface="Times New Roman"/>
                          <a:ea typeface="华文细黑"/>
                          <a:cs typeface="Times New Roman"/>
                        </a:rPr>
                        <a:t>实验操作</a:t>
                      </a:r>
                      <a:endParaRPr lang="zh-CN" sz="900" kern="100" dirty="0">
                        <a:effectLst/>
                        <a:latin typeface="宋体"/>
                        <a:cs typeface="Courier New"/>
                      </a:endParaRPr>
                    </a:p>
                  </a:txBody>
                  <a:tcPr marL="60637" marR="606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en-US" sz="2500" kern="100" dirty="0">
                          <a:effectLst/>
                          <a:latin typeface="宋体"/>
                          <a:ea typeface="华文细黑"/>
                          <a:cs typeface="Times New Roman"/>
                        </a:rPr>
                        <a:t>②</a:t>
                      </a:r>
                      <a:endParaRPr lang="zh-CN" sz="900" kern="100" dirty="0">
                        <a:effectLst/>
                        <a:latin typeface="宋体"/>
                        <a:cs typeface="Courier New"/>
                      </a:endParaRPr>
                    </a:p>
                  </a:txBody>
                  <a:tcPr marL="60637" marR="606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en-US" sz="2500" kern="100">
                          <a:effectLst/>
                          <a:latin typeface="宋体"/>
                          <a:ea typeface="华文细黑"/>
                          <a:cs typeface="Times New Roman"/>
                        </a:rPr>
                        <a:t>③</a:t>
                      </a:r>
                      <a:endParaRPr lang="zh-CN" sz="900" kern="100">
                        <a:effectLst/>
                        <a:latin typeface="宋体"/>
                        <a:cs typeface="Courier New"/>
                      </a:endParaRPr>
                    </a:p>
                  </a:txBody>
                  <a:tcPr marL="60637" marR="606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zh-CN" sz="2500" kern="100" dirty="0">
                          <a:effectLst/>
                          <a:latin typeface="Times New Roman"/>
                          <a:ea typeface="华文细黑"/>
                          <a:cs typeface="Times New Roman"/>
                        </a:rPr>
                        <a:t>加热</a:t>
                      </a:r>
                      <a:endParaRPr lang="zh-CN" sz="900" kern="100" dirty="0">
                        <a:effectLst/>
                        <a:latin typeface="宋体"/>
                        <a:cs typeface="Courier New"/>
                      </a:endParaRPr>
                    </a:p>
                  </a:txBody>
                  <a:tcPr marL="60637" marR="606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18" name="Rectangle 21">
            <a:hlinkClick r:id="rId2" action="ppaction://hlinksldjump"/>
          </p:cNvPr>
          <p:cNvSpPr>
            <a:spLocks noChangeArrowheads="1"/>
          </p:cNvSpPr>
          <p:nvPr/>
        </p:nvSpPr>
        <p:spPr bwMode="auto">
          <a:xfrm>
            <a:off x="6239222"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9" name="Rectangle 21">
            <a:hlinkClick r:id="rId3" action="ppaction://hlinksldjump"/>
          </p:cNvPr>
          <p:cNvSpPr>
            <a:spLocks noChangeArrowheads="1"/>
          </p:cNvSpPr>
          <p:nvPr/>
        </p:nvSpPr>
        <p:spPr bwMode="auto">
          <a:xfrm>
            <a:off x="6673145"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0" name="Rectangle 21">
            <a:hlinkClick r:id="rId4" action="ppaction://hlinksldjump"/>
          </p:cNvPr>
          <p:cNvSpPr>
            <a:spLocks noChangeArrowheads="1"/>
          </p:cNvSpPr>
          <p:nvPr/>
        </p:nvSpPr>
        <p:spPr bwMode="auto">
          <a:xfrm>
            <a:off x="7107068"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1" name="Rectangle 21">
            <a:hlinkClick r:id="rId5" action="ppaction://hlinksldjump"/>
          </p:cNvPr>
          <p:cNvSpPr>
            <a:spLocks noChangeArrowheads="1"/>
          </p:cNvSpPr>
          <p:nvPr/>
        </p:nvSpPr>
        <p:spPr bwMode="auto">
          <a:xfrm>
            <a:off x="7540991"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2" name="Rectangle 21">
            <a:hlinkClick r:id="rId6" action="ppaction://hlinksldjump"/>
          </p:cNvPr>
          <p:cNvSpPr>
            <a:spLocks noChangeArrowheads="1"/>
          </p:cNvSpPr>
          <p:nvPr/>
        </p:nvSpPr>
        <p:spPr bwMode="auto">
          <a:xfrm>
            <a:off x="7974914"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3" name="Rectangle 21">
            <a:hlinkClick r:id="rId7" action="ppaction://hlinksldjump"/>
          </p:cNvPr>
          <p:cNvSpPr>
            <a:spLocks noChangeArrowheads="1"/>
          </p:cNvSpPr>
          <p:nvPr/>
        </p:nvSpPr>
        <p:spPr bwMode="auto">
          <a:xfrm>
            <a:off x="8408837"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4" name="Rectangle 21">
            <a:hlinkClick r:id="rId8" action="ppaction://hlinksldjump"/>
          </p:cNvPr>
          <p:cNvSpPr>
            <a:spLocks noChangeArrowheads="1"/>
          </p:cNvSpPr>
          <p:nvPr/>
        </p:nvSpPr>
        <p:spPr bwMode="auto">
          <a:xfrm>
            <a:off x="8842760"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5" name="Rectangle 21">
            <a:hlinkClick r:id="rId9" action="ppaction://hlinksldjump"/>
          </p:cNvPr>
          <p:cNvSpPr>
            <a:spLocks noChangeArrowheads="1"/>
          </p:cNvSpPr>
          <p:nvPr/>
        </p:nvSpPr>
        <p:spPr bwMode="auto">
          <a:xfrm>
            <a:off x="9276683"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6" name="Rectangle 21">
            <a:hlinkClick r:id="rId10" action="ppaction://hlinksldjump"/>
          </p:cNvPr>
          <p:cNvSpPr>
            <a:spLocks noChangeArrowheads="1"/>
          </p:cNvSpPr>
          <p:nvPr/>
        </p:nvSpPr>
        <p:spPr bwMode="auto">
          <a:xfrm>
            <a:off x="9710606" y="117426"/>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27" name="Rectangle 21">
            <a:hlinkClick r:id="rId11" action="ppaction://hlinksldjump"/>
          </p:cNvPr>
          <p:cNvSpPr>
            <a:spLocks noChangeArrowheads="1"/>
          </p:cNvSpPr>
          <p:nvPr/>
        </p:nvSpPr>
        <p:spPr bwMode="auto">
          <a:xfrm>
            <a:off x="10222875" y="117426"/>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28" name="Rectangle 21">
            <a:hlinkClick r:id="rId12" action="ppaction://hlinksldjump"/>
          </p:cNvPr>
          <p:cNvSpPr>
            <a:spLocks noChangeArrowheads="1"/>
          </p:cNvSpPr>
          <p:nvPr/>
        </p:nvSpPr>
        <p:spPr bwMode="auto">
          <a:xfrm>
            <a:off x="10847334" y="117426"/>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29" name="Rectangle 21">
            <a:hlinkClick r:id="rId13" action="ppaction://hlinksldjump"/>
          </p:cNvPr>
          <p:cNvSpPr>
            <a:spLocks noChangeArrowheads="1"/>
          </p:cNvSpPr>
          <p:nvPr/>
        </p:nvSpPr>
        <p:spPr bwMode="auto">
          <a:xfrm>
            <a:off x="11440695" y="117426"/>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0" name="矩形 29"/>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43" name="圆角矩形 42">
            <a:hlinkClick r:id="rId14" action="ppaction://hlinksldjump"/>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1384204507"/>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矩形 2"/>
          <p:cNvSpPr/>
          <p:nvPr/>
        </p:nvSpPr>
        <p:spPr>
          <a:xfrm>
            <a:off x="349137" y="765498"/>
            <a:ext cx="11457851" cy="2913618"/>
          </a:xfrm>
          <a:prstGeom prst="rect">
            <a:avLst/>
          </a:prstGeom>
        </p:spPr>
        <p:txBody>
          <a:bodyPr>
            <a:spAutoFit/>
          </a:bodyPr>
          <a:lstStyle/>
          <a:p>
            <a:pPr algn="just">
              <a:lnSpc>
                <a:spcPts val="5500"/>
              </a:lnSpc>
              <a:spcAft>
                <a:spcPts val="0"/>
              </a:spcAft>
              <a:tabLst>
                <a:tab pos="1890395" algn="l"/>
              </a:tabLst>
            </a:pPr>
            <a:r>
              <a:rPr lang="zh-CN" altLang="zh-CN" sz="2800" b="1" kern="100" dirty="0" smtClean="0">
                <a:solidFill>
                  <a:srgbClr val="0000FF"/>
                </a:solidFill>
                <a:latin typeface="Times New Roman"/>
                <a:cs typeface="Times New Roman"/>
              </a:rPr>
              <a:t>解析　</a:t>
            </a:r>
            <a:r>
              <a:rPr lang="zh-CN" altLang="zh-CN" sz="2800" kern="100" dirty="0" smtClean="0">
                <a:latin typeface="Times New Roman"/>
                <a:ea typeface="华文细黑"/>
                <a:cs typeface="Times New Roman"/>
              </a:rPr>
              <a:t>根据题意，可用</a:t>
            </a:r>
            <a:r>
              <a:rPr lang="en-US" altLang="zh-CN" sz="2800" kern="100" dirty="0" smtClean="0">
                <a:latin typeface="Times New Roman"/>
                <a:ea typeface="华文细黑"/>
              </a:rPr>
              <a:t>Ba(OH)</a:t>
            </a:r>
            <a:r>
              <a:rPr lang="en-US" altLang="zh-CN" sz="2800" kern="100" baseline="-25000" dirty="0" smtClean="0">
                <a:latin typeface="Times New Roman"/>
                <a:ea typeface="华文细黑"/>
              </a:rPr>
              <a:t>2</a:t>
            </a:r>
            <a:r>
              <a:rPr lang="zh-CN" altLang="zh-CN" sz="2800" kern="100" dirty="0" smtClean="0">
                <a:latin typeface="Times New Roman"/>
                <a:ea typeface="华文细黑"/>
                <a:cs typeface="Times New Roman"/>
              </a:rPr>
              <a:t>溶液除去</a:t>
            </a:r>
            <a:r>
              <a:rPr lang="en-US" altLang="zh-CN" sz="2800" kern="100" dirty="0" smtClean="0">
                <a:latin typeface="Times New Roman"/>
                <a:ea typeface="华文细黑"/>
                <a:cs typeface="Times New Roman"/>
              </a:rPr>
              <a:t>                                    </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rPr>
              <a:t>NH</a:t>
            </a:r>
            <a:r>
              <a:rPr lang="en-US" altLang="zh-CN" sz="2800" kern="100" baseline="-25000" dirty="0" smtClean="0">
                <a:latin typeface="Times New Roman"/>
                <a:ea typeface="华文细黑"/>
              </a:rPr>
              <a:t>3</a:t>
            </a:r>
            <a:r>
              <a:rPr lang="en-US" altLang="zh-CN" sz="2800" kern="100" dirty="0" smtClean="0">
                <a:latin typeface="Times New Roman"/>
                <a:ea typeface="华文细黑"/>
              </a:rPr>
              <a:t>·H</a:t>
            </a:r>
            <a:r>
              <a:rPr lang="en-US" altLang="zh-CN" sz="2800" kern="100" baseline="-25000" dirty="0" smtClean="0">
                <a:latin typeface="Times New Roman"/>
                <a:ea typeface="华文细黑"/>
              </a:rPr>
              <a:t>2</a:t>
            </a:r>
            <a:r>
              <a:rPr lang="en-US" altLang="zh-CN" sz="2800" kern="100" dirty="0" smtClean="0">
                <a:latin typeface="Times New Roman"/>
                <a:ea typeface="华文细黑"/>
              </a:rPr>
              <a:t>O</a:t>
            </a:r>
            <a:r>
              <a:rPr lang="zh-CN" altLang="zh-CN" sz="2800" kern="100" dirty="0" smtClean="0">
                <a:latin typeface="Times New Roman"/>
                <a:ea typeface="华文细黑"/>
                <a:cs typeface="Times New Roman"/>
              </a:rPr>
              <a:t>通过加热除去，操作</a:t>
            </a:r>
            <a:r>
              <a:rPr lang="en-US" altLang="zh-CN" sz="2800" kern="100" dirty="0" smtClean="0">
                <a:latin typeface="宋体"/>
                <a:ea typeface="华文细黑"/>
                <a:cs typeface="Times New Roman"/>
              </a:rPr>
              <a:t>②</a:t>
            </a:r>
            <a:r>
              <a:rPr lang="zh-CN" altLang="zh-CN" sz="2800" kern="100" dirty="0" smtClean="0">
                <a:latin typeface="Times New Roman"/>
                <a:ea typeface="华文细黑"/>
                <a:cs typeface="Times New Roman"/>
              </a:rPr>
              <a:t>为加热；</a:t>
            </a:r>
            <a:endParaRPr lang="en-US" altLang="zh-CN" sz="2800" kern="100" dirty="0" smtClean="0">
              <a:latin typeface="Times New Roman"/>
              <a:ea typeface="华文细黑"/>
              <a:cs typeface="Times New Roman"/>
            </a:endParaRPr>
          </a:p>
          <a:p>
            <a:pPr algn="just">
              <a:lnSpc>
                <a:spcPts val="5500"/>
              </a:lnSpc>
              <a:spcAft>
                <a:spcPts val="0"/>
              </a:spcAft>
              <a:tabLst>
                <a:tab pos="1890395" algn="l"/>
              </a:tabLst>
            </a:pPr>
            <a:r>
              <a:rPr lang="zh-CN" altLang="zh-CN" sz="2800" kern="100" dirty="0" smtClean="0">
                <a:latin typeface="Times New Roman"/>
                <a:ea typeface="华文细黑"/>
                <a:cs typeface="Times New Roman"/>
              </a:rPr>
              <a:t>过量的</a:t>
            </a:r>
            <a:r>
              <a:rPr lang="en-US" altLang="zh-CN" sz="2800" kern="100" dirty="0" smtClean="0">
                <a:latin typeface="Times New Roman"/>
                <a:ea typeface="华文细黑"/>
              </a:rPr>
              <a:t>Ba</a:t>
            </a:r>
            <a:r>
              <a:rPr lang="en-US" altLang="zh-CN" sz="2800" kern="100" baseline="30000" dirty="0" smtClean="0">
                <a:latin typeface="Times New Roman"/>
                <a:ea typeface="华文细黑"/>
              </a:rPr>
              <a:t>2</a:t>
            </a:r>
            <a:r>
              <a:rPr lang="zh-CN" altLang="zh-CN" sz="2800" kern="100" baseline="30000" dirty="0" smtClean="0">
                <a:latin typeface="Times New Roman"/>
                <a:ea typeface="华文细黑"/>
                <a:cs typeface="Times New Roman"/>
              </a:rPr>
              <a:t>＋</a:t>
            </a:r>
            <a:r>
              <a:rPr lang="zh-CN" altLang="zh-CN" sz="2800" kern="100" dirty="0" smtClean="0">
                <a:latin typeface="Times New Roman"/>
                <a:ea typeface="华文细黑"/>
                <a:cs typeface="Times New Roman"/>
              </a:rPr>
              <a:t>用</a:t>
            </a:r>
            <a:r>
              <a:rPr lang="en-US" altLang="zh-CN" sz="2800" kern="100" dirty="0" smtClean="0">
                <a:latin typeface="Times New Roman"/>
                <a:ea typeface="华文细黑"/>
              </a:rPr>
              <a:t>Na</a:t>
            </a:r>
            <a:r>
              <a:rPr lang="en-US" altLang="zh-CN" sz="2800" kern="100" baseline="-25000" dirty="0" smtClean="0">
                <a:latin typeface="Times New Roman"/>
                <a:ea typeface="华文细黑"/>
              </a:rPr>
              <a:t>2</a:t>
            </a:r>
            <a:r>
              <a:rPr lang="en-US" altLang="zh-CN" sz="2800" kern="100" dirty="0" smtClean="0">
                <a:latin typeface="Times New Roman"/>
                <a:ea typeface="华文细黑"/>
              </a:rPr>
              <a:t>CO</a:t>
            </a:r>
            <a:r>
              <a:rPr lang="en-US" altLang="zh-CN" sz="2800" kern="100" baseline="-25000" dirty="0" smtClean="0">
                <a:latin typeface="Times New Roman"/>
                <a:ea typeface="华文细黑"/>
              </a:rPr>
              <a:t>3</a:t>
            </a:r>
            <a:r>
              <a:rPr lang="zh-CN" altLang="zh-CN" sz="2800" kern="100" dirty="0" smtClean="0">
                <a:latin typeface="Times New Roman"/>
                <a:ea typeface="华文细黑"/>
                <a:cs typeface="Times New Roman"/>
              </a:rPr>
              <a:t>溶液除去，过滤除去沉淀，滤液中过量的</a:t>
            </a:r>
            <a:r>
              <a:rPr lang="en-US" altLang="zh-CN" sz="2800" kern="100" dirty="0" smtClean="0">
                <a:latin typeface="Times New Roman"/>
                <a:ea typeface="华文细黑"/>
              </a:rPr>
              <a:t>OH</a:t>
            </a:r>
            <a:r>
              <a:rPr lang="zh-CN" altLang="zh-CN" sz="2800" kern="100" baseline="30000" dirty="0" smtClean="0">
                <a:latin typeface="Times New Roman"/>
                <a:ea typeface="华文细黑"/>
                <a:cs typeface="Times New Roman"/>
              </a:rPr>
              <a:t>－</a:t>
            </a:r>
            <a:r>
              <a:rPr lang="zh-CN" altLang="zh-CN" sz="2800" kern="100" dirty="0" smtClean="0">
                <a:latin typeface="Times New Roman"/>
                <a:ea typeface="华文细黑"/>
                <a:cs typeface="Times New Roman"/>
              </a:rPr>
              <a:t>和</a:t>
            </a:r>
            <a:r>
              <a:rPr lang="en-US" altLang="zh-CN" sz="2800" kern="100" dirty="0" smtClean="0">
                <a:latin typeface="Times New Roman"/>
                <a:ea typeface="华文细黑"/>
                <a:cs typeface="Times New Roman"/>
              </a:rPr>
              <a:t>       </a:t>
            </a:r>
          </a:p>
          <a:p>
            <a:pPr algn="just">
              <a:lnSpc>
                <a:spcPts val="5500"/>
              </a:lnSpc>
              <a:spcAft>
                <a:spcPts val="0"/>
              </a:spcAft>
              <a:tabLst>
                <a:tab pos="1890395" algn="l"/>
              </a:tabLst>
            </a:pPr>
            <a:r>
              <a:rPr lang="en-US" altLang="zh-CN" sz="2800" kern="100" dirty="0">
                <a:latin typeface="Times New Roman"/>
                <a:ea typeface="华文细黑"/>
                <a:cs typeface="Times New Roman"/>
              </a:rPr>
              <a:t> </a:t>
            </a:r>
            <a:r>
              <a:rPr lang="en-US" altLang="zh-CN" sz="2800" kern="100" dirty="0" smtClean="0">
                <a:latin typeface="Times New Roman"/>
                <a:ea typeface="华文细黑"/>
                <a:cs typeface="Times New Roman"/>
              </a:rPr>
              <a:t>         </a:t>
            </a:r>
            <a:r>
              <a:rPr lang="zh-CN" altLang="zh-CN" sz="2800" kern="100" dirty="0" smtClean="0">
                <a:latin typeface="Times New Roman"/>
                <a:ea typeface="华文细黑"/>
                <a:cs typeface="Times New Roman"/>
              </a:rPr>
              <a:t>用</a:t>
            </a:r>
            <a:r>
              <a:rPr lang="zh-CN" altLang="zh-CN" sz="2800" kern="100" dirty="0">
                <a:latin typeface="Times New Roman"/>
                <a:ea typeface="华文细黑"/>
                <a:cs typeface="Times New Roman"/>
              </a:rPr>
              <a:t>硝酸除去，则操作</a:t>
            </a:r>
            <a:r>
              <a:rPr lang="en-US" altLang="zh-CN" sz="2800" kern="100" dirty="0">
                <a:latin typeface="宋体"/>
                <a:ea typeface="华文细黑"/>
                <a:cs typeface="Times New Roman"/>
              </a:rPr>
              <a:t>③</a:t>
            </a:r>
            <a:r>
              <a:rPr lang="zh-CN" altLang="zh-CN" sz="2800" kern="100" dirty="0">
                <a:latin typeface="Times New Roman"/>
                <a:ea typeface="华文细黑"/>
                <a:cs typeface="Times New Roman"/>
              </a:rPr>
              <a:t>为过滤，试剂</a:t>
            </a:r>
            <a:r>
              <a:rPr lang="en-US" altLang="zh-CN" sz="2800" kern="100" dirty="0">
                <a:latin typeface="宋体"/>
                <a:ea typeface="华文细黑"/>
                <a:cs typeface="Times New Roman"/>
              </a:rPr>
              <a:t>④</a:t>
            </a:r>
            <a:r>
              <a:rPr lang="zh-CN" altLang="zh-CN" sz="2800" kern="100" dirty="0">
                <a:latin typeface="Times New Roman"/>
                <a:ea typeface="华文细黑"/>
                <a:cs typeface="Times New Roman"/>
              </a:rPr>
              <a:t>为稀</a:t>
            </a:r>
            <a:r>
              <a:rPr lang="en-US" altLang="zh-CN" sz="2800" kern="100" dirty="0">
                <a:latin typeface="Times New Roman"/>
                <a:ea typeface="华文细黑"/>
                <a:cs typeface="Courier New"/>
              </a:rPr>
              <a:t>HNO</a:t>
            </a:r>
            <a:r>
              <a:rPr lang="en-US" altLang="zh-CN" sz="2800" kern="100" baseline="-25000" dirty="0">
                <a:latin typeface="Times New Roman"/>
                <a:ea typeface="华文细黑"/>
                <a:cs typeface="Courier New"/>
              </a:rPr>
              <a:t>3</a:t>
            </a:r>
            <a:r>
              <a:rPr lang="zh-CN" altLang="zh-CN" sz="2800" kern="100" dirty="0" smtClean="0">
                <a:latin typeface="Times New Roman"/>
                <a:ea typeface="华文细黑"/>
                <a:cs typeface="Times New Roman"/>
              </a:rPr>
              <a:t>。</a:t>
            </a:r>
            <a:endParaRPr lang="en-US" altLang="zh-CN" sz="2800" kern="100" dirty="0" smtClean="0">
              <a:latin typeface="宋体"/>
              <a:cs typeface="Courier New"/>
            </a:endParaRPr>
          </a:p>
        </p:txBody>
      </p:sp>
      <p:graphicFrame>
        <p:nvGraphicFramePr>
          <p:cNvPr id="5" name="对象 4"/>
          <p:cNvGraphicFramePr>
            <a:graphicFrameLocks noChangeAspect="1"/>
          </p:cNvGraphicFramePr>
          <p:nvPr>
            <p:extLst>
              <p:ext uri="{D42A27DB-BD31-4B8C-83A1-F6EECF244321}">
                <p14:modId xmlns:p14="http://schemas.microsoft.com/office/powerpoint/2010/main" val="3120753541"/>
              </p:ext>
            </p:extLst>
          </p:nvPr>
        </p:nvGraphicFramePr>
        <p:xfrm>
          <a:off x="6770016" y="909514"/>
          <a:ext cx="3552825" cy="695325"/>
        </p:xfrm>
        <a:graphic>
          <a:graphicData uri="http://schemas.openxmlformats.org/presentationml/2006/ole">
            <mc:AlternateContent xmlns:mc="http://schemas.openxmlformats.org/markup-compatibility/2006">
              <mc:Choice xmlns:v="urn:schemas-microsoft-com:vml" Requires="v">
                <p:oleObj spid="_x0000_s69374" name="文档" r:id="rId4" imgW="3603422" imgH="704201" progId="Word.Document.12">
                  <p:embed/>
                </p:oleObj>
              </mc:Choice>
              <mc:Fallback>
                <p:oleObj name="文档" r:id="rId4" imgW="3603422" imgH="704201" progId="Word.Document.12">
                  <p:embed/>
                  <p:pic>
                    <p:nvPicPr>
                      <p:cNvPr id="0" name=""/>
                      <p:cNvPicPr/>
                      <p:nvPr/>
                    </p:nvPicPr>
                    <p:blipFill>
                      <a:blip r:embed="rId5"/>
                      <a:stretch>
                        <a:fillRect/>
                      </a:stretch>
                    </p:blipFill>
                    <p:spPr>
                      <a:xfrm>
                        <a:off x="6770016" y="909514"/>
                        <a:ext cx="3552825" cy="695325"/>
                      </a:xfrm>
                      <a:prstGeom prst="rect">
                        <a:avLst/>
                      </a:prstGeom>
                    </p:spPr>
                  </p:pic>
                </p:oleObj>
              </mc:Fallback>
            </mc:AlternateContent>
          </a:graphicData>
        </a:graphic>
      </p:graphicFrame>
      <p:graphicFrame>
        <p:nvGraphicFramePr>
          <p:cNvPr id="19" name="对象 18"/>
          <p:cNvGraphicFramePr>
            <a:graphicFrameLocks noChangeAspect="1"/>
          </p:cNvGraphicFramePr>
          <p:nvPr>
            <p:extLst>
              <p:ext uri="{D42A27DB-BD31-4B8C-83A1-F6EECF244321}">
                <p14:modId xmlns:p14="http://schemas.microsoft.com/office/powerpoint/2010/main" val="1057098354"/>
              </p:ext>
            </p:extLst>
          </p:nvPr>
        </p:nvGraphicFramePr>
        <p:xfrm>
          <a:off x="503602" y="3035029"/>
          <a:ext cx="1227137" cy="693737"/>
        </p:xfrm>
        <a:graphic>
          <a:graphicData uri="http://schemas.openxmlformats.org/presentationml/2006/ole">
            <mc:AlternateContent xmlns:mc="http://schemas.openxmlformats.org/markup-compatibility/2006">
              <mc:Choice xmlns:v="urn:schemas-microsoft-com:vml" Requires="v">
                <p:oleObj spid="_x0000_s69375" name="文档" r:id="rId7" imgW="1242410" imgH="704201" progId="Word.Document.12">
                  <p:embed/>
                </p:oleObj>
              </mc:Choice>
              <mc:Fallback>
                <p:oleObj name="文档" r:id="rId7" imgW="1242410" imgH="704201" progId="Word.Document.12">
                  <p:embed/>
                  <p:pic>
                    <p:nvPicPr>
                      <p:cNvPr id="0" name=""/>
                      <p:cNvPicPr/>
                      <p:nvPr/>
                    </p:nvPicPr>
                    <p:blipFill>
                      <a:blip r:embed="rId8"/>
                      <a:stretch>
                        <a:fillRect/>
                      </a:stretch>
                    </p:blipFill>
                    <p:spPr>
                      <a:xfrm>
                        <a:off x="503602" y="3035029"/>
                        <a:ext cx="1227137" cy="693737"/>
                      </a:xfrm>
                      <a:prstGeom prst="rect">
                        <a:avLst/>
                      </a:prstGeom>
                    </p:spPr>
                  </p:pic>
                </p:oleObj>
              </mc:Fallback>
            </mc:AlternateContent>
          </a:graphicData>
        </a:graphic>
      </p:graphicFrame>
      <p:sp>
        <p:nvSpPr>
          <p:cNvPr id="4" name="矩形 3"/>
          <p:cNvSpPr/>
          <p:nvPr/>
        </p:nvSpPr>
        <p:spPr>
          <a:xfrm>
            <a:off x="406574" y="3683056"/>
            <a:ext cx="1505540" cy="738664"/>
          </a:xfrm>
          <a:prstGeom prst="rect">
            <a:avLst/>
          </a:prstGeom>
        </p:spPr>
        <p:txBody>
          <a:bodyPr wrap="none">
            <a:spAutoFit/>
          </a:bodyPr>
          <a:lstStyle/>
          <a:p>
            <a:pPr lvl="0" algn="just">
              <a:lnSpc>
                <a:spcPct val="150000"/>
              </a:lnSpc>
              <a:tabLst>
                <a:tab pos="1890395" algn="l"/>
              </a:tabLst>
            </a:pPr>
            <a:r>
              <a:rPr lang="zh-CN" altLang="zh-CN" sz="2800" b="1" kern="100" dirty="0" smtClean="0">
                <a:solidFill>
                  <a:srgbClr val="0000FF"/>
                </a:solidFill>
                <a:latin typeface="Times New Roman"/>
                <a:cs typeface="Times New Roman"/>
              </a:rPr>
              <a:t>答案　</a:t>
            </a:r>
            <a:r>
              <a:rPr lang="en-US" altLang="zh-CN" sz="2800" b="1" kern="100" dirty="0" smtClean="0">
                <a:solidFill>
                  <a:srgbClr val="F79646">
                    <a:lumMod val="75000"/>
                  </a:srgbClr>
                </a:solidFill>
                <a:latin typeface="Times New Roman"/>
                <a:ea typeface="华文细黑"/>
                <a:cs typeface="Courier New"/>
              </a:rPr>
              <a:t>B</a:t>
            </a:r>
            <a:endParaRPr lang="zh-CN" altLang="zh-CN" sz="2800" b="1" kern="100" dirty="0">
              <a:solidFill>
                <a:srgbClr val="F79646">
                  <a:lumMod val="75000"/>
                </a:srgbClr>
              </a:solidFill>
              <a:latin typeface="Times New Roman"/>
              <a:ea typeface="华文细黑"/>
              <a:cs typeface="Courier New"/>
            </a:endParaRPr>
          </a:p>
        </p:txBody>
      </p:sp>
      <p:sp>
        <p:nvSpPr>
          <p:cNvPr id="20" name="Rectangle 21">
            <a:hlinkClick r:id="rId9" action="ppaction://hlinksldjump"/>
          </p:cNvPr>
          <p:cNvSpPr>
            <a:spLocks noChangeArrowheads="1"/>
          </p:cNvSpPr>
          <p:nvPr/>
        </p:nvSpPr>
        <p:spPr bwMode="auto">
          <a:xfrm>
            <a:off x="6239222"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1" name="Rectangle 21">
            <a:hlinkClick r:id="rId10" action="ppaction://hlinksldjump"/>
          </p:cNvPr>
          <p:cNvSpPr>
            <a:spLocks noChangeArrowheads="1"/>
          </p:cNvSpPr>
          <p:nvPr/>
        </p:nvSpPr>
        <p:spPr bwMode="auto">
          <a:xfrm>
            <a:off x="6673145"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2" name="Rectangle 21">
            <a:hlinkClick r:id="rId11" action="ppaction://hlinksldjump"/>
          </p:cNvPr>
          <p:cNvSpPr>
            <a:spLocks noChangeArrowheads="1"/>
          </p:cNvSpPr>
          <p:nvPr/>
        </p:nvSpPr>
        <p:spPr bwMode="auto">
          <a:xfrm>
            <a:off x="7107068"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3" name="Rectangle 21">
            <a:hlinkClick r:id="rId12" action="ppaction://hlinksldjump"/>
          </p:cNvPr>
          <p:cNvSpPr>
            <a:spLocks noChangeArrowheads="1"/>
          </p:cNvSpPr>
          <p:nvPr/>
        </p:nvSpPr>
        <p:spPr bwMode="auto">
          <a:xfrm>
            <a:off x="7540991"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4" name="Rectangle 21">
            <a:hlinkClick r:id="rId13" action="ppaction://hlinksldjump"/>
          </p:cNvPr>
          <p:cNvSpPr>
            <a:spLocks noChangeArrowheads="1"/>
          </p:cNvSpPr>
          <p:nvPr/>
        </p:nvSpPr>
        <p:spPr bwMode="auto">
          <a:xfrm>
            <a:off x="7974914"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5" name="Rectangle 21">
            <a:hlinkClick r:id="rId14" action="ppaction://hlinksldjump"/>
          </p:cNvPr>
          <p:cNvSpPr>
            <a:spLocks noChangeArrowheads="1"/>
          </p:cNvSpPr>
          <p:nvPr/>
        </p:nvSpPr>
        <p:spPr bwMode="auto">
          <a:xfrm>
            <a:off x="8408837"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6" name="Rectangle 21">
            <a:hlinkClick r:id="rId15" action="ppaction://hlinksldjump"/>
          </p:cNvPr>
          <p:cNvSpPr>
            <a:spLocks noChangeArrowheads="1"/>
          </p:cNvSpPr>
          <p:nvPr/>
        </p:nvSpPr>
        <p:spPr bwMode="auto">
          <a:xfrm>
            <a:off x="8842760"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7" name="Rectangle 21">
            <a:hlinkClick r:id="rId16" action="ppaction://hlinksldjump"/>
          </p:cNvPr>
          <p:cNvSpPr>
            <a:spLocks noChangeArrowheads="1"/>
          </p:cNvSpPr>
          <p:nvPr/>
        </p:nvSpPr>
        <p:spPr bwMode="auto">
          <a:xfrm>
            <a:off x="9276683"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8" name="Rectangle 21">
            <a:hlinkClick r:id="rId17" action="ppaction://hlinksldjump"/>
          </p:cNvPr>
          <p:cNvSpPr>
            <a:spLocks noChangeArrowheads="1"/>
          </p:cNvSpPr>
          <p:nvPr/>
        </p:nvSpPr>
        <p:spPr bwMode="auto">
          <a:xfrm>
            <a:off x="9710606" y="117426"/>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29" name="Rectangle 21">
            <a:hlinkClick r:id="rId18" action="ppaction://hlinksldjump"/>
          </p:cNvPr>
          <p:cNvSpPr>
            <a:spLocks noChangeArrowheads="1"/>
          </p:cNvSpPr>
          <p:nvPr/>
        </p:nvSpPr>
        <p:spPr bwMode="auto">
          <a:xfrm>
            <a:off x="10222875" y="117426"/>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30" name="Rectangle 21">
            <a:hlinkClick r:id="rId19" action="ppaction://hlinksldjump"/>
          </p:cNvPr>
          <p:cNvSpPr>
            <a:spLocks noChangeArrowheads="1"/>
          </p:cNvSpPr>
          <p:nvPr/>
        </p:nvSpPr>
        <p:spPr bwMode="auto">
          <a:xfrm>
            <a:off x="10847334" y="117426"/>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31" name="Rectangle 21">
            <a:hlinkClick r:id="rId20" action="ppaction://hlinksldjump"/>
          </p:cNvPr>
          <p:cNvSpPr>
            <a:spLocks noChangeArrowheads="1"/>
          </p:cNvSpPr>
          <p:nvPr/>
        </p:nvSpPr>
        <p:spPr bwMode="auto">
          <a:xfrm>
            <a:off x="11440695" y="117426"/>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Tree>
    <p:extLst>
      <p:ext uri="{BB962C8B-B14F-4D97-AF65-F5344CB8AC3E}">
        <p14:creationId xmlns:p14="http://schemas.microsoft.com/office/powerpoint/2010/main" val="24565031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750"/>
                                        <p:tgtEl>
                                          <p:spTgt spid="3">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linds(horizontal)">
                                      <p:cBhvr>
                                        <p:cTn id="10" dur="750"/>
                                        <p:tgtEl>
                                          <p:spTgt spid="5"/>
                                        </p:tgtEl>
                                      </p:cBhvr>
                                    </p:animEffect>
                                  </p:childTnLst>
                                </p:cTn>
                              </p:par>
                            </p:childTnLst>
                          </p:cTn>
                        </p:par>
                        <p:par>
                          <p:cTn id="11" fill="hold">
                            <p:stCondLst>
                              <p:cond delay="750"/>
                            </p:stCondLst>
                            <p:childTnLst>
                              <p:par>
                                <p:cTn id="12" presetID="3" presetClass="entr" presetSubtype="10" fill="hold" nodeType="after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blinds(horizontal)">
                                      <p:cBhvr>
                                        <p:cTn id="14" dur="750"/>
                                        <p:tgtEl>
                                          <p:spTgt spid="3">
                                            <p:txEl>
                                              <p:pRg st="1" end="1"/>
                                            </p:txEl>
                                          </p:spTgt>
                                        </p:tgtEl>
                                      </p:cBhvr>
                                    </p:animEffect>
                                  </p:childTnLst>
                                </p:cTn>
                              </p:par>
                              <p:par>
                                <p:cTn id="15" presetID="3" presetClass="entr" presetSubtype="10" fill="hold"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750"/>
                                        <p:tgtEl>
                                          <p:spTgt spid="3">
                                            <p:txEl>
                                              <p:pRg st="2" end="2"/>
                                            </p:txEl>
                                          </p:spTgt>
                                        </p:tgtEl>
                                      </p:cBhvr>
                                    </p:animEffect>
                                  </p:childTnLst>
                                </p:cTn>
                              </p:par>
                              <p:par>
                                <p:cTn id="18" presetID="3" presetClass="entr" presetSubtype="10" fill="hold" nodeType="with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blinds(horizontal)">
                                      <p:cBhvr>
                                        <p:cTn id="20" dur="750"/>
                                        <p:tgtEl>
                                          <p:spTgt spid="19"/>
                                        </p:tgtEl>
                                      </p:cBhvr>
                                    </p:animEffect>
                                  </p:childTnLst>
                                </p:cTn>
                              </p:par>
                            </p:childTnLst>
                          </p:cTn>
                        </p:par>
                        <p:par>
                          <p:cTn id="21" fill="hold">
                            <p:stCondLst>
                              <p:cond delay="1500"/>
                            </p:stCondLst>
                            <p:childTnLst>
                              <p:par>
                                <p:cTn id="22" presetID="3" presetClass="entr" presetSubtype="10" fill="hold" grpId="0" nodeType="after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blinds(horizontal)">
                                      <p:cBhvr>
                                        <p:cTn id="24" dur="75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78582" y="693490"/>
            <a:ext cx="11120877" cy="1302408"/>
          </a:xfrm>
          <a:prstGeom prst="rect">
            <a:avLst/>
          </a:prstGeom>
        </p:spPr>
        <p:txBody>
          <a:bodyPr>
            <a:spAutoFit/>
          </a:bodyPr>
          <a:lstStyle/>
          <a:p>
            <a:pPr algn="just">
              <a:lnSpc>
                <a:spcPct val="150000"/>
              </a:lnSpc>
              <a:spcAft>
                <a:spcPts val="0"/>
              </a:spcAft>
              <a:tabLst>
                <a:tab pos="1890395" algn="l"/>
              </a:tabLst>
            </a:pPr>
            <a:r>
              <a:rPr lang="en-US" altLang="zh-CN" sz="2800" kern="100" dirty="0">
                <a:latin typeface="Times New Roman"/>
                <a:ea typeface="华文细黑"/>
                <a:cs typeface="Courier New"/>
              </a:rPr>
              <a:t>11.</a:t>
            </a:r>
            <a:r>
              <a:rPr lang="zh-CN" altLang="zh-CN" sz="2800" kern="100" dirty="0">
                <a:latin typeface="Times New Roman"/>
                <a:ea typeface="华文细黑"/>
                <a:cs typeface="Times New Roman"/>
              </a:rPr>
              <a:t>海洋植物如海带、海藻中含有大量的碘元素，碘元素以碘离子的形式存在。实验室里从海藻中提取碘的流程如下图：</a:t>
            </a:r>
            <a:endParaRPr lang="zh-CN" altLang="zh-CN" sz="2800" kern="100" dirty="0">
              <a:effectLst/>
              <a:latin typeface="宋体"/>
              <a:cs typeface="Courier New"/>
            </a:endParaRPr>
          </a:p>
        </p:txBody>
      </p:sp>
      <p:pic>
        <p:nvPicPr>
          <p:cNvPr id="221186" name="Picture 2" descr="19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0362" y="2283930"/>
            <a:ext cx="7326704" cy="3004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Rectangle 21">
            <a:hlinkClick r:id="rId3" action="ppaction://hlinksldjump"/>
          </p:cNvPr>
          <p:cNvSpPr>
            <a:spLocks noChangeArrowheads="1"/>
          </p:cNvSpPr>
          <p:nvPr/>
        </p:nvSpPr>
        <p:spPr bwMode="auto">
          <a:xfrm>
            <a:off x="6239222"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8" name="Rectangle 21">
            <a:hlinkClick r:id="rId4" action="ppaction://hlinksldjump"/>
          </p:cNvPr>
          <p:cNvSpPr>
            <a:spLocks noChangeArrowheads="1"/>
          </p:cNvSpPr>
          <p:nvPr/>
        </p:nvSpPr>
        <p:spPr bwMode="auto">
          <a:xfrm>
            <a:off x="6673145"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9" name="Rectangle 21">
            <a:hlinkClick r:id="rId5" action="ppaction://hlinksldjump"/>
          </p:cNvPr>
          <p:cNvSpPr>
            <a:spLocks noChangeArrowheads="1"/>
          </p:cNvSpPr>
          <p:nvPr/>
        </p:nvSpPr>
        <p:spPr bwMode="auto">
          <a:xfrm>
            <a:off x="7107068"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0" name="Rectangle 21">
            <a:hlinkClick r:id="rId6" action="ppaction://hlinksldjump"/>
          </p:cNvPr>
          <p:cNvSpPr>
            <a:spLocks noChangeArrowheads="1"/>
          </p:cNvSpPr>
          <p:nvPr/>
        </p:nvSpPr>
        <p:spPr bwMode="auto">
          <a:xfrm>
            <a:off x="7540991"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1" name="Rectangle 21">
            <a:hlinkClick r:id="rId7" action="ppaction://hlinksldjump"/>
          </p:cNvPr>
          <p:cNvSpPr>
            <a:spLocks noChangeArrowheads="1"/>
          </p:cNvSpPr>
          <p:nvPr/>
        </p:nvSpPr>
        <p:spPr bwMode="auto">
          <a:xfrm>
            <a:off x="7974914"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2" name="Rectangle 21">
            <a:hlinkClick r:id="rId8" action="ppaction://hlinksldjump"/>
          </p:cNvPr>
          <p:cNvSpPr>
            <a:spLocks noChangeArrowheads="1"/>
          </p:cNvSpPr>
          <p:nvPr/>
        </p:nvSpPr>
        <p:spPr bwMode="auto">
          <a:xfrm>
            <a:off x="8408837"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3" name="Rectangle 21">
            <a:hlinkClick r:id="rId9" action="ppaction://hlinksldjump"/>
          </p:cNvPr>
          <p:cNvSpPr>
            <a:spLocks noChangeArrowheads="1"/>
          </p:cNvSpPr>
          <p:nvPr/>
        </p:nvSpPr>
        <p:spPr bwMode="auto">
          <a:xfrm>
            <a:off x="8842760"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4" name="Rectangle 21">
            <a:hlinkClick r:id="rId10" action="ppaction://hlinksldjump"/>
          </p:cNvPr>
          <p:cNvSpPr>
            <a:spLocks noChangeArrowheads="1"/>
          </p:cNvSpPr>
          <p:nvPr/>
        </p:nvSpPr>
        <p:spPr bwMode="auto">
          <a:xfrm>
            <a:off x="9276683"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5" name="Rectangle 21">
            <a:hlinkClick r:id="rId11" action="ppaction://hlinksldjump"/>
          </p:cNvPr>
          <p:cNvSpPr>
            <a:spLocks noChangeArrowheads="1"/>
          </p:cNvSpPr>
          <p:nvPr/>
        </p:nvSpPr>
        <p:spPr bwMode="auto">
          <a:xfrm>
            <a:off x="9710606" y="117426"/>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26" name="Rectangle 21">
            <a:hlinkClick r:id="rId12" action="ppaction://hlinksldjump"/>
          </p:cNvPr>
          <p:cNvSpPr>
            <a:spLocks noChangeArrowheads="1"/>
          </p:cNvSpPr>
          <p:nvPr/>
        </p:nvSpPr>
        <p:spPr bwMode="auto">
          <a:xfrm>
            <a:off x="10222875" y="117426"/>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27" name="Rectangle 21">
            <a:hlinkClick r:id="rId13" action="ppaction://hlinksldjump"/>
          </p:cNvPr>
          <p:cNvSpPr>
            <a:spLocks noChangeArrowheads="1"/>
          </p:cNvSpPr>
          <p:nvPr/>
        </p:nvSpPr>
        <p:spPr bwMode="auto">
          <a:xfrm>
            <a:off x="10847334" y="117426"/>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28" name="Rectangle 21">
            <a:hlinkClick r:id="rId14" action="ppaction://hlinksldjump"/>
          </p:cNvPr>
          <p:cNvSpPr>
            <a:spLocks noChangeArrowheads="1"/>
          </p:cNvSpPr>
          <p:nvPr/>
        </p:nvSpPr>
        <p:spPr bwMode="auto">
          <a:xfrm>
            <a:off x="11440695" y="117426"/>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Tree>
    <p:extLst>
      <p:ext uri="{BB962C8B-B14F-4D97-AF65-F5344CB8AC3E}">
        <p14:creationId xmlns:p14="http://schemas.microsoft.com/office/powerpoint/2010/main" val="2908612842"/>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320880" y="693490"/>
            <a:ext cx="11664388" cy="5029582"/>
          </a:xfrm>
          <a:prstGeom prst="rect">
            <a:avLst/>
          </a:prstGeom>
        </p:spPr>
        <p:txBody>
          <a:bodyPr wrap="square">
            <a:spAutoFit/>
          </a:bodyPr>
          <a:lstStyle/>
          <a:p>
            <a:pPr algn="just">
              <a:lnSpc>
                <a:spcPts val="5500"/>
              </a:lnSpc>
              <a:spcAft>
                <a:spcPts val="0"/>
              </a:spcAft>
              <a:tabLst>
                <a:tab pos="1890395" algn="l"/>
              </a:tabLs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实验室灼烧海带，需要下列仪器中的</a:t>
            </a:r>
            <a:r>
              <a:rPr lang="en-US" altLang="zh-CN" sz="2800" kern="100" dirty="0">
                <a:latin typeface="Times New Roman"/>
                <a:ea typeface="华文细黑"/>
                <a:cs typeface="Courier New"/>
              </a:rPr>
              <a:t>________(</a:t>
            </a:r>
            <a:r>
              <a:rPr lang="zh-CN" altLang="zh-CN" sz="2800" kern="100" dirty="0">
                <a:latin typeface="Times New Roman"/>
                <a:ea typeface="华文细黑"/>
                <a:cs typeface="Times New Roman"/>
              </a:rPr>
              <a:t>填字母</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a:t>
            </a:r>
            <a:endParaRPr lang="zh-CN" altLang="zh-CN" sz="2800" kern="100" dirty="0">
              <a:latin typeface="宋体"/>
              <a:cs typeface="Courier New"/>
            </a:endParaRPr>
          </a:p>
          <a:p>
            <a:pPr algn="just">
              <a:lnSpc>
                <a:spcPts val="5500"/>
              </a:lnSpc>
              <a:spcAft>
                <a:spcPts val="0"/>
              </a:spcAft>
              <a:tabLst>
                <a:tab pos="1890395" algn="l"/>
              </a:tabLs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试管</a:t>
            </a:r>
            <a:r>
              <a:rPr lang="en-US" altLang="zh-CN" sz="2800" kern="100" dirty="0">
                <a:latin typeface="Times New Roman"/>
                <a:ea typeface="华文细黑"/>
                <a:cs typeface="Courier New"/>
              </a:rPr>
              <a:t>  </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b</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烧杯</a:t>
            </a:r>
            <a:r>
              <a:rPr lang="en-US" altLang="zh-CN" sz="2800" kern="100" dirty="0">
                <a:latin typeface="Times New Roman"/>
                <a:ea typeface="华文细黑"/>
                <a:cs typeface="Courier New"/>
              </a:rPr>
              <a:t>  </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    c.</a:t>
            </a:r>
            <a:r>
              <a:rPr lang="zh-CN" altLang="zh-CN" sz="2800" kern="100" dirty="0">
                <a:latin typeface="Times New Roman"/>
                <a:ea typeface="华文细黑"/>
                <a:cs typeface="Times New Roman"/>
              </a:rPr>
              <a:t>坩埚</a:t>
            </a:r>
            <a:endParaRPr lang="zh-CN" altLang="zh-CN" sz="2800" kern="100" dirty="0">
              <a:latin typeface="宋体"/>
              <a:cs typeface="Courier New"/>
            </a:endParaRPr>
          </a:p>
          <a:p>
            <a:pPr algn="just">
              <a:lnSpc>
                <a:spcPts val="5500"/>
              </a:lnSpc>
              <a:spcAft>
                <a:spcPts val="0"/>
              </a:spcAft>
              <a:tabLst>
                <a:tab pos="1890395" algn="l"/>
              </a:tabLst>
            </a:pP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泥三角</a:t>
            </a:r>
            <a:r>
              <a:rPr lang="en-US" altLang="zh-CN" sz="2800" kern="100" dirty="0">
                <a:latin typeface="Times New Roman"/>
                <a:ea typeface="华文细黑"/>
                <a:cs typeface="Courier New"/>
              </a:rPr>
              <a:t>  </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e.</a:t>
            </a:r>
            <a:r>
              <a:rPr lang="zh-CN" altLang="zh-CN" sz="2800" kern="100" dirty="0">
                <a:latin typeface="Times New Roman"/>
                <a:ea typeface="华文细黑"/>
                <a:cs typeface="Times New Roman"/>
              </a:rPr>
              <a:t>铁三脚架</a:t>
            </a:r>
            <a:r>
              <a:rPr lang="en-US" altLang="zh-CN" sz="2800" kern="100" dirty="0">
                <a:latin typeface="Times New Roman"/>
                <a:ea typeface="华文细黑"/>
                <a:cs typeface="Courier New"/>
              </a:rPr>
              <a:t>  </a:t>
            </a:r>
            <a:r>
              <a:rPr lang="zh-CN" altLang="zh-CN" sz="2800" kern="100" dirty="0">
                <a:latin typeface="Times New Roman"/>
                <a:ea typeface="华文细黑"/>
                <a:cs typeface="Times New Roman"/>
              </a:rPr>
              <a:t>　　</a:t>
            </a:r>
            <a:r>
              <a:rPr lang="en-US" altLang="zh-CN" sz="2800" kern="100" dirty="0" smtClean="0">
                <a:latin typeface="Times New Roman"/>
                <a:ea typeface="华文细黑"/>
                <a:cs typeface="Courier New"/>
              </a:rPr>
              <a:t>f.</a:t>
            </a:r>
            <a:r>
              <a:rPr lang="zh-CN" altLang="zh-CN" sz="2800" kern="100" dirty="0" smtClean="0">
                <a:latin typeface="Times New Roman"/>
                <a:ea typeface="华文细黑"/>
                <a:cs typeface="Times New Roman"/>
              </a:rPr>
              <a:t>酒精灯</a:t>
            </a:r>
            <a:endParaRPr lang="en-US" altLang="zh-CN" sz="2800" kern="100" dirty="0" smtClean="0">
              <a:latin typeface="宋体"/>
              <a:cs typeface="Courier New"/>
            </a:endParaRPr>
          </a:p>
          <a:p>
            <a:pPr algn="just">
              <a:lnSpc>
                <a:spcPts val="5500"/>
              </a:lnSpc>
              <a:spcAft>
                <a:spcPts val="0"/>
              </a:spcAft>
              <a:tabLst>
                <a:tab pos="1890395" algn="l"/>
              </a:tabLs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指出提取碘的过程中有关的实验操作名称：</a:t>
            </a:r>
            <a:r>
              <a:rPr lang="en-US" altLang="zh-CN" sz="2800" kern="100" dirty="0">
                <a:latin typeface="宋体"/>
                <a:ea typeface="华文细黑"/>
                <a:cs typeface="Times New Roman"/>
              </a:rPr>
              <a:t>①</a:t>
            </a:r>
            <a:r>
              <a:rPr lang="en-US" altLang="zh-CN" sz="2800" kern="100" dirty="0" smtClean="0">
                <a:latin typeface="Times New Roman"/>
                <a:ea typeface="华文细黑"/>
                <a:cs typeface="Courier New"/>
              </a:rPr>
              <a:t>______</a:t>
            </a:r>
            <a:r>
              <a:rPr lang="zh-CN" altLang="zh-CN" sz="2800" kern="100" dirty="0" smtClean="0">
                <a:latin typeface="Times New Roman"/>
                <a:ea typeface="华文细黑"/>
                <a:cs typeface="Times New Roman"/>
              </a:rPr>
              <a:t>，</a:t>
            </a:r>
            <a:r>
              <a:rPr lang="en-US" altLang="zh-CN" sz="2800" kern="100" dirty="0" smtClean="0">
                <a:latin typeface="宋体"/>
                <a:ea typeface="华文细黑"/>
                <a:cs typeface="Times New Roman"/>
              </a:rPr>
              <a:t>③</a:t>
            </a:r>
            <a:r>
              <a:rPr lang="en-US" altLang="zh-CN" sz="2800" kern="100" dirty="0" smtClean="0">
                <a:latin typeface="Times New Roman"/>
                <a:ea typeface="华文细黑"/>
                <a:cs typeface="Courier New"/>
              </a:rPr>
              <a:t>___</a:t>
            </a:r>
            <a:r>
              <a:rPr lang="en-US" altLang="zh-CN" sz="2800" kern="100" dirty="0">
                <a:latin typeface="Times New Roman"/>
                <a:ea typeface="华文细黑"/>
                <a:cs typeface="Courier New"/>
              </a:rPr>
              <a:t>__</a:t>
            </a:r>
            <a:r>
              <a:rPr lang="en-US" altLang="zh-CN" sz="2800" kern="100" dirty="0" smtClean="0">
                <a:latin typeface="Times New Roman"/>
                <a:ea typeface="华文细黑"/>
                <a:cs typeface="Courier New"/>
              </a:rPr>
              <a:t>_____</a:t>
            </a:r>
            <a:r>
              <a:rPr lang="zh-CN" altLang="zh-CN" sz="2800" kern="100" dirty="0" smtClean="0">
                <a:latin typeface="Times New Roman"/>
                <a:ea typeface="华文细黑"/>
                <a:cs typeface="Times New Roman"/>
              </a:rPr>
              <a:t>。</a:t>
            </a:r>
            <a:endParaRPr lang="en-US" altLang="zh-CN" sz="1050" kern="100" dirty="0" smtClean="0">
              <a:latin typeface="宋体"/>
              <a:cs typeface="Courier New"/>
            </a:endParaRPr>
          </a:p>
          <a:p>
            <a:pPr algn="just">
              <a:lnSpc>
                <a:spcPts val="5500"/>
              </a:lnSpc>
              <a:spcAft>
                <a:spcPts val="0"/>
              </a:spcAft>
              <a:tabLst>
                <a:tab pos="1890395" algn="l"/>
              </a:tabLst>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提取碘的过程中，可选择的有机试剂是</a:t>
            </a:r>
            <a:r>
              <a:rPr lang="en-US" altLang="zh-CN" sz="2800" kern="100" dirty="0">
                <a:latin typeface="Times New Roman"/>
                <a:ea typeface="华文细黑"/>
                <a:cs typeface="Courier New"/>
              </a:rPr>
              <a:t>________</a:t>
            </a:r>
            <a:r>
              <a:rPr lang="zh-CN" altLang="zh-CN" sz="2800" kern="100" dirty="0">
                <a:latin typeface="Times New Roman"/>
                <a:ea typeface="华文细黑"/>
                <a:cs typeface="Times New Roman"/>
              </a:rPr>
              <a:t>。</a:t>
            </a:r>
            <a:endParaRPr lang="zh-CN" altLang="zh-CN" sz="1050" kern="100" dirty="0">
              <a:latin typeface="宋体"/>
              <a:cs typeface="Courier New"/>
            </a:endParaRPr>
          </a:p>
          <a:p>
            <a:pPr algn="just">
              <a:lnSpc>
                <a:spcPts val="5500"/>
              </a:lnSpc>
              <a:spcAft>
                <a:spcPts val="0"/>
              </a:spcAft>
              <a:tabLst>
                <a:tab pos="1890395" algn="l"/>
              </a:tabLs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甲苯、酒精</a:t>
            </a:r>
            <a:r>
              <a:rPr lang="en-US" altLang="zh-CN" sz="2800" kern="100" dirty="0">
                <a:latin typeface="Times New Roman"/>
                <a:ea typeface="华文细黑"/>
                <a:cs typeface="Courier New"/>
              </a:rPr>
              <a:t>  	B.</a:t>
            </a:r>
            <a:r>
              <a:rPr lang="zh-CN" altLang="zh-CN" sz="2800" kern="100" dirty="0">
                <a:latin typeface="Times New Roman"/>
                <a:ea typeface="华文细黑"/>
                <a:cs typeface="Times New Roman"/>
              </a:rPr>
              <a:t>四氯化碳、苯</a:t>
            </a:r>
            <a:endParaRPr lang="zh-CN" altLang="zh-CN" sz="1050" kern="100" dirty="0">
              <a:latin typeface="宋体"/>
              <a:cs typeface="Courier New"/>
            </a:endParaRPr>
          </a:p>
          <a:p>
            <a:pPr algn="just">
              <a:lnSpc>
                <a:spcPts val="5500"/>
              </a:lnSpc>
              <a:spcAft>
                <a:spcPts val="0"/>
              </a:spcAft>
              <a:tabLst>
                <a:tab pos="1890395" algn="l"/>
              </a:tabLs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汽油、乙酸</a:t>
            </a:r>
            <a:r>
              <a:rPr lang="en-US" altLang="zh-CN" sz="2800" kern="100" dirty="0">
                <a:latin typeface="Times New Roman"/>
                <a:ea typeface="华文细黑"/>
                <a:cs typeface="Courier New"/>
              </a:rPr>
              <a:t>  	D.</a:t>
            </a:r>
            <a:r>
              <a:rPr lang="zh-CN" altLang="zh-CN" sz="2800" kern="100" dirty="0">
                <a:latin typeface="Times New Roman"/>
                <a:ea typeface="华文细黑"/>
                <a:cs typeface="Times New Roman"/>
              </a:rPr>
              <a:t>汽油、</a:t>
            </a:r>
            <a:r>
              <a:rPr lang="zh-CN" altLang="zh-CN" sz="2800" kern="100" dirty="0" smtClean="0">
                <a:latin typeface="Times New Roman"/>
                <a:ea typeface="华文细黑"/>
                <a:cs typeface="Times New Roman"/>
              </a:rPr>
              <a:t>甘油</a:t>
            </a:r>
            <a:endParaRPr lang="zh-CN" altLang="zh-CN" sz="1050" kern="100" dirty="0">
              <a:latin typeface="宋体"/>
              <a:cs typeface="Courier New"/>
            </a:endParaRPr>
          </a:p>
        </p:txBody>
      </p:sp>
      <p:sp>
        <p:nvSpPr>
          <p:cNvPr id="3" name="矩形 2"/>
          <p:cNvSpPr/>
          <p:nvPr/>
        </p:nvSpPr>
        <p:spPr>
          <a:xfrm>
            <a:off x="6845146" y="728215"/>
            <a:ext cx="822661" cy="661207"/>
          </a:xfrm>
          <a:prstGeom prst="rect">
            <a:avLst/>
          </a:prstGeom>
        </p:spPr>
        <p:txBody>
          <a:bodyPr wrap="none">
            <a:spAutoFit/>
          </a:bodyPr>
          <a:lstStyle/>
          <a:p>
            <a:pPr lvl="0" algn="just">
              <a:lnSpc>
                <a:spcPct val="150000"/>
              </a:lnSpc>
              <a:tabLst>
                <a:tab pos="1890395" algn="l"/>
              </a:tabLst>
            </a:pPr>
            <a:r>
              <a:rPr lang="en-US" altLang="zh-CN" sz="2800" b="1" kern="100" dirty="0" err="1">
                <a:solidFill>
                  <a:schemeClr val="accent6">
                    <a:lumMod val="75000"/>
                  </a:schemeClr>
                </a:solidFill>
                <a:latin typeface="Times New Roman"/>
                <a:ea typeface="华文细黑"/>
                <a:cs typeface="Courier New"/>
              </a:rPr>
              <a:t>cdef</a:t>
            </a:r>
            <a:endParaRPr lang="zh-CN" altLang="zh-CN" sz="2800" b="1" kern="100" dirty="0">
              <a:solidFill>
                <a:schemeClr val="accent6">
                  <a:lumMod val="75000"/>
                </a:schemeClr>
              </a:solidFill>
              <a:latin typeface="Times New Roman"/>
              <a:ea typeface="华文细黑"/>
              <a:cs typeface="Courier New"/>
            </a:endParaRPr>
          </a:p>
        </p:txBody>
      </p:sp>
      <p:sp>
        <p:nvSpPr>
          <p:cNvPr id="4" name="矩形 3"/>
          <p:cNvSpPr/>
          <p:nvPr/>
        </p:nvSpPr>
        <p:spPr>
          <a:xfrm>
            <a:off x="8103417" y="2815079"/>
            <a:ext cx="902811" cy="661015"/>
          </a:xfrm>
          <a:prstGeom prst="rect">
            <a:avLst/>
          </a:prstGeom>
        </p:spPr>
        <p:txBody>
          <a:bodyPr wrap="none">
            <a:spAutoFit/>
          </a:bodyPr>
          <a:lstStyle/>
          <a:p>
            <a:pPr algn="just">
              <a:lnSpc>
                <a:spcPct val="150000"/>
              </a:lnSpc>
              <a:tabLst>
                <a:tab pos="1890395" algn="l"/>
              </a:tabLst>
            </a:pPr>
            <a:r>
              <a:rPr lang="zh-CN" altLang="zh-CN" sz="2800" kern="100" dirty="0">
                <a:solidFill>
                  <a:schemeClr val="accent6">
                    <a:lumMod val="75000"/>
                  </a:schemeClr>
                </a:solidFill>
                <a:latin typeface="Times New Roman"/>
                <a:ea typeface="华文细黑"/>
                <a:cs typeface="Courier New"/>
              </a:rPr>
              <a:t>过滤</a:t>
            </a:r>
            <a:endParaRPr lang="zh-CN" altLang="en-US" sz="2800" kern="100" dirty="0">
              <a:solidFill>
                <a:schemeClr val="accent6">
                  <a:lumMod val="75000"/>
                </a:schemeClr>
              </a:solidFill>
              <a:latin typeface="Times New Roman"/>
              <a:ea typeface="华文细黑"/>
              <a:cs typeface="Courier New"/>
            </a:endParaRPr>
          </a:p>
        </p:txBody>
      </p:sp>
      <p:sp>
        <p:nvSpPr>
          <p:cNvPr id="5" name="矩形 4"/>
          <p:cNvSpPr/>
          <p:nvPr/>
        </p:nvSpPr>
        <p:spPr>
          <a:xfrm>
            <a:off x="9874849" y="2791929"/>
            <a:ext cx="1620957" cy="661015"/>
          </a:xfrm>
          <a:prstGeom prst="rect">
            <a:avLst/>
          </a:prstGeom>
        </p:spPr>
        <p:txBody>
          <a:bodyPr wrap="none">
            <a:spAutoFit/>
          </a:bodyPr>
          <a:lstStyle/>
          <a:p>
            <a:pPr algn="just">
              <a:lnSpc>
                <a:spcPct val="150000"/>
              </a:lnSpc>
              <a:tabLst>
                <a:tab pos="1890395" algn="l"/>
              </a:tabLst>
            </a:pPr>
            <a:r>
              <a:rPr lang="zh-CN" altLang="zh-CN" sz="2800" kern="100" dirty="0">
                <a:solidFill>
                  <a:schemeClr val="accent6">
                    <a:lumMod val="75000"/>
                  </a:schemeClr>
                </a:solidFill>
                <a:latin typeface="Times New Roman"/>
                <a:ea typeface="华文细黑"/>
                <a:cs typeface="Courier New"/>
              </a:rPr>
              <a:t>萃取分液</a:t>
            </a:r>
            <a:endParaRPr lang="zh-CN" altLang="en-US" sz="2800" kern="100" dirty="0">
              <a:solidFill>
                <a:schemeClr val="accent6">
                  <a:lumMod val="75000"/>
                </a:schemeClr>
              </a:solidFill>
              <a:latin typeface="Times New Roman"/>
              <a:ea typeface="华文细黑"/>
              <a:cs typeface="Courier New"/>
            </a:endParaRPr>
          </a:p>
        </p:txBody>
      </p:sp>
      <p:sp>
        <p:nvSpPr>
          <p:cNvPr id="6" name="矩形 5"/>
          <p:cNvSpPr/>
          <p:nvPr/>
        </p:nvSpPr>
        <p:spPr>
          <a:xfrm>
            <a:off x="7391350" y="3572250"/>
            <a:ext cx="423514" cy="661207"/>
          </a:xfrm>
          <a:prstGeom prst="rect">
            <a:avLst/>
          </a:prstGeom>
        </p:spPr>
        <p:txBody>
          <a:bodyPr wrap="none">
            <a:spAutoFit/>
          </a:bodyPr>
          <a:lstStyle/>
          <a:p>
            <a:pPr algn="just">
              <a:lnSpc>
                <a:spcPct val="150000"/>
              </a:lnSpc>
              <a:spcAft>
                <a:spcPts val="0"/>
              </a:spcAft>
              <a:tabLst>
                <a:tab pos="1890395" algn="l"/>
              </a:tabLst>
            </a:pPr>
            <a:r>
              <a:rPr lang="en-US" altLang="zh-CN" sz="2800" kern="100" dirty="0" smtClean="0">
                <a:solidFill>
                  <a:schemeClr val="accent6">
                    <a:lumMod val="75000"/>
                  </a:schemeClr>
                </a:solidFill>
                <a:latin typeface="Times New Roman"/>
                <a:ea typeface="华文细黑"/>
                <a:cs typeface="Courier New"/>
              </a:rPr>
              <a:t>B</a:t>
            </a:r>
            <a:endParaRPr lang="zh-CN" altLang="zh-CN" sz="2800" kern="100" dirty="0">
              <a:solidFill>
                <a:schemeClr val="accent6">
                  <a:lumMod val="75000"/>
                </a:schemeClr>
              </a:solidFill>
              <a:latin typeface="Times New Roman"/>
              <a:ea typeface="华文细黑"/>
              <a:cs typeface="Courier New"/>
            </a:endParaRPr>
          </a:p>
        </p:txBody>
      </p:sp>
      <p:sp>
        <p:nvSpPr>
          <p:cNvPr id="33" name="Rectangle 21">
            <a:hlinkClick r:id="rId2" action="ppaction://hlinksldjump"/>
          </p:cNvPr>
          <p:cNvSpPr>
            <a:spLocks noChangeArrowheads="1"/>
          </p:cNvSpPr>
          <p:nvPr/>
        </p:nvSpPr>
        <p:spPr bwMode="auto">
          <a:xfrm>
            <a:off x="6239222"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34" name="Rectangle 21">
            <a:hlinkClick r:id="rId3" action="ppaction://hlinksldjump"/>
          </p:cNvPr>
          <p:cNvSpPr>
            <a:spLocks noChangeArrowheads="1"/>
          </p:cNvSpPr>
          <p:nvPr/>
        </p:nvSpPr>
        <p:spPr bwMode="auto">
          <a:xfrm>
            <a:off x="6673145"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46" name="Rectangle 21">
            <a:hlinkClick r:id="rId4" action="ppaction://hlinksldjump"/>
          </p:cNvPr>
          <p:cNvSpPr>
            <a:spLocks noChangeArrowheads="1"/>
          </p:cNvSpPr>
          <p:nvPr/>
        </p:nvSpPr>
        <p:spPr bwMode="auto">
          <a:xfrm>
            <a:off x="7107068"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47" name="Rectangle 21">
            <a:hlinkClick r:id="rId5" action="ppaction://hlinksldjump"/>
          </p:cNvPr>
          <p:cNvSpPr>
            <a:spLocks noChangeArrowheads="1"/>
          </p:cNvSpPr>
          <p:nvPr/>
        </p:nvSpPr>
        <p:spPr bwMode="auto">
          <a:xfrm>
            <a:off x="7540991"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48" name="Rectangle 21">
            <a:hlinkClick r:id="rId6" action="ppaction://hlinksldjump"/>
          </p:cNvPr>
          <p:cNvSpPr>
            <a:spLocks noChangeArrowheads="1"/>
          </p:cNvSpPr>
          <p:nvPr/>
        </p:nvSpPr>
        <p:spPr bwMode="auto">
          <a:xfrm>
            <a:off x="7974914"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49" name="Rectangle 21">
            <a:hlinkClick r:id="rId7" action="ppaction://hlinksldjump"/>
          </p:cNvPr>
          <p:cNvSpPr>
            <a:spLocks noChangeArrowheads="1"/>
          </p:cNvSpPr>
          <p:nvPr/>
        </p:nvSpPr>
        <p:spPr bwMode="auto">
          <a:xfrm>
            <a:off x="8408837"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50" name="Rectangle 21">
            <a:hlinkClick r:id="rId8" action="ppaction://hlinksldjump"/>
          </p:cNvPr>
          <p:cNvSpPr>
            <a:spLocks noChangeArrowheads="1"/>
          </p:cNvSpPr>
          <p:nvPr/>
        </p:nvSpPr>
        <p:spPr bwMode="auto">
          <a:xfrm>
            <a:off x="8842760"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51" name="Rectangle 21">
            <a:hlinkClick r:id="rId9" action="ppaction://hlinksldjump"/>
          </p:cNvPr>
          <p:cNvSpPr>
            <a:spLocks noChangeArrowheads="1"/>
          </p:cNvSpPr>
          <p:nvPr/>
        </p:nvSpPr>
        <p:spPr bwMode="auto">
          <a:xfrm>
            <a:off x="9276683"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52" name="Rectangle 21">
            <a:hlinkClick r:id="rId10" action="ppaction://hlinksldjump"/>
          </p:cNvPr>
          <p:cNvSpPr>
            <a:spLocks noChangeArrowheads="1"/>
          </p:cNvSpPr>
          <p:nvPr/>
        </p:nvSpPr>
        <p:spPr bwMode="auto">
          <a:xfrm>
            <a:off x="9710606" y="117426"/>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53" name="Rectangle 21">
            <a:hlinkClick r:id="rId11" action="ppaction://hlinksldjump"/>
          </p:cNvPr>
          <p:cNvSpPr>
            <a:spLocks noChangeArrowheads="1"/>
          </p:cNvSpPr>
          <p:nvPr/>
        </p:nvSpPr>
        <p:spPr bwMode="auto">
          <a:xfrm>
            <a:off x="10222875" y="117426"/>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54" name="Rectangle 21">
            <a:hlinkClick r:id="rId12" action="ppaction://hlinksldjump"/>
          </p:cNvPr>
          <p:cNvSpPr>
            <a:spLocks noChangeArrowheads="1"/>
          </p:cNvSpPr>
          <p:nvPr/>
        </p:nvSpPr>
        <p:spPr bwMode="auto">
          <a:xfrm>
            <a:off x="10847334" y="117426"/>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55" name="Rectangle 21">
            <a:hlinkClick r:id="rId13" action="ppaction://hlinksldjump"/>
          </p:cNvPr>
          <p:cNvSpPr>
            <a:spLocks noChangeArrowheads="1"/>
          </p:cNvSpPr>
          <p:nvPr/>
        </p:nvSpPr>
        <p:spPr bwMode="auto">
          <a:xfrm>
            <a:off x="11440695" y="117426"/>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56" name="矩形 55"/>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57" name="圆角矩形 56"/>
          <p:cNvSpPr/>
          <p:nvPr/>
        </p:nvSpPr>
        <p:spPr>
          <a:xfrm>
            <a:off x="11382521" y="6658148"/>
            <a:ext cx="807892" cy="20084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C00000"/>
                </a:solidFill>
                <a:latin typeface="黑体" pitchFamily="49" charset="-122"/>
                <a:ea typeface="黑体" pitchFamily="49" charset="-122"/>
              </a:rPr>
              <a:t>答案</a:t>
            </a:r>
            <a:endParaRPr lang="zh-CN" altLang="en-US" sz="1400" dirty="0">
              <a:solidFill>
                <a:srgbClr val="C00000"/>
              </a:solidFill>
              <a:latin typeface="黑体" pitchFamily="49" charset="-122"/>
              <a:ea typeface="黑体" pitchFamily="49" charset="-122"/>
            </a:endParaRPr>
          </a:p>
        </p:txBody>
      </p:sp>
    </p:spTree>
    <p:extLst>
      <p:ext uri="{BB962C8B-B14F-4D97-AF65-F5344CB8AC3E}">
        <p14:creationId xmlns:p14="http://schemas.microsoft.com/office/powerpoint/2010/main" val="264714048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7"/>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horizontal)">
                                      <p:cBhvr>
                                        <p:cTn id="12" dur="500"/>
                                        <p:tgtEl>
                                          <p:spTgt spid="4"/>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blinds(horizontal)">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blinds(horizontal)">
                                      <p:cBhvr>
                                        <p:cTn id="20" dur="500"/>
                                        <p:tgtEl>
                                          <p:spTgt spid="6"/>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xit" presetSubtype="0" fill="hold" grpId="1" nodeType="clickEffect">
                                  <p:stCondLst>
                                    <p:cond delay="0"/>
                                  </p:stCondLst>
                                  <p:childTnLst>
                                    <p:animEffect transition="out" filter="fade">
                                      <p:cBhvr>
                                        <p:cTn id="24" dur="500"/>
                                        <p:tgtEl>
                                          <p:spTgt spid="3"/>
                                        </p:tgtEl>
                                      </p:cBhvr>
                                    </p:animEffect>
                                    <p:set>
                                      <p:cBhvr>
                                        <p:cTn id="25" dur="1" fill="hold">
                                          <p:stCondLst>
                                            <p:cond delay="499"/>
                                          </p:stCondLst>
                                        </p:cTn>
                                        <p:tgtEl>
                                          <p:spTgt spid="3"/>
                                        </p:tgtEl>
                                        <p:attrNameLst>
                                          <p:attrName>style.visibility</p:attrName>
                                        </p:attrNameLst>
                                      </p:cBhvr>
                                      <p:to>
                                        <p:strVal val="hidden"/>
                                      </p:to>
                                    </p:set>
                                  </p:childTnLst>
                                </p:cTn>
                              </p:par>
                              <p:par>
                                <p:cTn id="26" presetID="10" presetClass="exit" presetSubtype="0" fill="hold" grpId="1" nodeType="withEffect">
                                  <p:stCondLst>
                                    <p:cond delay="0"/>
                                  </p:stCondLst>
                                  <p:childTnLst>
                                    <p:animEffect transition="out" filter="fade">
                                      <p:cBhvr>
                                        <p:cTn id="27" dur="500"/>
                                        <p:tgtEl>
                                          <p:spTgt spid="4"/>
                                        </p:tgtEl>
                                      </p:cBhvr>
                                    </p:animEffect>
                                    <p:set>
                                      <p:cBhvr>
                                        <p:cTn id="28" dur="1" fill="hold">
                                          <p:stCondLst>
                                            <p:cond delay="499"/>
                                          </p:stCondLst>
                                        </p:cTn>
                                        <p:tgtEl>
                                          <p:spTgt spid="4"/>
                                        </p:tgtEl>
                                        <p:attrNameLst>
                                          <p:attrName>style.visibility</p:attrName>
                                        </p:attrNameLst>
                                      </p:cBhvr>
                                      <p:to>
                                        <p:strVal val="hidden"/>
                                      </p:to>
                                    </p:set>
                                  </p:childTnLst>
                                </p:cTn>
                              </p:par>
                              <p:par>
                                <p:cTn id="29" presetID="10" presetClass="exit" presetSubtype="0" fill="hold" grpId="1" nodeType="withEffect">
                                  <p:stCondLst>
                                    <p:cond delay="0"/>
                                  </p:stCondLst>
                                  <p:childTnLst>
                                    <p:animEffect transition="out" filter="fade">
                                      <p:cBhvr>
                                        <p:cTn id="30" dur="500"/>
                                        <p:tgtEl>
                                          <p:spTgt spid="5"/>
                                        </p:tgtEl>
                                      </p:cBhvr>
                                    </p:animEffect>
                                    <p:set>
                                      <p:cBhvr>
                                        <p:cTn id="31" dur="1" fill="hold">
                                          <p:stCondLst>
                                            <p:cond delay="499"/>
                                          </p:stCondLst>
                                        </p:cTn>
                                        <p:tgtEl>
                                          <p:spTgt spid="5"/>
                                        </p:tgtEl>
                                        <p:attrNameLst>
                                          <p:attrName>style.visibility</p:attrName>
                                        </p:attrNameLst>
                                      </p:cBhvr>
                                      <p:to>
                                        <p:strVal val="hidden"/>
                                      </p:to>
                                    </p:set>
                                  </p:childTnLst>
                                </p:cTn>
                              </p:par>
                              <p:par>
                                <p:cTn id="32" presetID="10" presetClass="exit" presetSubtype="0" fill="hold" grpId="1" nodeType="withEffect">
                                  <p:stCondLst>
                                    <p:cond delay="0"/>
                                  </p:stCondLst>
                                  <p:childTnLst>
                                    <p:animEffect transition="out" filter="fade">
                                      <p:cBhvr>
                                        <p:cTn id="33" dur="500"/>
                                        <p:tgtEl>
                                          <p:spTgt spid="6"/>
                                        </p:tgtEl>
                                      </p:cBhvr>
                                    </p:animEffect>
                                    <p:set>
                                      <p:cBhvr>
                                        <p:cTn id="34" dur="1" fill="hold">
                                          <p:stCondLst>
                                            <p:cond delay="499"/>
                                          </p:stCondLst>
                                        </p:cTn>
                                        <p:tgtEl>
                                          <p:spTgt spid="6"/>
                                        </p:tgtEl>
                                        <p:attrNameLst>
                                          <p:attrName>style.visibility</p:attrName>
                                        </p:attrNameLst>
                                      </p:cBhvr>
                                      <p:to>
                                        <p:strVal val="hidden"/>
                                      </p:to>
                                    </p:set>
                                  </p:childTnLst>
                                </p:cTn>
                              </p:par>
                            </p:childTnLst>
                          </p:cTn>
                        </p:par>
                      </p:childTnLst>
                    </p:cTn>
                  </p:par>
                </p:childTnLst>
              </p:cTn>
              <p:nextCondLst>
                <p:cond evt="onClick" delay="0">
                  <p:tgtEl>
                    <p:spTgt spid="57"/>
                  </p:tgtEl>
                </p:cond>
              </p:nextCondLst>
            </p:seq>
          </p:childTnLst>
        </p:cTn>
      </p:par>
    </p:tnLst>
    <p:bldLst>
      <p:bldP spid="3" grpId="0"/>
      <p:bldP spid="3" grpId="1"/>
      <p:bldP spid="4" grpId="0"/>
      <p:bldP spid="4" grpId="1"/>
      <p:bldP spid="5" grpId="0"/>
      <p:bldP spid="5" grpId="1"/>
      <p:bldP spid="6" grpId="0"/>
      <p:bldP spid="6" grpId="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272022" y="686415"/>
            <a:ext cx="11664388" cy="4616648"/>
          </a:xfrm>
          <a:prstGeom prst="rect">
            <a:avLst/>
          </a:prstGeom>
        </p:spPr>
        <p:txBody>
          <a:bodyPr wrap="square">
            <a:spAutoFit/>
          </a:bodyPr>
          <a:lstStyle/>
          <a:p>
            <a:pPr algn="just">
              <a:lnSpc>
                <a:spcPct val="150000"/>
              </a:lnSpc>
              <a:spcAft>
                <a:spcPts val="0"/>
              </a:spcAft>
              <a:tabLst>
                <a:tab pos="1890395" algn="l"/>
              </a:tabLst>
            </a:pPr>
            <a:r>
              <a:rPr lang="en-US" altLang="zh-CN" sz="2800" kern="100" dirty="0">
                <a:latin typeface="Times New Roman"/>
                <a:ea typeface="华文细黑"/>
                <a:cs typeface="Courier New"/>
              </a:rPr>
              <a:t>(4)</a:t>
            </a:r>
            <a:r>
              <a:rPr lang="zh-CN" altLang="zh-CN" sz="2800" kern="100" dirty="0">
                <a:latin typeface="Times New Roman"/>
                <a:ea typeface="华文细黑"/>
                <a:cs typeface="Times New Roman"/>
              </a:rPr>
              <a:t>为使海藻灰中碘离子转化为碘的有机溶液，实验室有烧杯、玻璃棒、集气瓶、酒精灯、导管、圆底烧瓶、石棉网以及必要的夹持仪器、物品，尚缺少的玻璃仪器有</a:t>
            </a:r>
            <a:r>
              <a:rPr lang="en-US" altLang="zh-CN" sz="2800" kern="100" dirty="0">
                <a:latin typeface="Times New Roman"/>
                <a:ea typeface="华文细黑"/>
                <a:cs typeface="Courier New"/>
              </a:rPr>
              <a:t>______________</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______________</a:t>
            </a:r>
            <a:r>
              <a:rPr lang="zh-CN" altLang="zh-CN" sz="2800" kern="100" dirty="0">
                <a:latin typeface="Times New Roman"/>
                <a:ea typeface="华文细黑"/>
                <a:cs typeface="Times New Roman"/>
              </a:rPr>
              <a:t>。</a:t>
            </a:r>
            <a:endParaRPr lang="zh-CN" altLang="zh-CN" sz="1050" kern="100" dirty="0">
              <a:latin typeface="宋体"/>
              <a:cs typeface="Courier New"/>
            </a:endParaRPr>
          </a:p>
          <a:p>
            <a:pPr algn="just">
              <a:lnSpc>
                <a:spcPct val="150000"/>
              </a:lnSpc>
              <a:spcAft>
                <a:spcPts val="0"/>
              </a:spcAft>
              <a:tabLst>
                <a:tab pos="1890395" algn="l"/>
              </a:tabLst>
            </a:pPr>
            <a:r>
              <a:rPr lang="en-US" altLang="zh-CN" sz="2800" kern="100" dirty="0" smtClean="0">
                <a:latin typeface="Times New Roman"/>
                <a:ea typeface="华文细黑"/>
                <a:cs typeface="Courier New"/>
              </a:rPr>
              <a:t>(</a:t>
            </a:r>
            <a:r>
              <a:rPr lang="en-US" altLang="zh-CN" sz="2800" kern="100" dirty="0">
                <a:latin typeface="Times New Roman"/>
                <a:ea typeface="华文细黑"/>
                <a:cs typeface="Courier New"/>
              </a:rPr>
              <a:t>5)</a:t>
            </a:r>
            <a:r>
              <a:rPr lang="zh-CN" altLang="zh-CN" sz="2800" kern="100" dirty="0">
                <a:latin typeface="Times New Roman"/>
                <a:ea typeface="华文细黑"/>
                <a:cs typeface="Times New Roman"/>
              </a:rPr>
              <a:t>小组用</a:t>
            </a:r>
            <a:r>
              <a:rPr lang="en-US" altLang="zh-CN" sz="2800" kern="100" dirty="0">
                <a:latin typeface="Times New Roman"/>
                <a:ea typeface="华文细黑"/>
                <a:cs typeface="Courier New"/>
              </a:rPr>
              <a:t>CCl</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萃取碘水中的碘，</a:t>
            </a:r>
            <a:r>
              <a:rPr lang="zh-CN" altLang="zh-CN" sz="2800" kern="100" dirty="0" smtClean="0">
                <a:latin typeface="Times New Roman"/>
                <a:ea typeface="华文细黑"/>
                <a:cs typeface="Times New Roman"/>
              </a:rPr>
              <a:t>在</a:t>
            </a:r>
            <a:r>
              <a:rPr lang="zh-CN" altLang="en-US" sz="2800" kern="100" dirty="0" smtClean="0">
                <a:latin typeface="Times New Roman"/>
                <a:ea typeface="华文细黑"/>
                <a:cs typeface="Times New Roman"/>
              </a:rPr>
              <a:t>右</a:t>
            </a:r>
            <a:r>
              <a:rPr lang="zh-CN" altLang="zh-CN" sz="2800" kern="100" dirty="0" smtClean="0">
                <a:latin typeface="Times New Roman"/>
                <a:ea typeface="华文细黑"/>
                <a:cs typeface="Times New Roman"/>
              </a:rPr>
              <a:t>图</a:t>
            </a:r>
            <a:r>
              <a:rPr lang="zh-CN" altLang="zh-CN" sz="2800" kern="100" dirty="0">
                <a:latin typeface="Times New Roman"/>
                <a:ea typeface="华文细黑"/>
                <a:cs typeface="Times New Roman"/>
              </a:rPr>
              <a:t>的分液漏斗中</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tabLst>
                <a:tab pos="1890395" algn="l"/>
              </a:tabLst>
            </a:pPr>
            <a:r>
              <a:rPr lang="zh-CN" altLang="zh-CN" sz="2800" kern="100" dirty="0" smtClean="0">
                <a:latin typeface="Times New Roman"/>
                <a:ea typeface="华文细黑"/>
                <a:cs typeface="Times New Roman"/>
              </a:rPr>
              <a:t>下层</a:t>
            </a:r>
            <a:r>
              <a:rPr lang="zh-CN" altLang="zh-CN" sz="2800" kern="100" dirty="0">
                <a:latin typeface="Times New Roman"/>
                <a:ea typeface="华文细黑"/>
                <a:cs typeface="Times New Roman"/>
              </a:rPr>
              <a:t>液体呈</a:t>
            </a:r>
            <a:r>
              <a:rPr lang="en-US" altLang="zh-CN" sz="2800" kern="100" dirty="0">
                <a:latin typeface="Times New Roman"/>
                <a:ea typeface="华文细黑"/>
                <a:cs typeface="Courier New"/>
              </a:rPr>
              <a:t>______</a:t>
            </a:r>
            <a:r>
              <a:rPr lang="zh-CN" altLang="zh-CN" sz="2800" kern="100" dirty="0">
                <a:latin typeface="Times New Roman"/>
                <a:ea typeface="华文细黑"/>
                <a:cs typeface="Times New Roman"/>
              </a:rPr>
              <a:t>色；他们打开分液漏斗活塞</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tabLst>
                <a:tab pos="1890395" algn="l"/>
              </a:tabLst>
            </a:pPr>
            <a:r>
              <a:rPr lang="zh-CN" altLang="zh-CN" sz="2800" kern="100" dirty="0" smtClean="0">
                <a:latin typeface="Times New Roman"/>
                <a:ea typeface="华文细黑"/>
                <a:cs typeface="Times New Roman"/>
              </a:rPr>
              <a:t>却</a:t>
            </a:r>
            <a:r>
              <a:rPr lang="zh-CN" altLang="zh-CN" sz="2800" kern="100" dirty="0">
                <a:latin typeface="Times New Roman"/>
                <a:ea typeface="华文细黑"/>
                <a:cs typeface="Times New Roman"/>
              </a:rPr>
              <a:t>未见液体流下，原因可能是</a:t>
            </a:r>
            <a:r>
              <a:rPr lang="en-US" altLang="zh-CN" sz="2800" kern="100" dirty="0" smtClean="0">
                <a:latin typeface="Times New Roman"/>
                <a:ea typeface="华文细黑"/>
                <a:cs typeface="Courier New"/>
              </a:rPr>
              <a:t>___________________</a:t>
            </a:r>
          </a:p>
          <a:p>
            <a:pPr algn="just">
              <a:lnSpc>
                <a:spcPct val="150000"/>
              </a:lnSpc>
              <a:spcAft>
                <a:spcPts val="0"/>
              </a:spcAft>
              <a:tabLst>
                <a:tab pos="1890395" algn="l"/>
              </a:tabLst>
            </a:pPr>
            <a:r>
              <a:rPr lang="en-US" altLang="zh-CN" sz="2800" kern="100" dirty="0" smtClean="0">
                <a:latin typeface="Times New Roman"/>
                <a:ea typeface="华文细黑"/>
                <a:cs typeface="Courier New"/>
              </a:rPr>
              <a:t>________________</a:t>
            </a:r>
            <a:r>
              <a:rPr lang="zh-CN" altLang="zh-CN" sz="2800" kern="100" dirty="0" smtClean="0">
                <a:latin typeface="Times New Roman"/>
                <a:ea typeface="华文细黑"/>
                <a:cs typeface="Times New Roman"/>
              </a:rPr>
              <a:t>。</a:t>
            </a:r>
            <a:endParaRPr lang="zh-CN" altLang="zh-CN" sz="1050" kern="100" dirty="0">
              <a:effectLst/>
              <a:latin typeface="宋体"/>
              <a:cs typeface="Courier New"/>
            </a:endParaRPr>
          </a:p>
        </p:txBody>
      </p:sp>
      <p:sp>
        <p:nvSpPr>
          <p:cNvPr id="2" name="矩形 1"/>
          <p:cNvSpPr/>
          <p:nvPr/>
        </p:nvSpPr>
        <p:spPr>
          <a:xfrm>
            <a:off x="3620990" y="1915667"/>
            <a:ext cx="1620957" cy="661015"/>
          </a:xfrm>
          <a:prstGeom prst="rect">
            <a:avLst/>
          </a:prstGeom>
        </p:spPr>
        <p:txBody>
          <a:bodyPr wrap="none">
            <a:spAutoFit/>
          </a:bodyPr>
          <a:lstStyle/>
          <a:p>
            <a:pPr algn="just">
              <a:lnSpc>
                <a:spcPct val="150000"/>
              </a:lnSpc>
              <a:tabLst>
                <a:tab pos="1890395" algn="l"/>
              </a:tabLst>
            </a:pPr>
            <a:r>
              <a:rPr lang="zh-CN" altLang="zh-CN" sz="2800" kern="100" dirty="0">
                <a:solidFill>
                  <a:schemeClr val="accent6">
                    <a:lumMod val="75000"/>
                  </a:schemeClr>
                </a:solidFill>
                <a:latin typeface="Times New Roman"/>
                <a:ea typeface="华文细黑"/>
                <a:cs typeface="Courier New"/>
              </a:rPr>
              <a:t>分液漏斗</a:t>
            </a:r>
            <a:endParaRPr lang="zh-CN" altLang="en-US" sz="2800" kern="100" dirty="0">
              <a:solidFill>
                <a:schemeClr val="accent6">
                  <a:lumMod val="75000"/>
                </a:schemeClr>
              </a:solidFill>
              <a:latin typeface="Times New Roman"/>
              <a:ea typeface="华文细黑"/>
              <a:cs typeface="Courier New"/>
            </a:endParaRPr>
          </a:p>
        </p:txBody>
      </p:sp>
      <p:sp>
        <p:nvSpPr>
          <p:cNvPr id="8" name="矩形 7"/>
          <p:cNvSpPr/>
          <p:nvPr/>
        </p:nvSpPr>
        <p:spPr>
          <a:xfrm>
            <a:off x="6634489" y="1904091"/>
            <a:ext cx="1620957" cy="661015"/>
          </a:xfrm>
          <a:prstGeom prst="rect">
            <a:avLst/>
          </a:prstGeom>
        </p:spPr>
        <p:txBody>
          <a:bodyPr wrap="none">
            <a:spAutoFit/>
          </a:bodyPr>
          <a:lstStyle/>
          <a:p>
            <a:pPr algn="just">
              <a:lnSpc>
                <a:spcPct val="150000"/>
              </a:lnSpc>
              <a:tabLst>
                <a:tab pos="1890395" algn="l"/>
              </a:tabLst>
            </a:pPr>
            <a:r>
              <a:rPr lang="zh-CN" altLang="zh-CN" sz="2800" kern="100" dirty="0">
                <a:solidFill>
                  <a:schemeClr val="accent6">
                    <a:lumMod val="75000"/>
                  </a:schemeClr>
                </a:solidFill>
                <a:latin typeface="Times New Roman"/>
                <a:ea typeface="华文细黑"/>
                <a:cs typeface="Courier New"/>
              </a:rPr>
              <a:t>普通漏斗</a:t>
            </a:r>
            <a:endParaRPr lang="zh-CN" altLang="en-US" sz="2800" kern="100" dirty="0">
              <a:solidFill>
                <a:schemeClr val="accent6">
                  <a:lumMod val="75000"/>
                </a:schemeClr>
              </a:solidFill>
              <a:latin typeface="Times New Roman"/>
              <a:ea typeface="华文细黑"/>
              <a:cs typeface="Courier New"/>
            </a:endParaRPr>
          </a:p>
        </p:txBody>
      </p:sp>
      <p:pic>
        <p:nvPicPr>
          <p:cNvPr id="222210" name="Picture 2" descr="19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30724" y="2333582"/>
            <a:ext cx="2200417" cy="27188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矩形 8"/>
          <p:cNvSpPr/>
          <p:nvPr/>
        </p:nvSpPr>
        <p:spPr>
          <a:xfrm>
            <a:off x="2217611" y="3201401"/>
            <a:ext cx="902811" cy="661015"/>
          </a:xfrm>
          <a:prstGeom prst="rect">
            <a:avLst/>
          </a:prstGeom>
        </p:spPr>
        <p:txBody>
          <a:bodyPr wrap="none">
            <a:spAutoFit/>
          </a:bodyPr>
          <a:lstStyle/>
          <a:p>
            <a:pPr algn="just">
              <a:lnSpc>
                <a:spcPct val="150000"/>
              </a:lnSpc>
              <a:tabLst>
                <a:tab pos="1890395" algn="l"/>
              </a:tabLst>
            </a:pPr>
            <a:r>
              <a:rPr lang="zh-CN" altLang="zh-CN" sz="2800" kern="100" dirty="0">
                <a:solidFill>
                  <a:schemeClr val="accent6">
                    <a:lumMod val="75000"/>
                  </a:schemeClr>
                </a:solidFill>
                <a:latin typeface="Times New Roman"/>
                <a:ea typeface="华文细黑"/>
                <a:cs typeface="Courier New"/>
              </a:rPr>
              <a:t>紫红</a:t>
            </a:r>
            <a:endParaRPr lang="zh-CN" altLang="en-US" sz="2800" kern="100" dirty="0">
              <a:solidFill>
                <a:schemeClr val="accent6">
                  <a:lumMod val="75000"/>
                </a:schemeClr>
              </a:solidFill>
              <a:latin typeface="Times New Roman"/>
              <a:ea typeface="华文细黑"/>
              <a:cs typeface="Courier New"/>
            </a:endParaRPr>
          </a:p>
        </p:txBody>
      </p:sp>
      <p:sp>
        <p:nvSpPr>
          <p:cNvPr id="10" name="矩形 9"/>
          <p:cNvSpPr/>
          <p:nvPr/>
        </p:nvSpPr>
        <p:spPr>
          <a:xfrm>
            <a:off x="5150687" y="3848379"/>
            <a:ext cx="3057247" cy="738664"/>
          </a:xfrm>
          <a:prstGeom prst="rect">
            <a:avLst/>
          </a:prstGeom>
        </p:spPr>
        <p:txBody>
          <a:bodyPr wrap="none">
            <a:spAutoFit/>
          </a:bodyPr>
          <a:lstStyle/>
          <a:p>
            <a:pPr algn="just">
              <a:lnSpc>
                <a:spcPct val="150000"/>
              </a:lnSpc>
              <a:tabLst>
                <a:tab pos="1890395" algn="l"/>
              </a:tabLst>
            </a:pPr>
            <a:r>
              <a:rPr lang="zh-CN" altLang="zh-CN" sz="2800" kern="100" dirty="0">
                <a:solidFill>
                  <a:schemeClr val="accent6">
                    <a:lumMod val="75000"/>
                  </a:schemeClr>
                </a:solidFill>
                <a:latin typeface="Times New Roman"/>
                <a:ea typeface="华文细黑"/>
                <a:cs typeface="Courier New"/>
              </a:rPr>
              <a:t>分液漏斗上口</a:t>
            </a:r>
            <a:r>
              <a:rPr lang="zh-CN" altLang="zh-CN" sz="2800" kern="100" dirty="0" smtClean="0">
                <a:solidFill>
                  <a:schemeClr val="accent6">
                    <a:lumMod val="75000"/>
                  </a:schemeClr>
                </a:solidFill>
                <a:latin typeface="Times New Roman"/>
                <a:ea typeface="华文细黑"/>
                <a:cs typeface="Courier New"/>
              </a:rPr>
              <a:t>活塞</a:t>
            </a:r>
            <a:endParaRPr lang="zh-CN" altLang="en-US" sz="2800" kern="100" dirty="0">
              <a:solidFill>
                <a:schemeClr val="accent6">
                  <a:lumMod val="75000"/>
                </a:schemeClr>
              </a:solidFill>
              <a:latin typeface="Times New Roman"/>
              <a:ea typeface="华文细黑"/>
              <a:cs typeface="Courier New"/>
            </a:endParaRPr>
          </a:p>
        </p:txBody>
      </p:sp>
      <p:sp>
        <p:nvSpPr>
          <p:cNvPr id="11" name="矩形 10"/>
          <p:cNvSpPr/>
          <p:nvPr/>
        </p:nvSpPr>
        <p:spPr>
          <a:xfrm>
            <a:off x="239408" y="4493822"/>
            <a:ext cx="3057247" cy="661015"/>
          </a:xfrm>
          <a:prstGeom prst="rect">
            <a:avLst/>
          </a:prstGeom>
        </p:spPr>
        <p:txBody>
          <a:bodyPr wrap="none">
            <a:spAutoFit/>
          </a:bodyPr>
          <a:lstStyle/>
          <a:p>
            <a:pPr algn="just">
              <a:lnSpc>
                <a:spcPct val="150000"/>
              </a:lnSpc>
              <a:tabLst>
                <a:tab pos="1890395" algn="l"/>
              </a:tabLst>
            </a:pPr>
            <a:r>
              <a:rPr lang="zh-CN" altLang="zh-CN" sz="2800" kern="100" dirty="0">
                <a:solidFill>
                  <a:schemeClr val="accent6">
                    <a:lumMod val="75000"/>
                  </a:schemeClr>
                </a:solidFill>
                <a:latin typeface="Times New Roman"/>
                <a:ea typeface="华文细黑"/>
                <a:cs typeface="Courier New"/>
              </a:rPr>
              <a:t>小孔未与空气相通</a:t>
            </a:r>
            <a:endParaRPr lang="zh-CN" altLang="en-US" sz="2800" kern="100" dirty="0">
              <a:solidFill>
                <a:schemeClr val="accent6">
                  <a:lumMod val="75000"/>
                </a:schemeClr>
              </a:solidFill>
              <a:latin typeface="Times New Roman"/>
              <a:ea typeface="华文细黑"/>
              <a:cs typeface="Courier New"/>
            </a:endParaRPr>
          </a:p>
        </p:txBody>
      </p:sp>
      <p:sp>
        <p:nvSpPr>
          <p:cNvPr id="23" name="Rectangle 21">
            <a:hlinkClick r:id="rId3" action="ppaction://hlinksldjump"/>
          </p:cNvPr>
          <p:cNvSpPr>
            <a:spLocks noChangeArrowheads="1"/>
          </p:cNvSpPr>
          <p:nvPr/>
        </p:nvSpPr>
        <p:spPr bwMode="auto">
          <a:xfrm>
            <a:off x="6239222"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4" name="Rectangle 21">
            <a:hlinkClick r:id="rId4" action="ppaction://hlinksldjump"/>
          </p:cNvPr>
          <p:cNvSpPr>
            <a:spLocks noChangeArrowheads="1"/>
          </p:cNvSpPr>
          <p:nvPr/>
        </p:nvSpPr>
        <p:spPr bwMode="auto">
          <a:xfrm>
            <a:off x="6673145"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5" name="Rectangle 21">
            <a:hlinkClick r:id="rId5" action="ppaction://hlinksldjump"/>
          </p:cNvPr>
          <p:cNvSpPr>
            <a:spLocks noChangeArrowheads="1"/>
          </p:cNvSpPr>
          <p:nvPr/>
        </p:nvSpPr>
        <p:spPr bwMode="auto">
          <a:xfrm>
            <a:off x="7107068"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6" name="Rectangle 21">
            <a:hlinkClick r:id="rId6" action="ppaction://hlinksldjump"/>
          </p:cNvPr>
          <p:cNvSpPr>
            <a:spLocks noChangeArrowheads="1"/>
          </p:cNvSpPr>
          <p:nvPr/>
        </p:nvSpPr>
        <p:spPr bwMode="auto">
          <a:xfrm>
            <a:off x="7540991"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7" name="Rectangle 21">
            <a:hlinkClick r:id="rId7" action="ppaction://hlinksldjump"/>
          </p:cNvPr>
          <p:cNvSpPr>
            <a:spLocks noChangeArrowheads="1"/>
          </p:cNvSpPr>
          <p:nvPr/>
        </p:nvSpPr>
        <p:spPr bwMode="auto">
          <a:xfrm>
            <a:off x="7974914"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8" name="Rectangle 21">
            <a:hlinkClick r:id="rId8" action="ppaction://hlinksldjump"/>
          </p:cNvPr>
          <p:cNvSpPr>
            <a:spLocks noChangeArrowheads="1"/>
          </p:cNvSpPr>
          <p:nvPr/>
        </p:nvSpPr>
        <p:spPr bwMode="auto">
          <a:xfrm>
            <a:off x="8408837"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9" name="Rectangle 21">
            <a:hlinkClick r:id="rId9" action="ppaction://hlinksldjump"/>
          </p:cNvPr>
          <p:cNvSpPr>
            <a:spLocks noChangeArrowheads="1"/>
          </p:cNvSpPr>
          <p:nvPr/>
        </p:nvSpPr>
        <p:spPr bwMode="auto">
          <a:xfrm>
            <a:off x="8842760"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30" name="Rectangle 21">
            <a:hlinkClick r:id="rId10" action="ppaction://hlinksldjump"/>
          </p:cNvPr>
          <p:cNvSpPr>
            <a:spLocks noChangeArrowheads="1"/>
          </p:cNvSpPr>
          <p:nvPr/>
        </p:nvSpPr>
        <p:spPr bwMode="auto">
          <a:xfrm>
            <a:off x="9276683"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31" name="Rectangle 21">
            <a:hlinkClick r:id="rId11" action="ppaction://hlinksldjump"/>
          </p:cNvPr>
          <p:cNvSpPr>
            <a:spLocks noChangeArrowheads="1"/>
          </p:cNvSpPr>
          <p:nvPr/>
        </p:nvSpPr>
        <p:spPr bwMode="auto">
          <a:xfrm>
            <a:off x="9710606" y="117426"/>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32" name="Rectangle 21">
            <a:hlinkClick r:id="rId12" action="ppaction://hlinksldjump"/>
          </p:cNvPr>
          <p:cNvSpPr>
            <a:spLocks noChangeArrowheads="1"/>
          </p:cNvSpPr>
          <p:nvPr/>
        </p:nvSpPr>
        <p:spPr bwMode="auto">
          <a:xfrm>
            <a:off x="10222875" y="117426"/>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33" name="Rectangle 21">
            <a:hlinkClick r:id="rId13" action="ppaction://hlinksldjump"/>
          </p:cNvPr>
          <p:cNvSpPr>
            <a:spLocks noChangeArrowheads="1"/>
          </p:cNvSpPr>
          <p:nvPr/>
        </p:nvSpPr>
        <p:spPr bwMode="auto">
          <a:xfrm>
            <a:off x="10847334" y="117426"/>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34" name="Rectangle 21">
            <a:hlinkClick r:id="rId14" action="ppaction://hlinksldjump"/>
          </p:cNvPr>
          <p:cNvSpPr>
            <a:spLocks noChangeArrowheads="1"/>
          </p:cNvSpPr>
          <p:nvPr/>
        </p:nvSpPr>
        <p:spPr bwMode="auto">
          <a:xfrm>
            <a:off x="11440695" y="117426"/>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5" name="矩形 34"/>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36" name="圆角矩形 35"/>
          <p:cNvSpPr/>
          <p:nvPr/>
        </p:nvSpPr>
        <p:spPr>
          <a:xfrm>
            <a:off x="11382521" y="6658148"/>
            <a:ext cx="807892" cy="20084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C00000"/>
                </a:solidFill>
                <a:latin typeface="黑体" pitchFamily="49" charset="-122"/>
                <a:ea typeface="黑体" pitchFamily="49" charset="-122"/>
              </a:rPr>
              <a:t>答案</a:t>
            </a:r>
            <a:endParaRPr lang="zh-CN" altLang="en-US" sz="1400" dirty="0">
              <a:solidFill>
                <a:srgbClr val="C00000"/>
              </a:solidFill>
              <a:latin typeface="黑体" pitchFamily="49" charset="-122"/>
              <a:ea typeface="黑体" pitchFamily="49" charset="-122"/>
            </a:endParaRPr>
          </a:p>
        </p:txBody>
      </p:sp>
    </p:spTree>
    <p:extLst>
      <p:ext uri="{BB962C8B-B14F-4D97-AF65-F5344CB8AC3E}">
        <p14:creationId xmlns:p14="http://schemas.microsoft.com/office/powerpoint/2010/main" val="332936026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6"/>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blinds(horizontal)">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blinds(horizontal)">
                                      <p:cBhvr>
                                        <p:cTn id="15" dur="500"/>
                                        <p:tgtEl>
                                          <p:spTgt spid="9"/>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blinds(horizontal)">
                                      <p:cBhvr>
                                        <p:cTn id="18" dur="500"/>
                                        <p:tgtEl>
                                          <p:spTgt spid="10"/>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blinds(horizontal)">
                                      <p:cBhvr>
                                        <p:cTn id="21" dur="500"/>
                                        <p:tgtEl>
                                          <p:spTgt spid="11"/>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xit" presetSubtype="0" fill="hold" grpId="1" nodeType="clickEffect">
                                  <p:stCondLst>
                                    <p:cond delay="0"/>
                                  </p:stCondLst>
                                  <p:childTnLst>
                                    <p:animEffect transition="out" filter="fade">
                                      <p:cBhvr>
                                        <p:cTn id="25" dur="500"/>
                                        <p:tgtEl>
                                          <p:spTgt spid="2"/>
                                        </p:tgtEl>
                                      </p:cBhvr>
                                    </p:animEffect>
                                    <p:set>
                                      <p:cBhvr>
                                        <p:cTn id="26" dur="1" fill="hold">
                                          <p:stCondLst>
                                            <p:cond delay="499"/>
                                          </p:stCondLst>
                                        </p:cTn>
                                        <p:tgtEl>
                                          <p:spTgt spid="2"/>
                                        </p:tgtEl>
                                        <p:attrNameLst>
                                          <p:attrName>style.visibility</p:attrName>
                                        </p:attrNameLst>
                                      </p:cBhvr>
                                      <p:to>
                                        <p:strVal val="hidden"/>
                                      </p:to>
                                    </p:set>
                                  </p:childTnLst>
                                </p:cTn>
                              </p:par>
                              <p:par>
                                <p:cTn id="27" presetID="10" presetClass="exit" presetSubtype="0" fill="hold" grpId="1" nodeType="withEffect">
                                  <p:stCondLst>
                                    <p:cond delay="0"/>
                                  </p:stCondLst>
                                  <p:childTnLst>
                                    <p:animEffect transition="out" filter="fade">
                                      <p:cBhvr>
                                        <p:cTn id="28" dur="500"/>
                                        <p:tgtEl>
                                          <p:spTgt spid="8"/>
                                        </p:tgtEl>
                                      </p:cBhvr>
                                    </p:animEffect>
                                    <p:set>
                                      <p:cBhvr>
                                        <p:cTn id="29" dur="1" fill="hold">
                                          <p:stCondLst>
                                            <p:cond delay="499"/>
                                          </p:stCondLst>
                                        </p:cTn>
                                        <p:tgtEl>
                                          <p:spTgt spid="8"/>
                                        </p:tgtEl>
                                        <p:attrNameLst>
                                          <p:attrName>style.visibility</p:attrName>
                                        </p:attrNameLst>
                                      </p:cBhvr>
                                      <p:to>
                                        <p:strVal val="hidden"/>
                                      </p:to>
                                    </p:set>
                                  </p:childTnLst>
                                </p:cTn>
                              </p:par>
                              <p:par>
                                <p:cTn id="30" presetID="10" presetClass="exit" presetSubtype="0" fill="hold" grpId="1" nodeType="withEffect">
                                  <p:stCondLst>
                                    <p:cond delay="0"/>
                                  </p:stCondLst>
                                  <p:childTnLst>
                                    <p:animEffect transition="out" filter="fade">
                                      <p:cBhvr>
                                        <p:cTn id="31" dur="500"/>
                                        <p:tgtEl>
                                          <p:spTgt spid="9"/>
                                        </p:tgtEl>
                                      </p:cBhvr>
                                    </p:animEffect>
                                    <p:set>
                                      <p:cBhvr>
                                        <p:cTn id="32" dur="1" fill="hold">
                                          <p:stCondLst>
                                            <p:cond delay="499"/>
                                          </p:stCondLst>
                                        </p:cTn>
                                        <p:tgtEl>
                                          <p:spTgt spid="9"/>
                                        </p:tgtEl>
                                        <p:attrNameLst>
                                          <p:attrName>style.visibility</p:attrName>
                                        </p:attrNameLst>
                                      </p:cBhvr>
                                      <p:to>
                                        <p:strVal val="hidden"/>
                                      </p:to>
                                    </p:set>
                                  </p:childTnLst>
                                </p:cTn>
                              </p:par>
                              <p:par>
                                <p:cTn id="33" presetID="10" presetClass="exit" presetSubtype="0" fill="hold" grpId="1" nodeType="withEffect">
                                  <p:stCondLst>
                                    <p:cond delay="0"/>
                                  </p:stCondLst>
                                  <p:childTnLst>
                                    <p:animEffect transition="out" filter="fade">
                                      <p:cBhvr>
                                        <p:cTn id="34" dur="500"/>
                                        <p:tgtEl>
                                          <p:spTgt spid="10"/>
                                        </p:tgtEl>
                                      </p:cBhvr>
                                    </p:animEffect>
                                    <p:set>
                                      <p:cBhvr>
                                        <p:cTn id="35" dur="1" fill="hold">
                                          <p:stCondLst>
                                            <p:cond delay="499"/>
                                          </p:stCondLst>
                                        </p:cTn>
                                        <p:tgtEl>
                                          <p:spTgt spid="10"/>
                                        </p:tgtEl>
                                        <p:attrNameLst>
                                          <p:attrName>style.visibility</p:attrName>
                                        </p:attrNameLst>
                                      </p:cBhvr>
                                      <p:to>
                                        <p:strVal val="hidden"/>
                                      </p:to>
                                    </p:set>
                                  </p:childTnLst>
                                </p:cTn>
                              </p:par>
                              <p:par>
                                <p:cTn id="36" presetID="10" presetClass="exit" presetSubtype="0" fill="hold" grpId="1" nodeType="withEffect">
                                  <p:stCondLst>
                                    <p:cond delay="0"/>
                                  </p:stCondLst>
                                  <p:childTnLst>
                                    <p:animEffect transition="out" filter="fade">
                                      <p:cBhvr>
                                        <p:cTn id="37" dur="500"/>
                                        <p:tgtEl>
                                          <p:spTgt spid="11"/>
                                        </p:tgtEl>
                                      </p:cBhvr>
                                    </p:animEffect>
                                    <p:set>
                                      <p:cBhvr>
                                        <p:cTn id="38" dur="1" fill="hold">
                                          <p:stCondLst>
                                            <p:cond delay="499"/>
                                          </p:stCondLst>
                                        </p:cTn>
                                        <p:tgtEl>
                                          <p:spTgt spid="11"/>
                                        </p:tgtEl>
                                        <p:attrNameLst>
                                          <p:attrName>style.visibility</p:attrName>
                                        </p:attrNameLst>
                                      </p:cBhvr>
                                      <p:to>
                                        <p:strVal val="hidden"/>
                                      </p:to>
                                    </p:set>
                                  </p:childTnLst>
                                </p:cTn>
                              </p:par>
                            </p:childTnLst>
                          </p:cTn>
                        </p:par>
                      </p:childTnLst>
                    </p:cTn>
                  </p:par>
                </p:childTnLst>
              </p:cTn>
              <p:nextCondLst>
                <p:cond evt="onClick" delay="0">
                  <p:tgtEl>
                    <p:spTgt spid="36"/>
                  </p:tgtEl>
                </p:cond>
              </p:nextCondLst>
            </p:seq>
          </p:childTnLst>
        </p:cTn>
      </p:par>
    </p:tnLst>
    <p:bldLst>
      <p:bldP spid="2" grpId="0"/>
      <p:bldP spid="2" grpId="1"/>
      <p:bldP spid="8" grpId="0"/>
      <p:bldP spid="8" grpId="1"/>
      <p:bldP spid="9" grpId="0"/>
      <p:bldP spid="9" grpId="1"/>
      <p:bldP spid="10" grpId="0"/>
      <p:bldP spid="10" grpId="1"/>
      <p:bldP spid="11" grpId="0"/>
      <p:bldP spid="11"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ChangeArrowheads="1"/>
          </p:cNvSpPr>
          <p:nvPr/>
        </p:nvSpPr>
        <p:spPr bwMode="auto">
          <a:xfrm>
            <a:off x="406574" y="117426"/>
            <a:ext cx="11411700"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ctr" latinLnBrk="0" hangingPunct="1">
              <a:lnSpc>
                <a:spcPct val="150000"/>
              </a:lnSpc>
              <a:spcBef>
                <a:spcPct val="0"/>
              </a:spcBef>
              <a:spcAft>
                <a:spcPct val="0"/>
              </a:spcAft>
              <a:buClrTx/>
              <a:buSzTx/>
              <a:buFontTx/>
              <a:buNone/>
              <a:tabLst/>
            </a:pPr>
            <a:r>
              <a:rPr lang="zh-CN" altLang="en-US" sz="2800" b="1" dirty="0" smtClean="0">
                <a:latin typeface="Times New Roman" panose="02020603050405020304" pitchFamily="18" charset="0"/>
                <a:ea typeface="宋体" pitchFamily="2" charset="-122"/>
                <a:cs typeface="Times New Roman" panose="02020603050405020304" pitchFamily="18" charset="0"/>
              </a:rPr>
              <a:t>例</a:t>
            </a:r>
            <a:r>
              <a:rPr lang="en-US" altLang="zh-CN" sz="2800" b="1" dirty="0" smtClean="0">
                <a:latin typeface="Times New Roman" panose="02020603050405020304" pitchFamily="18" charset="0"/>
                <a:ea typeface="宋体" pitchFamily="2" charset="-122"/>
                <a:cs typeface="Times New Roman" panose="02020603050405020304" pitchFamily="18" charset="0"/>
              </a:rPr>
              <a:t>1.</a:t>
            </a:r>
            <a:r>
              <a:rPr kumimoji="0" lang="zh-CN" altLang="en-US" sz="2800" b="1" i="0" u="none" strike="noStrike" cap="none" normalizeH="0" baseline="0" dirty="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rPr>
              <a:t>（</a:t>
            </a:r>
            <a:r>
              <a:rPr kumimoji="0" lang="en-US" altLang="zh-CN" sz="2800" b="1" i="0" u="none" strike="noStrike" cap="none" normalizeH="0" baseline="0" dirty="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rPr>
              <a:t>2013</a:t>
            </a:r>
            <a:r>
              <a:rPr kumimoji="0" lang="zh-CN" altLang="en-US" sz="2800" b="1" i="0" u="none" strike="noStrike" cap="none" normalizeH="0" baseline="0" dirty="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rPr>
              <a:t>年广一模）</a:t>
            </a:r>
            <a:r>
              <a:rPr kumimoji="0" lang="zh-CN" altLang="zh-CN" sz="2800" b="1" i="0" u="none" strike="noStrike" cap="none" normalizeH="0" baseline="0" dirty="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rPr>
              <a:t>以地下卤水（主要含NaCl，还有少量Ca</a:t>
            </a:r>
            <a:r>
              <a:rPr kumimoji="0" lang="zh-CN" altLang="zh-CN" sz="2800" b="1" i="0" u="none" strike="noStrike" cap="none" normalizeH="0" baseline="30000" dirty="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rPr>
              <a:t>2+</a:t>
            </a:r>
            <a:r>
              <a:rPr kumimoji="0" lang="zh-CN" altLang="zh-CN" sz="2800" b="1" i="0" u="none" strike="noStrike" cap="none" normalizeH="0" baseline="0" dirty="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rPr>
              <a:t>、Mg</a:t>
            </a:r>
            <a:r>
              <a:rPr kumimoji="0" lang="zh-CN" altLang="zh-CN" sz="2800" b="1" i="0" u="none" strike="noStrike" cap="none" normalizeH="0" baseline="30000" dirty="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rPr>
              <a:t>2+</a:t>
            </a:r>
            <a:r>
              <a:rPr kumimoji="0" lang="zh-CN" altLang="zh-CN" sz="2800" b="1" i="0" u="none" strike="noStrike" cap="none" normalizeH="0" baseline="0" dirty="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rPr>
              <a:t>）为主要原料生产亚硫酸钠的新工艺如下，同时能得到用作化肥的副产品氯化铵。</a:t>
            </a:r>
          </a:p>
        </p:txBody>
      </p:sp>
      <p:sp>
        <p:nvSpPr>
          <p:cNvPr id="3" name="Rectangle 44"/>
          <p:cNvSpPr>
            <a:spLocks noChangeArrowheads="1"/>
          </p:cNvSpPr>
          <p:nvPr/>
        </p:nvSpPr>
        <p:spPr bwMode="auto">
          <a:xfrm>
            <a:off x="0" y="0"/>
            <a:ext cx="1219041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4" name="Rectangle 105"/>
          <p:cNvSpPr>
            <a:spLocks noChangeArrowheads="1"/>
          </p:cNvSpPr>
          <p:nvPr/>
        </p:nvSpPr>
        <p:spPr bwMode="auto">
          <a:xfrm>
            <a:off x="0" y="0"/>
            <a:ext cx="1219041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229406" name="图片 229405"/>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tretch>
            <a:fillRect/>
          </a:stretch>
        </p:blipFill>
        <p:spPr>
          <a:xfrm>
            <a:off x="478582" y="2205658"/>
            <a:ext cx="11332576" cy="2808312"/>
          </a:xfrm>
          <a:prstGeom prst="rect">
            <a:avLst/>
          </a:prstGeom>
        </p:spPr>
      </p:pic>
    </p:spTree>
    <p:extLst>
      <p:ext uri="{BB962C8B-B14F-4D97-AF65-F5344CB8AC3E}">
        <p14:creationId xmlns:p14="http://schemas.microsoft.com/office/powerpoint/2010/main" val="2038281526"/>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90550" y="693490"/>
            <a:ext cx="11664388" cy="4933017"/>
          </a:xfrm>
          <a:prstGeom prst="rect">
            <a:avLst/>
          </a:prstGeom>
        </p:spPr>
        <p:txBody>
          <a:bodyPr wrap="square">
            <a:spAutoFit/>
          </a:bodyPr>
          <a:lstStyle/>
          <a:p>
            <a:pPr algn="just">
              <a:lnSpc>
                <a:spcPts val="5500"/>
              </a:lnSpc>
              <a:spcAft>
                <a:spcPts val="0"/>
              </a:spcAft>
              <a:tabLst>
                <a:tab pos="1890395" algn="l"/>
              </a:tabLst>
            </a:pPr>
            <a:r>
              <a:rPr lang="en-US" altLang="zh-CN" sz="2800" kern="100" dirty="0">
                <a:latin typeface="Times New Roman"/>
                <a:ea typeface="华文细黑"/>
                <a:cs typeface="Courier New"/>
              </a:rPr>
              <a:t>(6)</a:t>
            </a:r>
            <a:r>
              <a:rPr lang="zh-CN" altLang="zh-CN" sz="2800" kern="100" dirty="0">
                <a:latin typeface="Times New Roman"/>
                <a:ea typeface="华文细黑"/>
                <a:cs typeface="Times New Roman"/>
              </a:rPr>
              <a:t>从含碘的有机溶液中提取碘和回收有机溶剂</a:t>
            </a:r>
            <a:r>
              <a:rPr lang="zh-CN" altLang="zh-CN" sz="2800" kern="100" dirty="0" smtClean="0">
                <a:latin typeface="Times New Roman"/>
                <a:ea typeface="华文细黑"/>
                <a:cs typeface="Times New Roman"/>
              </a:rPr>
              <a:t>，还</a:t>
            </a:r>
            <a:r>
              <a:rPr lang="zh-CN" altLang="zh-CN" sz="2800" kern="100" dirty="0">
                <a:latin typeface="Times New Roman"/>
                <a:ea typeface="华文细黑"/>
                <a:cs typeface="Times New Roman"/>
              </a:rPr>
              <a:t>须经过蒸馏，指出下面实验装置图中的错误之处</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ts val="5500"/>
              </a:lnSpc>
              <a:spcAft>
                <a:spcPts val="0"/>
              </a:spcAft>
              <a:tabLst>
                <a:tab pos="1890395" algn="l"/>
              </a:tabLst>
            </a:pPr>
            <a:r>
              <a:rPr lang="en-US" altLang="zh-CN" sz="2800" kern="100" dirty="0" smtClean="0">
                <a:latin typeface="宋体"/>
                <a:ea typeface="华文细黑"/>
                <a:cs typeface="Times New Roman"/>
              </a:rPr>
              <a:t>①</a:t>
            </a:r>
            <a:r>
              <a:rPr lang="en-US" altLang="zh-CN" sz="2800" kern="100" dirty="0" smtClean="0">
                <a:latin typeface="Times New Roman"/>
                <a:ea typeface="华文细黑"/>
                <a:cs typeface="Courier New"/>
              </a:rPr>
              <a:t>__________</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ts val="5500"/>
              </a:lnSpc>
              <a:spcAft>
                <a:spcPts val="0"/>
              </a:spcAft>
              <a:tabLst>
                <a:tab pos="1890395" algn="l"/>
              </a:tabLst>
            </a:pPr>
            <a:r>
              <a:rPr lang="en-US" altLang="zh-CN" sz="2800" kern="100" dirty="0" smtClean="0">
                <a:latin typeface="宋体"/>
                <a:ea typeface="华文细黑"/>
                <a:cs typeface="Times New Roman"/>
              </a:rPr>
              <a:t>②</a:t>
            </a:r>
            <a:r>
              <a:rPr lang="en-US" altLang="zh-CN" sz="2800" kern="100" dirty="0" smtClean="0">
                <a:latin typeface="Times New Roman"/>
                <a:ea typeface="华文细黑"/>
                <a:cs typeface="Courier New"/>
              </a:rPr>
              <a:t>_____________________</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ts val="5500"/>
              </a:lnSpc>
              <a:spcAft>
                <a:spcPts val="0"/>
              </a:spcAft>
              <a:tabLst>
                <a:tab pos="1890395" algn="l"/>
              </a:tabLst>
            </a:pPr>
            <a:r>
              <a:rPr lang="en-US" altLang="zh-CN" sz="2800" kern="100" dirty="0" smtClean="0">
                <a:latin typeface="宋体"/>
                <a:ea typeface="华文细黑"/>
                <a:cs typeface="Times New Roman"/>
              </a:rPr>
              <a:t>③</a:t>
            </a:r>
            <a:r>
              <a:rPr lang="en-US" altLang="zh-CN" sz="2800" kern="100" dirty="0" smtClean="0">
                <a:latin typeface="Times New Roman"/>
                <a:ea typeface="华文细黑"/>
                <a:cs typeface="Courier New"/>
              </a:rPr>
              <a:t>_______________________</a:t>
            </a:r>
            <a:r>
              <a:rPr lang="zh-CN" altLang="zh-CN" sz="2800" kern="100" dirty="0" smtClean="0">
                <a:latin typeface="Times New Roman"/>
                <a:ea typeface="华文细黑"/>
                <a:cs typeface="Times New Roman"/>
              </a:rPr>
              <a:t>。</a:t>
            </a:r>
            <a:endParaRPr lang="en-US" altLang="zh-CN" sz="1050" kern="100" dirty="0" smtClean="0">
              <a:latin typeface="宋体"/>
              <a:cs typeface="Courier New"/>
            </a:endParaRPr>
          </a:p>
          <a:p>
            <a:pPr lvl="0" algn="just">
              <a:lnSpc>
                <a:spcPts val="5500"/>
              </a:lnSpc>
              <a:tabLst>
                <a:tab pos="1890395" algn="l"/>
              </a:tabLst>
            </a:pPr>
            <a:r>
              <a:rPr lang="en-US" altLang="zh-CN" sz="2800" kern="100" dirty="0">
                <a:solidFill>
                  <a:prstClr val="black"/>
                </a:solidFill>
                <a:latin typeface="Times New Roman"/>
                <a:ea typeface="华文细黑"/>
                <a:cs typeface="Courier New"/>
              </a:rPr>
              <a:t>(7)</a:t>
            </a:r>
            <a:r>
              <a:rPr lang="zh-CN" altLang="zh-CN" sz="2800" kern="100" dirty="0">
                <a:solidFill>
                  <a:prstClr val="black"/>
                </a:solidFill>
                <a:latin typeface="Times New Roman"/>
                <a:ea typeface="华文细黑"/>
                <a:cs typeface="Times New Roman"/>
              </a:rPr>
              <a:t>进行上述蒸馏操作时，使用水浴加热的原因是</a:t>
            </a:r>
            <a:r>
              <a:rPr lang="en-US" altLang="zh-CN" sz="2800" kern="100" dirty="0" smtClean="0">
                <a:solidFill>
                  <a:prstClr val="black"/>
                </a:solidFill>
                <a:latin typeface="Times New Roman"/>
                <a:ea typeface="华文细黑"/>
                <a:cs typeface="Courier New"/>
              </a:rPr>
              <a:t>______________________</a:t>
            </a:r>
            <a:endParaRPr lang="en-US" altLang="zh-CN" sz="2800" kern="100" dirty="0">
              <a:solidFill>
                <a:prstClr val="black"/>
              </a:solidFill>
              <a:latin typeface="Times New Roman"/>
              <a:ea typeface="华文细黑"/>
              <a:cs typeface="Courier New"/>
            </a:endParaRPr>
          </a:p>
          <a:p>
            <a:pPr lvl="0" algn="just">
              <a:lnSpc>
                <a:spcPts val="5500"/>
              </a:lnSpc>
              <a:tabLst>
                <a:tab pos="1890395" algn="l"/>
              </a:tabLst>
            </a:pPr>
            <a:r>
              <a:rPr lang="en-US" altLang="zh-CN" sz="2800" kern="100" dirty="0" smtClean="0">
                <a:solidFill>
                  <a:prstClr val="black"/>
                </a:solidFill>
                <a:latin typeface="Times New Roman"/>
                <a:ea typeface="华文细黑"/>
                <a:cs typeface="Courier New"/>
              </a:rPr>
              <a:t>______________________</a:t>
            </a:r>
            <a:r>
              <a:rPr lang="zh-CN" altLang="zh-CN" sz="2800" kern="100" dirty="0" smtClean="0">
                <a:solidFill>
                  <a:prstClr val="black"/>
                </a:solidFill>
                <a:latin typeface="Times New Roman"/>
                <a:ea typeface="华文细黑"/>
                <a:cs typeface="Times New Roman"/>
              </a:rPr>
              <a:t>，最后</a:t>
            </a:r>
            <a:r>
              <a:rPr lang="zh-CN" altLang="zh-CN" sz="2800" kern="100" dirty="0">
                <a:solidFill>
                  <a:prstClr val="black"/>
                </a:solidFill>
                <a:latin typeface="Times New Roman"/>
                <a:ea typeface="华文细黑"/>
                <a:cs typeface="Times New Roman"/>
              </a:rPr>
              <a:t>晶态碘在</a:t>
            </a:r>
            <a:r>
              <a:rPr lang="en-US" altLang="zh-CN" sz="2800" kern="100" dirty="0">
                <a:solidFill>
                  <a:prstClr val="black"/>
                </a:solidFill>
                <a:latin typeface="Times New Roman"/>
                <a:ea typeface="华文细黑"/>
                <a:cs typeface="Courier New"/>
              </a:rPr>
              <a:t>________</a:t>
            </a:r>
            <a:r>
              <a:rPr lang="zh-CN" altLang="zh-CN" sz="2800" kern="100" dirty="0">
                <a:solidFill>
                  <a:prstClr val="black"/>
                </a:solidFill>
                <a:latin typeface="Times New Roman"/>
                <a:ea typeface="华文细黑"/>
                <a:cs typeface="Times New Roman"/>
              </a:rPr>
              <a:t>里聚集</a:t>
            </a:r>
            <a:r>
              <a:rPr lang="zh-CN" altLang="zh-CN" sz="2800" kern="100" dirty="0" smtClean="0">
                <a:solidFill>
                  <a:prstClr val="black"/>
                </a:solidFill>
                <a:latin typeface="Times New Roman"/>
                <a:ea typeface="华文细黑"/>
                <a:cs typeface="Times New Roman"/>
              </a:rPr>
              <a:t>。</a:t>
            </a:r>
            <a:endParaRPr lang="zh-CN" altLang="zh-CN" sz="2800" kern="100" dirty="0">
              <a:solidFill>
                <a:prstClr val="black"/>
              </a:solidFill>
              <a:latin typeface="宋体"/>
              <a:cs typeface="Courier New"/>
            </a:endParaRPr>
          </a:p>
        </p:txBody>
      </p:sp>
      <p:pic>
        <p:nvPicPr>
          <p:cNvPr id="223234" name="Picture 2" descr="198"/>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879182" y="1511331"/>
            <a:ext cx="4748366" cy="2614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矩形 2"/>
          <p:cNvSpPr/>
          <p:nvPr/>
        </p:nvSpPr>
        <p:spPr>
          <a:xfrm>
            <a:off x="690201" y="2094189"/>
            <a:ext cx="1830220" cy="738664"/>
          </a:xfrm>
          <a:prstGeom prst="rect">
            <a:avLst/>
          </a:prstGeom>
        </p:spPr>
        <p:txBody>
          <a:bodyPr wrap="square">
            <a:spAutoFit/>
          </a:bodyPr>
          <a:lstStyle/>
          <a:p>
            <a:pPr algn="just">
              <a:lnSpc>
                <a:spcPct val="150000"/>
              </a:lnSpc>
              <a:tabLst>
                <a:tab pos="1890395" algn="l"/>
              </a:tabLst>
            </a:pPr>
            <a:r>
              <a:rPr lang="zh-CN" altLang="zh-CN" sz="2800" kern="100" dirty="0" smtClean="0">
                <a:solidFill>
                  <a:schemeClr val="accent6">
                    <a:lumMod val="75000"/>
                  </a:schemeClr>
                </a:solidFill>
                <a:latin typeface="Times New Roman"/>
                <a:ea typeface="华文细黑"/>
                <a:cs typeface="Courier New"/>
              </a:rPr>
              <a:t>缺</a:t>
            </a:r>
            <a:r>
              <a:rPr lang="zh-CN" altLang="zh-CN" sz="2800" kern="100" dirty="0">
                <a:solidFill>
                  <a:schemeClr val="accent6">
                    <a:lumMod val="75000"/>
                  </a:schemeClr>
                </a:solidFill>
                <a:latin typeface="Times New Roman"/>
                <a:ea typeface="华文细黑"/>
                <a:cs typeface="Courier New"/>
              </a:rPr>
              <a:t>石棉</a:t>
            </a:r>
            <a:r>
              <a:rPr lang="zh-CN" altLang="zh-CN" sz="2800" kern="100" dirty="0" smtClean="0">
                <a:solidFill>
                  <a:schemeClr val="accent6">
                    <a:lumMod val="75000"/>
                  </a:schemeClr>
                </a:solidFill>
                <a:latin typeface="Times New Roman"/>
                <a:ea typeface="华文细黑"/>
                <a:cs typeface="Courier New"/>
              </a:rPr>
              <a:t>网</a:t>
            </a:r>
            <a:endParaRPr lang="zh-CN" altLang="en-US" sz="2800" kern="100" dirty="0">
              <a:solidFill>
                <a:schemeClr val="accent6">
                  <a:lumMod val="75000"/>
                </a:schemeClr>
              </a:solidFill>
              <a:latin typeface="Times New Roman"/>
              <a:ea typeface="华文细黑"/>
              <a:cs typeface="Courier New"/>
            </a:endParaRPr>
          </a:p>
        </p:txBody>
      </p:sp>
      <p:sp>
        <p:nvSpPr>
          <p:cNvPr id="4" name="矩形 3"/>
          <p:cNvSpPr/>
          <p:nvPr/>
        </p:nvSpPr>
        <p:spPr>
          <a:xfrm>
            <a:off x="645748" y="2811186"/>
            <a:ext cx="3641810" cy="738664"/>
          </a:xfrm>
          <a:prstGeom prst="rect">
            <a:avLst/>
          </a:prstGeom>
        </p:spPr>
        <p:txBody>
          <a:bodyPr wrap="square">
            <a:spAutoFit/>
          </a:bodyPr>
          <a:lstStyle/>
          <a:p>
            <a:pPr algn="just">
              <a:lnSpc>
                <a:spcPct val="150000"/>
              </a:lnSpc>
              <a:tabLst>
                <a:tab pos="1890395" algn="l"/>
              </a:tabLst>
            </a:pPr>
            <a:r>
              <a:rPr lang="zh-CN" altLang="zh-CN" sz="2800" kern="100" dirty="0">
                <a:solidFill>
                  <a:schemeClr val="accent6">
                    <a:lumMod val="75000"/>
                  </a:schemeClr>
                </a:solidFill>
                <a:latin typeface="Times New Roman"/>
                <a:ea typeface="华文细黑"/>
                <a:cs typeface="Courier New"/>
              </a:rPr>
              <a:t>温度计插到了液体</a:t>
            </a:r>
            <a:r>
              <a:rPr lang="zh-CN" altLang="zh-CN" sz="2800" kern="100" dirty="0" smtClean="0">
                <a:solidFill>
                  <a:schemeClr val="accent6">
                    <a:lumMod val="75000"/>
                  </a:schemeClr>
                </a:solidFill>
                <a:latin typeface="Times New Roman"/>
                <a:ea typeface="华文细黑"/>
                <a:cs typeface="Courier New"/>
              </a:rPr>
              <a:t>中</a:t>
            </a:r>
            <a:endParaRPr lang="en-US" altLang="zh-CN" sz="2800" kern="100" dirty="0">
              <a:solidFill>
                <a:schemeClr val="accent6">
                  <a:lumMod val="75000"/>
                </a:schemeClr>
              </a:solidFill>
              <a:latin typeface="Times New Roman"/>
              <a:ea typeface="华文细黑"/>
              <a:cs typeface="Courier New"/>
            </a:endParaRPr>
          </a:p>
        </p:txBody>
      </p:sp>
      <p:sp>
        <p:nvSpPr>
          <p:cNvPr id="5" name="矩形 4"/>
          <p:cNvSpPr/>
          <p:nvPr/>
        </p:nvSpPr>
        <p:spPr>
          <a:xfrm>
            <a:off x="645748" y="3525332"/>
            <a:ext cx="4134465" cy="661015"/>
          </a:xfrm>
          <a:prstGeom prst="rect">
            <a:avLst/>
          </a:prstGeom>
        </p:spPr>
        <p:txBody>
          <a:bodyPr wrap="none">
            <a:spAutoFit/>
          </a:bodyPr>
          <a:lstStyle/>
          <a:p>
            <a:pPr algn="just">
              <a:lnSpc>
                <a:spcPct val="150000"/>
              </a:lnSpc>
              <a:tabLst>
                <a:tab pos="1890395" algn="l"/>
              </a:tabLst>
            </a:pPr>
            <a:r>
              <a:rPr lang="zh-CN" altLang="zh-CN" sz="2800" kern="100" dirty="0">
                <a:solidFill>
                  <a:schemeClr val="accent6">
                    <a:lumMod val="75000"/>
                  </a:schemeClr>
                </a:solidFill>
                <a:latin typeface="Times New Roman"/>
                <a:ea typeface="华文细黑"/>
                <a:cs typeface="Courier New"/>
              </a:rPr>
              <a:t>冷凝管进出水的方向颠倒</a:t>
            </a:r>
            <a:endParaRPr lang="zh-CN" altLang="en-US" sz="2800" kern="100" dirty="0">
              <a:solidFill>
                <a:schemeClr val="accent6">
                  <a:lumMod val="75000"/>
                </a:schemeClr>
              </a:solidFill>
              <a:latin typeface="Times New Roman"/>
              <a:ea typeface="华文细黑"/>
              <a:cs typeface="Courier New"/>
            </a:endParaRPr>
          </a:p>
        </p:txBody>
      </p:sp>
      <p:sp>
        <p:nvSpPr>
          <p:cNvPr id="6" name="矩形 5"/>
          <p:cNvSpPr/>
          <p:nvPr/>
        </p:nvSpPr>
        <p:spPr>
          <a:xfrm>
            <a:off x="7883831" y="4179338"/>
            <a:ext cx="3783165" cy="738664"/>
          </a:xfrm>
          <a:prstGeom prst="rect">
            <a:avLst/>
          </a:prstGeom>
        </p:spPr>
        <p:txBody>
          <a:bodyPr>
            <a:spAutoFit/>
          </a:bodyPr>
          <a:lstStyle/>
          <a:p>
            <a:pPr algn="just">
              <a:lnSpc>
                <a:spcPct val="150000"/>
              </a:lnSpc>
              <a:spcAft>
                <a:spcPts val="0"/>
              </a:spcAft>
              <a:tabLst>
                <a:tab pos="1890395" algn="l"/>
              </a:tabLst>
            </a:pPr>
            <a:r>
              <a:rPr lang="zh-CN" altLang="zh-CN" sz="2800" kern="100" dirty="0" smtClean="0">
                <a:solidFill>
                  <a:schemeClr val="accent6">
                    <a:lumMod val="75000"/>
                  </a:schemeClr>
                </a:solidFill>
                <a:latin typeface="Times New Roman"/>
                <a:ea typeface="华文细黑"/>
                <a:cs typeface="Courier New"/>
              </a:rPr>
              <a:t>使</a:t>
            </a:r>
            <a:r>
              <a:rPr lang="zh-CN" altLang="zh-CN" sz="2800" kern="100" dirty="0">
                <a:solidFill>
                  <a:schemeClr val="accent6">
                    <a:lumMod val="75000"/>
                  </a:schemeClr>
                </a:solidFill>
                <a:latin typeface="Times New Roman"/>
                <a:ea typeface="华文细黑"/>
                <a:cs typeface="Courier New"/>
              </a:rPr>
              <a:t>蒸馏烧瓶受热均匀</a:t>
            </a:r>
            <a:r>
              <a:rPr lang="zh-CN" altLang="zh-CN" sz="2800" kern="100" dirty="0" smtClean="0">
                <a:solidFill>
                  <a:schemeClr val="accent6">
                    <a:lumMod val="75000"/>
                  </a:schemeClr>
                </a:solidFill>
                <a:latin typeface="Times New Roman"/>
                <a:ea typeface="华文细黑"/>
                <a:cs typeface="Courier New"/>
              </a:rPr>
              <a:t>，</a:t>
            </a:r>
            <a:endParaRPr lang="zh-CN" altLang="zh-CN" sz="2800" kern="100" dirty="0">
              <a:solidFill>
                <a:schemeClr val="accent6">
                  <a:lumMod val="75000"/>
                </a:schemeClr>
              </a:solidFill>
              <a:latin typeface="Times New Roman"/>
              <a:ea typeface="华文细黑"/>
              <a:cs typeface="Courier New"/>
            </a:endParaRPr>
          </a:p>
        </p:txBody>
      </p:sp>
      <p:sp>
        <p:nvSpPr>
          <p:cNvPr id="12" name="矩形 11"/>
          <p:cNvSpPr/>
          <p:nvPr/>
        </p:nvSpPr>
        <p:spPr>
          <a:xfrm>
            <a:off x="311416" y="4878826"/>
            <a:ext cx="3775393" cy="738664"/>
          </a:xfrm>
          <a:prstGeom prst="rect">
            <a:avLst/>
          </a:prstGeom>
        </p:spPr>
        <p:txBody>
          <a:bodyPr wrap="none">
            <a:spAutoFit/>
          </a:bodyPr>
          <a:lstStyle/>
          <a:p>
            <a:pPr algn="just">
              <a:lnSpc>
                <a:spcPct val="150000"/>
              </a:lnSpc>
              <a:spcAft>
                <a:spcPts val="0"/>
              </a:spcAft>
              <a:tabLst>
                <a:tab pos="1890395" algn="l"/>
              </a:tabLst>
            </a:pPr>
            <a:r>
              <a:rPr lang="zh-CN" altLang="zh-CN" sz="2800" kern="100" dirty="0">
                <a:solidFill>
                  <a:schemeClr val="accent6">
                    <a:lumMod val="75000"/>
                  </a:schemeClr>
                </a:solidFill>
                <a:latin typeface="Times New Roman"/>
                <a:ea typeface="华文细黑"/>
                <a:cs typeface="Courier New"/>
              </a:rPr>
              <a:t>控制加热温度不至</a:t>
            </a:r>
            <a:r>
              <a:rPr lang="zh-CN" altLang="zh-CN" sz="2800" kern="100" dirty="0" smtClean="0">
                <a:solidFill>
                  <a:schemeClr val="accent6">
                    <a:lumMod val="75000"/>
                  </a:schemeClr>
                </a:solidFill>
                <a:latin typeface="Times New Roman"/>
                <a:ea typeface="华文细黑"/>
                <a:cs typeface="Courier New"/>
              </a:rPr>
              <a:t>过高</a:t>
            </a:r>
            <a:endParaRPr lang="zh-CN" altLang="zh-CN" sz="2800" kern="100" dirty="0">
              <a:solidFill>
                <a:schemeClr val="accent6">
                  <a:lumMod val="75000"/>
                </a:schemeClr>
              </a:solidFill>
              <a:latin typeface="Times New Roman"/>
              <a:ea typeface="华文细黑"/>
              <a:cs typeface="Courier New"/>
            </a:endParaRPr>
          </a:p>
        </p:txBody>
      </p:sp>
      <p:sp>
        <p:nvSpPr>
          <p:cNvPr id="13" name="矩形 12"/>
          <p:cNvSpPr/>
          <p:nvPr/>
        </p:nvSpPr>
        <p:spPr>
          <a:xfrm>
            <a:off x="6576112" y="4910993"/>
            <a:ext cx="1620957" cy="738664"/>
          </a:xfrm>
          <a:prstGeom prst="rect">
            <a:avLst/>
          </a:prstGeom>
        </p:spPr>
        <p:txBody>
          <a:bodyPr wrap="none">
            <a:spAutoFit/>
          </a:bodyPr>
          <a:lstStyle/>
          <a:p>
            <a:pPr algn="just">
              <a:lnSpc>
                <a:spcPct val="150000"/>
              </a:lnSpc>
              <a:spcAft>
                <a:spcPts val="0"/>
              </a:spcAft>
              <a:tabLst>
                <a:tab pos="1890395" algn="l"/>
              </a:tabLst>
            </a:pPr>
            <a:r>
              <a:rPr lang="zh-CN" altLang="zh-CN" sz="2800" kern="100" dirty="0" smtClean="0">
                <a:solidFill>
                  <a:schemeClr val="accent6">
                    <a:lumMod val="75000"/>
                  </a:schemeClr>
                </a:solidFill>
                <a:latin typeface="Times New Roman"/>
                <a:ea typeface="华文细黑"/>
                <a:cs typeface="Courier New"/>
              </a:rPr>
              <a:t>蒸馏</a:t>
            </a:r>
            <a:r>
              <a:rPr lang="zh-CN" altLang="zh-CN" sz="2800" kern="100" dirty="0">
                <a:solidFill>
                  <a:schemeClr val="accent6">
                    <a:lumMod val="75000"/>
                  </a:schemeClr>
                </a:solidFill>
                <a:latin typeface="Times New Roman"/>
                <a:ea typeface="华文细黑"/>
                <a:cs typeface="Courier New"/>
              </a:rPr>
              <a:t>烧瓶</a:t>
            </a:r>
          </a:p>
        </p:txBody>
      </p:sp>
      <p:sp>
        <p:nvSpPr>
          <p:cNvPr id="24" name="Rectangle 21">
            <a:hlinkClick r:id="rId3" action="ppaction://hlinksldjump"/>
          </p:cNvPr>
          <p:cNvSpPr>
            <a:spLocks noChangeArrowheads="1"/>
          </p:cNvSpPr>
          <p:nvPr/>
        </p:nvSpPr>
        <p:spPr bwMode="auto">
          <a:xfrm>
            <a:off x="6239222"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5" name="Rectangle 21">
            <a:hlinkClick r:id="rId4" action="ppaction://hlinksldjump"/>
          </p:cNvPr>
          <p:cNvSpPr>
            <a:spLocks noChangeArrowheads="1"/>
          </p:cNvSpPr>
          <p:nvPr/>
        </p:nvSpPr>
        <p:spPr bwMode="auto">
          <a:xfrm>
            <a:off x="6673145"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6" name="Rectangle 21">
            <a:hlinkClick r:id="rId5" action="ppaction://hlinksldjump"/>
          </p:cNvPr>
          <p:cNvSpPr>
            <a:spLocks noChangeArrowheads="1"/>
          </p:cNvSpPr>
          <p:nvPr/>
        </p:nvSpPr>
        <p:spPr bwMode="auto">
          <a:xfrm>
            <a:off x="7107068"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7" name="Rectangle 21">
            <a:hlinkClick r:id="rId6" action="ppaction://hlinksldjump"/>
          </p:cNvPr>
          <p:cNvSpPr>
            <a:spLocks noChangeArrowheads="1"/>
          </p:cNvSpPr>
          <p:nvPr/>
        </p:nvSpPr>
        <p:spPr bwMode="auto">
          <a:xfrm>
            <a:off x="7540991"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8" name="Rectangle 21">
            <a:hlinkClick r:id="rId7" action="ppaction://hlinksldjump"/>
          </p:cNvPr>
          <p:cNvSpPr>
            <a:spLocks noChangeArrowheads="1"/>
          </p:cNvSpPr>
          <p:nvPr/>
        </p:nvSpPr>
        <p:spPr bwMode="auto">
          <a:xfrm>
            <a:off x="7974914"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9" name="Rectangle 21">
            <a:hlinkClick r:id="rId8" action="ppaction://hlinksldjump"/>
          </p:cNvPr>
          <p:cNvSpPr>
            <a:spLocks noChangeArrowheads="1"/>
          </p:cNvSpPr>
          <p:nvPr/>
        </p:nvSpPr>
        <p:spPr bwMode="auto">
          <a:xfrm>
            <a:off x="8408837"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30" name="Rectangle 21">
            <a:hlinkClick r:id="rId9" action="ppaction://hlinksldjump"/>
          </p:cNvPr>
          <p:cNvSpPr>
            <a:spLocks noChangeArrowheads="1"/>
          </p:cNvSpPr>
          <p:nvPr/>
        </p:nvSpPr>
        <p:spPr bwMode="auto">
          <a:xfrm>
            <a:off x="8842760"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31" name="Rectangle 21">
            <a:hlinkClick r:id="rId10" action="ppaction://hlinksldjump"/>
          </p:cNvPr>
          <p:cNvSpPr>
            <a:spLocks noChangeArrowheads="1"/>
          </p:cNvSpPr>
          <p:nvPr/>
        </p:nvSpPr>
        <p:spPr bwMode="auto">
          <a:xfrm>
            <a:off x="9276683"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32" name="Rectangle 21">
            <a:hlinkClick r:id="rId11" action="ppaction://hlinksldjump"/>
          </p:cNvPr>
          <p:cNvSpPr>
            <a:spLocks noChangeArrowheads="1"/>
          </p:cNvSpPr>
          <p:nvPr/>
        </p:nvSpPr>
        <p:spPr bwMode="auto">
          <a:xfrm>
            <a:off x="9710606" y="117426"/>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33" name="Rectangle 21">
            <a:hlinkClick r:id="rId12" action="ppaction://hlinksldjump"/>
          </p:cNvPr>
          <p:cNvSpPr>
            <a:spLocks noChangeArrowheads="1"/>
          </p:cNvSpPr>
          <p:nvPr/>
        </p:nvSpPr>
        <p:spPr bwMode="auto">
          <a:xfrm>
            <a:off x="10222875" y="117426"/>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34" name="Rectangle 21">
            <a:hlinkClick r:id="rId13" action="ppaction://hlinksldjump"/>
          </p:cNvPr>
          <p:cNvSpPr>
            <a:spLocks noChangeArrowheads="1"/>
          </p:cNvSpPr>
          <p:nvPr/>
        </p:nvSpPr>
        <p:spPr bwMode="auto">
          <a:xfrm>
            <a:off x="10847334" y="117426"/>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35" name="Rectangle 21">
            <a:hlinkClick r:id="rId14" action="ppaction://hlinksldjump"/>
          </p:cNvPr>
          <p:cNvSpPr>
            <a:spLocks noChangeArrowheads="1"/>
          </p:cNvSpPr>
          <p:nvPr/>
        </p:nvSpPr>
        <p:spPr bwMode="auto">
          <a:xfrm>
            <a:off x="11440695" y="117426"/>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6" name="矩形 35"/>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37" name="圆角矩形 36"/>
          <p:cNvSpPr/>
          <p:nvPr/>
        </p:nvSpPr>
        <p:spPr>
          <a:xfrm>
            <a:off x="11382521" y="6658148"/>
            <a:ext cx="807892" cy="20084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C00000"/>
                </a:solidFill>
                <a:latin typeface="黑体" pitchFamily="49" charset="-122"/>
                <a:ea typeface="黑体" pitchFamily="49" charset="-122"/>
              </a:rPr>
              <a:t>答案</a:t>
            </a:r>
            <a:endParaRPr lang="zh-CN" altLang="en-US" sz="1400" dirty="0">
              <a:solidFill>
                <a:srgbClr val="C00000"/>
              </a:solidFill>
              <a:latin typeface="黑体" pitchFamily="49" charset="-122"/>
              <a:ea typeface="黑体" pitchFamily="49" charset="-122"/>
            </a:endParaRPr>
          </a:p>
        </p:txBody>
      </p:sp>
    </p:spTree>
    <p:extLst>
      <p:ext uri="{BB962C8B-B14F-4D97-AF65-F5344CB8AC3E}">
        <p14:creationId xmlns:p14="http://schemas.microsoft.com/office/powerpoint/2010/main" val="147077154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7"/>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horizontal)">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linds(horizontal)">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blinds(horizontal)">
                                      <p:cBhvr>
                                        <p:cTn id="22" dur="500"/>
                                        <p:tgtEl>
                                          <p:spTgt spid="12"/>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blinds(horizontal)">
                                      <p:cBhvr>
                                        <p:cTn id="25" dur="500"/>
                                        <p:tgtEl>
                                          <p:spTgt spid="13"/>
                                        </p:tgtEl>
                                      </p:cBhvr>
                                    </p:animEffect>
                                  </p:childTnLst>
                                </p:cTn>
                              </p:par>
                              <p:par>
                                <p:cTn id="26" presetID="3" presetClass="entr" presetSubtype="10" fill="hold" grpId="0" nodeType="with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blinds(horizontal)">
                                      <p:cBhvr>
                                        <p:cTn id="28" dur="500"/>
                                        <p:tgtEl>
                                          <p:spTgt spid="6"/>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xit" presetSubtype="0" fill="hold" grpId="0" nodeType="clickEffect">
                                  <p:stCondLst>
                                    <p:cond delay="0"/>
                                  </p:stCondLst>
                                  <p:childTnLst>
                                    <p:animEffect transition="out" filter="fade">
                                      <p:cBhvr>
                                        <p:cTn id="32" dur="500"/>
                                        <p:tgtEl>
                                          <p:spTgt spid="3">
                                            <p:txEl>
                                              <p:pRg st="0" end="0"/>
                                            </p:txEl>
                                          </p:spTgt>
                                        </p:tgtEl>
                                      </p:cBhvr>
                                    </p:animEffect>
                                    <p:set>
                                      <p:cBhvr>
                                        <p:cTn id="33" dur="1" fill="hold">
                                          <p:stCondLst>
                                            <p:cond delay="499"/>
                                          </p:stCondLst>
                                        </p:cTn>
                                        <p:tgtEl>
                                          <p:spTgt spid="3">
                                            <p:txEl>
                                              <p:pRg st="0" end="0"/>
                                            </p:txEl>
                                          </p:spTgt>
                                        </p:tgtEl>
                                        <p:attrNameLst>
                                          <p:attrName>style.visibility</p:attrName>
                                        </p:attrNameLst>
                                      </p:cBhvr>
                                      <p:to>
                                        <p:strVal val="hidden"/>
                                      </p:to>
                                    </p:set>
                                  </p:childTnLst>
                                </p:cTn>
                              </p:par>
                              <p:par>
                                <p:cTn id="34" presetID="10" presetClass="exit" presetSubtype="0" fill="hold" grpId="1" nodeType="withEffect">
                                  <p:stCondLst>
                                    <p:cond delay="0"/>
                                  </p:stCondLst>
                                  <p:childTnLst>
                                    <p:animEffect transition="out" filter="fade">
                                      <p:cBhvr>
                                        <p:cTn id="35" dur="500"/>
                                        <p:tgtEl>
                                          <p:spTgt spid="4"/>
                                        </p:tgtEl>
                                      </p:cBhvr>
                                    </p:animEffect>
                                    <p:set>
                                      <p:cBhvr>
                                        <p:cTn id="36" dur="1" fill="hold">
                                          <p:stCondLst>
                                            <p:cond delay="499"/>
                                          </p:stCondLst>
                                        </p:cTn>
                                        <p:tgtEl>
                                          <p:spTgt spid="4"/>
                                        </p:tgtEl>
                                        <p:attrNameLst>
                                          <p:attrName>style.visibility</p:attrName>
                                        </p:attrNameLst>
                                      </p:cBhvr>
                                      <p:to>
                                        <p:strVal val="hidden"/>
                                      </p:to>
                                    </p:set>
                                  </p:childTnLst>
                                </p:cTn>
                              </p:par>
                              <p:par>
                                <p:cTn id="37" presetID="10" presetClass="exit" presetSubtype="0" fill="hold" grpId="1" nodeType="withEffect">
                                  <p:stCondLst>
                                    <p:cond delay="0"/>
                                  </p:stCondLst>
                                  <p:childTnLst>
                                    <p:animEffect transition="out" filter="fade">
                                      <p:cBhvr>
                                        <p:cTn id="38" dur="500"/>
                                        <p:tgtEl>
                                          <p:spTgt spid="5"/>
                                        </p:tgtEl>
                                      </p:cBhvr>
                                    </p:animEffect>
                                    <p:set>
                                      <p:cBhvr>
                                        <p:cTn id="39" dur="1" fill="hold">
                                          <p:stCondLst>
                                            <p:cond delay="499"/>
                                          </p:stCondLst>
                                        </p:cTn>
                                        <p:tgtEl>
                                          <p:spTgt spid="5"/>
                                        </p:tgtEl>
                                        <p:attrNameLst>
                                          <p:attrName>style.visibility</p:attrName>
                                        </p:attrNameLst>
                                      </p:cBhvr>
                                      <p:to>
                                        <p:strVal val="hidden"/>
                                      </p:to>
                                    </p:set>
                                  </p:childTnLst>
                                </p:cTn>
                              </p:par>
                              <p:par>
                                <p:cTn id="40" presetID="10" presetClass="exit" presetSubtype="0" fill="hold" grpId="1" nodeType="withEffect">
                                  <p:stCondLst>
                                    <p:cond delay="0"/>
                                  </p:stCondLst>
                                  <p:childTnLst>
                                    <p:animEffect transition="out" filter="fade">
                                      <p:cBhvr>
                                        <p:cTn id="41" dur="500"/>
                                        <p:tgtEl>
                                          <p:spTgt spid="12"/>
                                        </p:tgtEl>
                                      </p:cBhvr>
                                    </p:animEffect>
                                    <p:set>
                                      <p:cBhvr>
                                        <p:cTn id="42" dur="1" fill="hold">
                                          <p:stCondLst>
                                            <p:cond delay="499"/>
                                          </p:stCondLst>
                                        </p:cTn>
                                        <p:tgtEl>
                                          <p:spTgt spid="12"/>
                                        </p:tgtEl>
                                        <p:attrNameLst>
                                          <p:attrName>style.visibility</p:attrName>
                                        </p:attrNameLst>
                                      </p:cBhvr>
                                      <p:to>
                                        <p:strVal val="hidden"/>
                                      </p:to>
                                    </p:set>
                                  </p:childTnLst>
                                </p:cTn>
                              </p:par>
                              <p:par>
                                <p:cTn id="43" presetID="10" presetClass="exit" presetSubtype="0" fill="hold" grpId="1" nodeType="withEffect">
                                  <p:stCondLst>
                                    <p:cond delay="0"/>
                                  </p:stCondLst>
                                  <p:childTnLst>
                                    <p:animEffect transition="out" filter="fade">
                                      <p:cBhvr>
                                        <p:cTn id="44" dur="500"/>
                                        <p:tgtEl>
                                          <p:spTgt spid="13"/>
                                        </p:tgtEl>
                                      </p:cBhvr>
                                    </p:animEffect>
                                    <p:set>
                                      <p:cBhvr>
                                        <p:cTn id="45" dur="1" fill="hold">
                                          <p:stCondLst>
                                            <p:cond delay="499"/>
                                          </p:stCondLst>
                                        </p:cTn>
                                        <p:tgtEl>
                                          <p:spTgt spid="13"/>
                                        </p:tgtEl>
                                        <p:attrNameLst>
                                          <p:attrName>style.visibility</p:attrName>
                                        </p:attrNameLst>
                                      </p:cBhvr>
                                      <p:to>
                                        <p:strVal val="hidden"/>
                                      </p:to>
                                    </p:set>
                                  </p:childTnLst>
                                </p:cTn>
                              </p:par>
                              <p:par>
                                <p:cTn id="46" presetID="10" presetClass="exit" presetSubtype="0" fill="hold" grpId="1" nodeType="withEffect">
                                  <p:stCondLst>
                                    <p:cond delay="0"/>
                                  </p:stCondLst>
                                  <p:childTnLst>
                                    <p:animEffect transition="out" filter="fade">
                                      <p:cBhvr>
                                        <p:cTn id="47" dur="500"/>
                                        <p:tgtEl>
                                          <p:spTgt spid="6"/>
                                        </p:tgtEl>
                                      </p:cBhvr>
                                    </p:animEffect>
                                    <p:set>
                                      <p:cBhvr>
                                        <p:cTn id="48" dur="1" fill="hold">
                                          <p:stCondLst>
                                            <p:cond delay="499"/>
                                          </p:stCondLst>
                                        </p:cTn>
                                        <p:tgtEl>
                                          <p:spTgt spid="6"/>
                                        </p:tgtEl>
                                        <p:attrNameLst>
                                          <p:attrName>style.visibility</p:attrName>
                                        </p:attrNameLst>
                                      </p:cBhvr>
                                      <p:to>
                                        <p:strVal val="hidden"/>
                                      </p:to>
                                    </p:set>
                                  </p:childTnLst>
                                </p:cTn>
                              </p:par>
                            </p:childTnLst>
                          </p:cTn>
                        </p:par>
                      </p:childTnLst>
                    </p:cTn>
                  </p:par>
                </p:childTnLst>
              </p:cTn>
              <p:nextCondLst>
                <p:cond evt="onClick" delay="0">
                  <p:tgtEl>
                    <p:spTgt spid="37"/>
                  </p:tgtEl>
                </p:cond>
              </p:nextCondLst>
            </p:seq>
          </p:childTnLst>
        </p:cTn>
      </p:par>
    </p:tnLst>
    <p:bldLst>
      <p:bldP spid="3" grpId="0" build="allAtOnce"/>
      <p:bldP spid="4" grpId="0"/>
      <p:bldP spid="4" grpId="1"/>
      <p:bldP spid="5" grpId="0"/>
      <p:bldP spid="5" grpId="1"/>
      <p:bldP spid="6" grpId="0"/>
      <p:bldP spid="6" grpId="1"/>
      <p:bldP spid="12" grpId="0"/>
      <p:bldP spid="12" grpId="1"/>
      <p:bldP spid="13" grpId="0"/>
      <p:bldP spid="13" grpId="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90550" y="621482"/>
            <a:ext cx="11572430" cy="2031325"/>
          </a:xfrm>
          <a:prstGeom prst="rect">
            <a:avLst/>
          </a:prstGeom>
        </p:spPr>
        <p:txBody>
          <a:bodyPr>
            <a:spAutoFit/>
          </a:bodyPr>
          <a:lstStyle/>
          <a:p>
            <a:pPr algn="just">
              <a:lnSpc>
                <a:spcPct val="150000"/>
              </a:lnSpc>
              <a:spcAft>
                <a:spcPts val="0"/>
              </a:spcAft>
              <a:tabLst>
                <a:tab pos="1890395" algn="l"/>
              </a:tabLst>
            </a:pPr>
            <a:r>
              <a:rPr lang="en-US" altLang="zh-CN" sz="2800" kern="100" dirty="0">
                <a:latin typeface="Times New Roman"/>
                <a:ea typeface="华文细黑"/>
                <a:cs typeface="Courier New"/>
              </a:rPr>
              <a:t>12.</a:t>
            </a:r>
            <a:r>
              <a:rPr lang="zh-CN" altLang="zh-CN" sz="2800" kern="100" dirty="0">
                <a:latin typeface="Times New Roman"/>
                <a:ea typeface="华文细黑"/>
                <a:cs typeface="Times New Roman"/>
              </a:rPr>
              <a:t>某废液中含有大量的</a:t>
            </a:r>
            <a:r>
              <a:rPr lang="en-US" altLang="zh-CN" sz="2800" kern="100" dirty="0">
                <a:latin typeface="Times New Roman"/>
                <a:ea typeface="华文细黑"/>
                <a:cs typeface="Courier New"/>
              </a:rPr>
              <a:t>K</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kern="100" dirty="0" err="1">
                <a:latin typeface="Times New Roman"/>
                <a:ea typeface="华文细黑"/>
                <a:cs typeface="Courier New"/>
              </a:rPr>
              <a:t>Cl</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Br</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，还有少量的</a:t>
            </a:r>
            <a:r>
              <a:rPr lang="en-US" altLang="zh-CN" sz="2800" kern="100" dirty="0">
                <a:latin typeface="Times New Roman"/>
                <a:ea typeface="华文细黑"/>
                <a:cs typeface="Courier New"/>
              </a:rPr>
              <a:t>Ca</a:t>
            </a:r>
            <a:r>
              <a:rPr lang="en-US" altLang="zh-CN" sz="2800" kern="100" baseline="30000" dirty="0">
                <a:latin typeface="Times New Roman"/>
                <a:ea typeface="华文细黑"/>
                <a:cs typeface="Courier New"/>
              </a:rPr>
              <a:t>2</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Mg</a:t>
            </a:r>
            <a:r>
              <a:rPr lang="en-US" altLang="zh-CN" sz="2800" kern="100" baseline="30000" dirty="0">
                <a:latin typeface="Times New Roman"/>
                <a:ea typeface="华文细黑"/>
                <a:cs typeface="Courier New"/>
              </a:rPr>
              <a:t>2</a:t>
            </a:r>
            <a:r>
              <a:rPr lang="zh-CN" altLang="zh-CN" sz="2800" kern="100" baseline="30000" dirty="0">
                <a:latin typeface="Times New Roman"/>
                <a:ea typeface="华文细黑"/>
                <a:cs typeface="Times New Roman"/>
              </a:rPr>
              <a:t>＋</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cs typeface="Courier New"/>
              </a:rPr>
              <a:t>       </a:t>
            </a:r>
            <a:r>
              <a:rPr lang="zh-CN" altLang="zh-CN" sz="2800" kern="100" dirty="0" smtClean="0">
                <a:latin typeface="Times New Roman"/>
                <a:ea typeface="华文细黑"/>
                <a:cs typeface="Times New Roman"/>
              </a:rPr>
              <a:t>。</a:t>
            </a:r>
            <a:r>
              <a:rPr lang="zh-CN" altLang="zh-CN" sz="2800" kern="100" dirty="0">
                <a:latin typeface="Times New Roman"/>
                <a:ea typeface="华文细黑"/>
                <a:cs typeface="Times New Roman"/>
              </a:rPr>
              <a:t>某研究性学习小组利用这种废液来制取较纯净的氯化钾晶体及液溴</a:t>
            </a:r>
            <a:r>
              <a:rPr lang="en-US" altLang="zh-CN" sz="2800" kern="100" dirty="0">
                <a:latin typeface="Times New Roman"/>
                <a:ea typeface="华文细黑"/>
                <a:cs typeface="Courier New"/>
              </a:rPr>
              <a:t>(Br</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，设计了如下流程图：</a:t>
            </a:r>
            <a:endParaRPr lang="zh-CN" altLang="zh-CN" sz="2800" kern="100" dirty="0">
              <a:effectLst/>
              <a:latin typeface="宋体"/>
              <a:cs typeface="Courier New"/>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2950173250"/>
              </p:ext>
            </p:extLst>
          </p:nvPr>
        </p:nvGraphicFramePr>
        <p:xfrm>
          <a:off x="10816990" y="773939"/>
          <a:ext cx="1020762" cy="750887"/>
        </p:xfrm>
        <a:graphic>
          <a:graphicData uri="http://schemas.openxmlformats.org/presentationml/2006/ole">
            <mc:AlternateContent xmlns:mc="http://schemas.openxmlformats.org/markup-compatibility/2006">
              <mc:Choice xmlns:v="urn:schemas-microsoft-com:vml" Requires="v">
                <p:oleObj spid="_x0000_s224414" name="文档" r:id="rId4" imgW="1020706" imgH="751076" progId="Word.Document.12">
                  <p:embed/>
                </p:oleObj>
              </mc:Choice>
              <mc:Fallback>
                <p:oleObj name="文档" r:id="rId4" imgW="1020706" imgH="751076" progId="Word.Document.12">
                  <p:embed/>
                  <p:pic>
                    <p:nvPicPr>
                      <p:cNvPr id="0" name=""/>
                      <p:cNvPicPr/>
                      <p:nvPr/>
                    </p:nvPicPr>
                    <p:blipFill>
                      <a:blip r:embed="rId5"/>
                      <a:stretch>
                        <a:fillRect/>
                      </a:stretch>
                    </p:blipFill>
                    <p:spPr>
                      <a:xfrm>
                        <a:off x="10816990" y="773939"/>
                        <a:ext cx="1020762" cy="750887"/>
                      </a:xfrm>
                      <a:prstGeom prst="rect">
                        <a:avLst/>
                      </a:prstGeom>
                    </p:spPr>
                  </p:pic>
                </p:oleObj>
              </mc:Fallback>
            </mc:AlternateContent>
          </a:graphicData>
        </a:graphic>
      </p:graphicFrame>
      <p:pic>
        <p:nvPicPr>
          <p:cNvPr id="224258" name="Picture 2" descr="209"/>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353712" y="2715882"/>
            <a:ext cx="7251036" cy="359875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Rectangle 21">
            <a:hlinkClick r:id="rId7" action="ppaction://hlinksldjump"/>
          </p:cNvPr>
          <p:cNvSpPr>
            <a:spLocks noChangeArrowheads="1"/>
          </p:cNvSpPr>
          <p:nvPr/>
        </p:nvSpPr>
        <p:spPr bwMode="auto">
          <a:xfrm>
            <a:off x="6239222"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9" name="Rectangle 21">
            <a:hlinkClick r:id="rId8" action="ppaction://hlinksldjump"/>
          </p:cNvPr>
          <p:cNvSpPr>
            <a:spLocks noChangeArrowheads="1"/>
          </p:cNvSpPr>
          <p:nvPr/>
        </p:nvSpPr>
        <p:spPr bwMode="auto">
          <a:xfrm>
            <a:off x="6673145"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0" name="Rectangle 21">
            <a:hlinkClick r:id="rId9" action="ppaction://hlinksldjump"/>
          </p:cNvPr>
          <p:cNvSpPr>
            <a:spLocks noChangeArrowheads="1"/>
          </p:cNvSpPr>
          <p:nvPr/>
        </p:nvSpPr>
        <p:spPr bwMode="auto">
          <a:xfrm>
            <a:off x="7107068"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1" name="Rectangle 21">
            <a:hlinkClick r:id="rId10" action="ppaction://hlinksldjump"/>
          </p:cNvPr>
          <p:cNvSpPr>
            <a:spLocks noChangeArrowheads="1"/>
          </p:cNvSpPr>
          <p:nvPr/>
        </p:nvSpPr>
        <p:spPr bwMode="auto">
          <a:xfrm>
            <a:off x="7540991"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2" name="Rectangle 21">
            <a:hlinkClick r:id="rId11" action="ppaction://hlinksldjump"/>
          </p:cNvPr>
          <p:cNvSpPr>
            <a:spLocks noChangeArrowheads="1"/>
          </p:cNvSpPr>
          <p:nvPr/>
        </p:nvSpPr>
        <p:spPr bwMode="auto">
          <a:xfrm>
            <a:off x="7974914"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3" name="Rectangle 21">
            <a:hlinkClick r:id="rId12" action="ppaction://hlinksldjump"/>
          </p:cNvPr>
          <p:cNvSpPr>
            <a:spLocks noChangeArrowheads="1"/>
          </p:cNvSpPr>
          <p:nvPr/>
        </p:nvSpPr>
        <p:spPr bwMode="auto">
          <a:xfrm>
            <a:off x="8408837"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4" name="Rectangle 21">
            <a:hlinkClick r:id="rId13" action="ppaction://hlinksldjump"/>
          </p:cNvPr>
          <p:cNvSpPr>
            <a:spLocks noChangeArrowheads="1"/>
          </p:cNvSpPr>
          <p:nvPr/>
        </p:nvSpPr>
        <p:spPr bwMode="auto">
          <a:xfrm>
            <a:off x="8842760"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5" name="Rectangle 21">
            <a:hlinkClick r:id="rId14" action="ppaction://hlinksldjump"/>
          </p:cNvPr>
          <p:cNvSpPr>
            <a:spLocks noChangeArrowheads="1"/>
          </p:cNvSpPr>
          <p:nvPr/>
        </p:nvSpPr>
        <p:spPr bwMode="auto">
          <a:xfrm>
            <a:off x="9276683"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6" name="Rectangle 21">
            <a:hlinkClick r:id="rId15" action="ppaction://hlinksldjump"/>
          </p:cNvPr>
          <p:cNvSpPr>
            <a:spLocks noChangeArrowheads="1"/>
          </p:cNvSpPr>
          <p:nvPr/>
        </p:nvSpPr>
        <p:spPr bwMode="auto">
          <a:xfrm>
            <a:off x="9710606" y="117426"/>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27" name="Rectangle 21">
            <a:hlinkClick r:id="rId16" action="ppaction://hlinksldjump"/>
          </p:cNvPr>
          <p:cNvSpPr>
            <a:spLocks noChangeArrowheads="1"/>
          </p:cNvSpPr>
          <p:nvPr/>
        </p:nvSpPr>
        <p:spPr bwMode="auto">
          <a:xfrm>
            <a:off x="10222875" y="117426"/>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28" name="Rectangle 21">
            <a:hlinkClick r:id="rId17" action="ppaction://hlinksldjump"/>
          </p:cNvPr>
          <p:cNvSpPr>
            <a:spLocks noChangeArrowheads="1"/>
          </p:cNvSpPr>
          <p:nvPr/>
        </p:nvSpPr>
        <p:spPr bwMode="auto">
          <a:xfrm>
            <a:off x="10847334" y="117426"/>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29" name="Rectangle 21">
            <a:hlinkClick r:id="rId18" action="ppaction://hlinksldjump"/>
          </p:cNvPr>
          <p:cNvSpPr>
            <a:spLocks noChangeArrowheads="1"/>
          </p:cNvSpPr>
          <p:nvPr/>
        </p:nvSpPr>
        <p:spPr bwMode="auto">
          <a:xfrm>
            <a:off x="11440695" y="117426"/>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Tree>
    <p:extLst>
      <p:ext uri="{BB962C8B-B14F-4D97-AF65-F5344CB8AC3E}">
        <p14:creationId xmlns:p14="http://schemas.microsoft.com/office/powerpoint/2010/main" val="402570265"/>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62323" y="693490"/>
            <a:ext cx="11572430" cy="4616648"/>
          </a:xfrm>
          <a:prstGeom prst="rect">
            <a:avLst/>
          </a:prstGeom>
        </p:spPr>
        <p:txBody>
          <a:bodyPr>
            <a:spAutoFit/>
          </a:bodyPr>
          <a:lstStyle/>
          <a:p>
            <a:pPr algn="just">
              <a:lnSpc>
                <a:spcPct val="150000"/>
              </a:lnSpc>
              <a:spcAft>
                <a:spcPts val="0"/>
              </a:spcAft>
              <a:tabLst>
                <a:tab pos="1890395" algn="l"/>
              </a:tabLst>
            </a:pPr>
            <a:r>
              <a:rPr lang="zh-CN" altLang="zh-CN" sz="2800" kern="100" dirty="0">
                <a:latin typeface="Times New Roman"/>
                <a:ea typeface="华文细黑"/>
                <a:cs typeface="Times New Roman"/>
              </a:rPr>
              <a:t>可供试剂</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、试剂</a:t>
            </a: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试剂</a:t>
            </a: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代表一组试剂</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选择的试剂：饱和</a:t>
            </a:r>
            <a:r>
              <a:rPr lang="en-US" altLang="zh-CN" sz="2800" kern="100" dirty="0">
                <a:latin typeface="Times New Roman"/>
                <a:ea typeface="华文细黑"/>
                <a:cs typeface="Courier New"/>
              </a:rPr>
              <a:t>Na</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CO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溶液、饱和</a:t>
            </a:r>
            <a:r>
              <a:rPr lang="en-US" altLang="zh-CN" sz="2800" kern="100" dirty="0">
                <a:latin typeface="Times New Roman"/>
                <a:ea typeface="华文细黑"/>
                <a:cs typeface="Courier New"/>
              </a:rPr>
              <a:t>K</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CO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溶液、</a:t>
            </a:r>
            <a:r>
              <a:rPr lang="en-US" altLang="zh-CN" sz="2800" kern="100" dirty="0">
                <a:latin typeface="Times New Roman"/>
                <a:ea typeface="华文细黑"/>
                <a:cs typeface="Courier New"/>
              </a:rPr>
              <a:t>KOH</a:t>
            </a:r>
            <a:r>
              <a:rPr lang="zh-CN" altLang="zh-CN" sz="2800" kern="100" dirty="0">
                <a:latin typeface="Times New Roman"/>
                <a:ea typeface="华文细黑"/>
                <a:cs typeface="Times New Roman"/>
              </a:rPr>
              <a:t>溶液、</a:t>
            </a:r>
            <a:r>
              <a:rPr lang="en-US" altLang="zh-CN" sz="2800" kern="100" dirty="0">
                <a:latin typeface="Times New Roman"/>
                <a:ea typeface="华文细黑"/>
                <a:cs typeface="Courier New"/>
              </a:rPr>
              <a:t>BaCl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溶液、</a:t>
            </a:r>
            <a:r>
              <a:rPr lang="en-US" altLang="zh-CN" sz="2800" kern="100" dirty="0">
                <a:latin typeface="Times New Roman"/>
                <a:ea typeface="华文细黑"/>
                <a:cs typeface="Courier New"/>
              </a:rPr>
              <a:t>Ba(NO</a:t>
            </a:r>
            <a:r>
              <a:rPr lang="en-US" altLang="zh-CN" sz="2800" kern="100" baseline="-25000" dirty="0">
                <a:latin typeface="Times New Roman"/>
                <a:ea typeface="华文细黑"/>
                <a:cs typeface="Courier New"/>
              </a:rPr>
              <a:t>3</a:t>
            </a:r>
            <a:r>
              <a:rPr lang="en-US" altLang="zh-CN" sz="2800" kern="100" dirty="0">
                <a:latin typeface="Times New Roman"/>
                <a:ea typeface="华文细黑"/>
                <a:cs typeface="Courier New"/>
              </a:rPr>
              <a:t>)</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溶液、</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溶液、</a:t>
            </a:r>
            <a:r>
              <a:rPr lang="en-US" altLang="zh-CN" sz="2800" kern="100" dirty="0">
                <a:latin typeface="Times New Roman"/>
                <a:ea typeface="华文细黑"/>
                <a:cs typeface="Courier New"/>
              </a:rPr>
              <a:t>KMnO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溶液</a:t>
            </a:r>
            <a:r>
              <a:rPr lang="en-US" altLang="zh-CN" sz="2800" kern="100" dirty="0">
                <a:latin typeface="Times New Roman"/>
                <a:ea typeface="华文细黑"/>
                <a:cs typeface="Courier New"/>
              </a:rPr>
              <a:t>(H</a:t>
            </a:r>
            <a:r>
              <a:rPr lang="zh-CN" altLang="zh-CN" sz="2800" kern="100" baseline="30000" dirty="0">
                <a:latin typeface="Times New Roman"/>
                <a:ea typeface="华文细黑"/>
                <a:cs typeface="Times New Roman"/>
              </a:rPr>
              <a:t>＋</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、稀盐酸</a:t>
            </a:r>
            <a:r>
              <a:rPr lang="zh-CN" altLang="zh-CN" sz="2800" kern="100" dirty="0" smtClean="0">
                <a:latin typeface="Times New Roman"/>
                <a:ea typeface="华文细黑"/>
                <a:cs typeface="Times New Roman"/>
              </a:rPr>
              <a:t>。</a:t>
            </a:r>
            <a:endParaRPr lang="en-US" altLang="zh-CN" sz="2800" kern="100" dirty="0" smtClean="0">
              <a:latin typeface="宋体"/>
              <a:cs typeface="Courier New"/>
            </a:endParaRPr>
          </a:p>
          <a:p>
            <a:pPr algn="just">
              <a:lnSpc>
                <a:spcPct val="150000"/>
              </a:lnSpc>
              <a:spcAft>
                <a:spcPts val="0"/>
              </a:spcAft>
              <a:tabLst>
                <a:tab pos="1890395" algn="l"/>
              </a:tabLst>
            </a:pPr>
            <a:r>
              <a:rPr lang="zh-CN" altLang="zh-CN" sz="2800" kern="100" dirty="0">
                <a:latin typeface="Times New Roman"/>
                <a:ea typeface="华文细黑"/>
                <a:cs typeface="Times New Roman"/>
              </a:rPr>
              <a:t>请根据流程图，回答相关问题：</a:t>
            </a:r>
            <a:endParaRPr lang="zh-CN" altLang="zh-CN" sz="105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试剂</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应该选用</a:t>
            </a:r>
            <a:r>
              <a:rPr lang="en-US" altLang="zh-CN" sz="2800" kern="100" dirty="0">
                <a:latin typeface="Times New Roman"/>
                <a:ea typeface="华文细黑"/>
                <a:cs typeface="Courier New"/>
              </a:rPr>
              <a:t>____________</a:t>
            </a:r>
            <a:r>
              <a:rPr lang="zh-CN" altLang="zh-CN" sz="2800" kern="100" dirty="0" smtClean="0">
                <a:latin typeface="Times New Roman"/>
                <a:ea typeface="华文细黑"/>
                <a:cs typeface="Times New Roman"/>
              </a:rPr>
              <a:t>。</a:t>
            </a:r>
            <a:endParaRPr lang="en-US" altLang="zh-CN" sz="1050" kern="100" dirty="0" smtClean="0">
              <a:latin typeface="宋体"/>
              <a:cs typeface="Courier New"/>
            </a:endParaRPr>
          </a:p>
          <a:p>
            <a:pPr algn="just">
              <a:lnSpc>
                <a:spcPct val="150000"/>
              </a:lnSpc>
              <a:spcAft>
                <a:spcPts val="0"/>
              </a:spcAft>
              <a:tabLst>
                <a:tab pos="1890395" algn="l"/>
              </a:tabLst>
            </a:pPr>
            <a:r>
              <a:rPr lang="zh-CN" altLang="zh-CN" sz="2800" b="1" kern="100" dirty="0">
                <a:solidFill>
                  <a:srgbClr val="0000FF"/>
                </a:solidFill>
                <a:latin typeface="Times New Roman"/>
                <a:cs typeface="Times New Roman"/>
              </a:rPr>
              <a:t>解析　</a:t>
            </a:r>
            <a:r>
              <a:rPr lang="zh-CN" altLang="zh-CN" sz="2800" kern="100" dirty="0" smtClean="0">
                <a:latin typeface="Times New Roman"/>
                <a:ea typeface="华文细黑"/>
                <a:cs typeface="Times New Roman"/>
              </a:rPr>
              <a:t>由</a:t>
            </a:r>
            <a:r>
              <a:rPr lang="zh-CN" altLang="zh-CN" sz="2800" kern="100" dirty="0">
                <a:latin typeface="Times New Roman"/>
                <a:ea typeface="华文细黑"/>
                <a:cs typeface="Times New Roman"/>
              </a:rPr>
              <a:t>加入的</a:t>
            </a:r>
            <a:r>
              <a:rPr lang="en-US" altLang="zh-CN" sz="2800" kern="100" dirty="0">
                <a:latin typeface="Times New Roman"/>
                <a:ea typeface="华文细黑"/>
                <a:cs typeface="Courier New"/>
              </a:rPr>
              <a:t>CCl</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及得到的橙红色液体知，试剂</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能将</a:t>
            </a:r>
            <a:r>
              <a:rPr lang="en-US" altLang="zh-CN" sz="2800" kern="100" dirty="0">
                <a:latin typeface="Times New Roman"/>
                <a:ea typeface="华文细黑"/>
                <a:cs typeface="Courier New"/>
              </a:rPr>
              <a:t>Br</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氧化为</a:t>
            </a:r>
            <a:r>
              <a:rPr lang="en-US" altLang="zh-CN" sz="2800" kern="100" dirty="0">
                <a:latin typeface="Times New Roman"/>
                <a:ea typeface="华文细黑"/>
                <a:cs typeface="Courier New"/>
              </a:rPr>
              <a:t>Br</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，试剂</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应具有氧化性，所以应选用</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溶液</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p:txBody>
      </p:sp>
      <p:sp>
        <p:nvSpPr>
          <p:cNvPr id="5" name="矩形 4"/>
          <p:cNvSpPr/>
          <p:nvPr/>
        </p:nvSpPr>
        <p:spPr>
          <a:xfrm>
            <a:off x="3228784" y="3179045"/>
            <a:ext cx="1662635" cy="738664"/>
          </a:xfrm>
          <a:prstGeom prst="rect">
            <a:avLst/>
          </a:prstGeom>
        </p:spPr>
        <p:txBody>
          <a:bodyPr wrap="none">
            <a:spAutoFit/>
          </a:bodyPr>
          <a:lstStyle/>
          <a:p>
            <a:pPr algn="just">
              <a:lnSpc>
                <a:spcPct val="150000"/>
              </a:lnSpc>
              <a:spcAft>
                <a:spcPts val="0"/>
              </a:spcAft>
              <a:tabLst>
                <a:tab pos="1890395" algn="l"/>
              </a:tabLst>
            </a:pPr>
            <a:r>
              <a:rPr lang="en-US" altLang="zh-CN" sz="2800" kern="100" dirty="0" smtClean="0">
                <a:solidFill>
                  <a:srgbClr val="E36C0A"/>
                </a:solidFill>
                <a:latin typeface="Times New Roman"/>
                <a:ea typeface="华文细黑"/>
                <a:cs typeface="Courier New"/>
              </a:rPr>
              <a:t>H</a:t>
            </a:r>
            <a:r>
              <a:rPr lang="en-US" altLang="zh-CN" sz="2800" kern="100" baseline="-25000" dirty="0" smtClean="0">
                <a:solidFill>
                  <a:srgbClr val="E36C0A"/>
                </a:solidFill>
                <a:latin typeface="Times New Roman"/>
                <a:ea typeface="华文细黑"/>
                <a:cs typeface="Courier New"/>
              </a:rPr>
              <a:t>2</a:t>
            </a:r>
            <a:r>
              <a:rPr lang="en-US" altLang="zh-CN" sz="2800" kern="100" dirty="0" smtClean="0">
                <a:solidFill>
                  <a:srgbClr val="E36C0A"/>
                </a:solidFill>
                <a:latin typeface="Times New Roman"/>
                <a:ea typeface="华文细黑"/>
                <a:cs typeface="Courier New"/>
              </a:rPr>
              <a:t>O</a:t>
            </a:r>
            <a:r>
              <a:rPr lang="en-US" altLang="zh-CN" sz="2800" kern="100" baseline="-25000" dirty="0" smtClean="0">
                <a:solidFill>
                  <a:srgbClr val="E36C0A"/>
                </a:solidFill>
                <a:latin typeface="Times New Roman"/>
                <a:ea typeface="华文细黑"/>
                <a:cs typeface="Courier New"/>
              </a:rPr>
              <a:t>2</a:t>
            </a:r>
            <a:r>
              <a:rPr lang="zh-CN" altLang="zh-CN" sz="2800" kern="100" dirty="0">
                <a:solidFill>
                  <a:srgbClr val="E36C0A"/>
                </a:solidFill>
                <a:latin typeface="Times New Roman"/>
                <a:ea typeface="华文细黑"/>
                <a:cs typeface="Times New Roman"/>
              </a:rPr>
              <a:t>溶液</a:t>
            </a:r>
            <a:endParaRPr lang="zh-CN" altLang="zh-CN" sz="2800" kern="100" dirty="0">
              <a:effectLst/>
              <a:latin typeface="宋体"/>
              <a:cs typeface="Courier New"/>
            </a:endParaRPr>
          </a:p>
        </p:txBody>
      </p:sp>
      <p:sp>
        <p:nvSpPr>
          <p:cNvPr id="18" name="Rectangle 21">
            <a:hlinkClick r:id="rId2" action="ppaction://hlinksldjump"/>
          </p:cNvPr>
          <p:cNvSpPr>
            <a:spLocks noChangeArrowheads="1"/>
          </p:cNvSpPr>
          <p:nvPr/>
        </p:nvSpPr>
        <p:spPr bwMode="auto">
          <a:xfrm>
            <a:off x="6239222"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9" name="Rectangle 21">
            <a:hlinkClick r:id="rId3" action="ppaction://hlinksldjump"/>
          </p:cNvPr>
          <p:cNvSpPr>
            <a:spLocks noChangeArrowheads="1"/>
          </p:cNvSpPr>
          <p:nvPr/>
        </p:nvSpPr>
        <p:spPr bwMode="auto">
          <a:xfrm>
            <a:off x="6673145"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0" name="Rectangle 21">
            <a:hlinkClick r:id="rId4" action="ppaction://hlinksldjump"/>
          </p:cNvPr>
          <p:cNvSpPr>
            <a:spLocks noChangeArrowheads="1"/>
          </p:cNvSpPr>
          <p:nvPr/>
        </p:nvSpPr>
        <p:spPr bwMode="auto">
          <a:xfrm>
            <a:off x="7107068"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1" name="Rectangle 21">
            <a:hlinkClick r:id="rId5" action="ppaction://hlinksldjump"/>
          </p:cNvPr>
          <p:cNvSpPr>
            <a:spLocks noChangeArrowheads="1"/>
          </p:cNvSpPr>
          <p:nvPr/>
        </p:nvSpPr>
        <p:spPr bwMode="auto">
          <a:xfrm>
            <a:off x="7540991"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3" name="Rectangle 21">
            <a:hlinkClick r:id="rId6" action="ppaction://hlinksldjump"/>
          </p:cNvPr>
          <p:cNvSpPr>
            <a:spLocks noChangeArrowheads="1"/>
          </p:cNvSpPr>
          <p:nvPr/>
        </p:nvSpPr>
        <p:spPr bwMode="auto">
          <a:xfrm>
            <a:off x="7974914"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4" name="Rectangle 21">
            <a:hlinkClick r:id="rId7" action="ppaction://hlinksldjump"/>
          </p:cNvPr>
          <p:cNvSpPr>
            <a:spLocks noChangeArrowheads="1"/>
          </p:cNvSpPr>
          <p:nvPr/>
        </p:nvSpPr>
        <p:spPr bwMode="auto">
          <a:xfrm>
            <a:off x="8408837"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5" name="Rectangle 21">
            <a:hlinkClick r:id="rId8" action="ppaction://hlinksldjump"/>
          </p:cNvPr>
          <p:cNvSpPr>
            <a:spLocks noChangeArrowheads="1"/>
          </p:cNvSpPr>
          <p:nvPr/>
        </p:nvSpPr>
        <p:spPr bwMode="auto">
          <a:xfrm>
            <a:off x="8842760"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6" name="Rectangle 21">
            <a:hlinkClick r:id="rId9" action="ppaction://hlinksldjump"/>
          </p:cNvPr>
          <p:cNvSpPr>
            <a:spLocks noChangeArrowheads="1"/>
          </p:cNvSpPr>
          <p:nvPr/>
        </p:nvSpPr>
        <p:spPr bwMode="auto">
          <a:xfrm>
            <a:off x="9276683"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7" name="Rectangle 21">
            <a:hlinkClick r:id="rId10" action="ppaction://hlinksldjump"/>
          </p:cNvPr>
          <p:cNvSpPr>
            <a:spLocks noChangeArrowheads="1"/>
          </p:cNvSpPr>
          <p:nvPr/>
        </p:nvSpPr>
        <p:spPr bwMode="auto">
          <a:xfrm>
            <a:off x="9710606" y="117426"/>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28" name="Rectangle 21">
            <a:hlinkClick r:id="rId11" action="ppaction://hlinksldjump"/>
          </p:cNvPr>
          <p:cNvSpPr>
            <a:spLocks noChangeArrowheads="1"/>
          </p:cNvSpPr>
          <p:nvPr/>
        </p:nvSpPr>
        <p:spPr bwMode="auto">
          <a:xfrm>
            <a:off x="10222875" y="117426"/>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29" name="Rectangle 21">
            <a:hlinkClick r:id="rId12" action="ppaction://hlinksldjump"/>
          </p:cNvPr>
          <p:cNvSpPr>
            <a:spLocks noChangeArrowheads="1"/>
          </p:cNvSpPr>
          <p:nvPr/>
        </p:nvSpPr>
        <p:spPr bwMode="auto">
          <a:xfrm>
            <a:off x="10847334" y="117426"/>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30" name="Rectangle 21">
            <a:hlinkClick r:id="rId13" action="ppaction://hlinksldjump"/>
          </p:cNvPr>
          <p:cNvSpPr>
            <a:spLocks noChangeArrowheads="1"/>
          </p:cNvSpPr>
          <p:nvPr/>
        </p:nvSpPr>
        <p:spPr bwMode="auto">
          <a:xfrm>
            <a:off x="11440695" y="117426"/>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1" name="矩形 30"/>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32" name="圆角矩形 31"/>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387039050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2"/>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animEffect transition="in" filter="blinds(horizontal)">
                                      <p:cBhvr>
                                        <p:cTn id="7" dur="500"/>
                                        <p:tgtEl>
                                          <p:spTgt spid="4">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500"/>
                                        <p:tgtEl>
                                          <p:spTgt spid="4">
                                            <p:txEl>
                                              <p:pRg st="3" end="3"/>
                                            </p:txEl>
                                          </p:spTgt>
                                        </p:tgtEl>
                                      </p:cBhvr>
                                    </p:animEffect>
                                    <p:set>
                                      <p:cBhvr>
                                        <p:cTn id="17" dur="1" fill="hold">
                                          <p:stCondLst>
                                            <p:cond delay="499"/>
                                          </p:stCondLst>
                                        </p:cTn>
                                        <p:tgtEl>
                                          <p:spTgt spid="4">
                                            <p:txEl>
                                              <p:pRg st="3" end="3"/>
                                            </p:txEl>
                                          </p:spTgt>
                                        </p:tgtEl>
                                        <p:attrNameLst>
                                          <p:attrName>style.visibility</p:attrName>
                                        </p:attrNameLst>
                                      </p:cBhvr>
                                      <p:to>
                                        <p:strVal val="hidden"/>
                                      </p:to>
                                    </p:set>
                                  </p:childTnLst>
                                </p:cTn>
                              </p:par>
                              <p:par>
                                <p:cTn id="18" presetID="10" presetClass="exit" presetSubtype="0" fill="hold" grpId="1" nodeType="withEffect">
                                  <p:stCondLst>
                                    <p:cond delay="0"/>
                                  </p:stCondLst>
                                  <p:childTnLst>
                                    <p:animEffect transition="out" filter="fade">
                                      <p:cBhvr>
                                        <p:cTn id="19" dur="500"/>
                                        <p:tgtEl>
                                          <p:spTgt spid="5"/>
                                        </p:tgtEl>
                                      </p:cBhvr>
                                    </p:animEffect>
                                    <p:set>
                                      <p:cBhvr>
                                        <p:cTn id="20" dur="1" fill="hold">
                                          <p:stCondLst>
                                            <p:cond delay="499"/>
                                          </p:stCondLst>
                                        </p:cTn>
                                        <p:tgtEl>
                                          <p:spTgt spid="5"/>
                                        </p:tgtEl>
                                        <p:attrNameLst>
                                          <p:attrName>style.visibility</p:attrName>
                                        </p:attrNameLst>
                                      </p:cBhvr>
                                      <p:to>
                                        <p:strVal val="hidden"/>
                                      </p:to>
                                    </p:set>
                                  </p:childTnLst>
                                </p:cTn>
                              </p:par>
                            </p:childTnLst>
                          </p:cTn>
                        </p:par>
                      </p:childTnLst>
                    </p:cTn>
                  </p:par>
                </p:childTnLst>
              </p:cTn>
              <p:nextCondLst>
                <p:cond evt="onClick" delay="0">
                  <p:tgtEl>
                    <p:spTgt spid="32"/>
                  </p:tgtEl>
                </p:cond>
              </p:nextCondLst>
            </p:seq>
          </p:childTnLst>
        </p:cTn>
      </p:par>
    </p:tnLst>
    <p:bldLst>
      <p:bldP spid="5" grpId="0"/>
      <p:bldP spid="5" grpId="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27598" y="668650"/>
            <a:ext cx="11572430" cy="5693866"/>
          </a:xfrm>
          <a:prstGeom prst="rect">
            <a:avLst/>
          </a:prstGeom>
        </p:spPr>
        <p:txBody>
          <a:bodyPr>
            <a:spAutoFit/>
          </a:bodyPr>
          <a:lstStyle/>
          <a:p>
            <a:pPr algn="just">
              <a:lnSpc>
                <a:spcPct val="140000"/>
              </a:lnSpc>
              <a:spcAft>
                <a:spcPts val="0"/>
              </a:spcAft>
              <a:tabLst>
                <a:tab pos="1890395" algn="l"/>
              </a:tabLst>
            </a:pPr>
            <a:r>
              <a:rPr lang="en-US" altLang="zh-CN" sz="2600" kern="100" dirty="0" smtClean="0">
                <a:latin typeface="Times New Roman"/>
                <a:ea typeface="华文细黑"/>
                <a:cs typeface="Courier New"/>
              </a:rPr>
              <a:t>(2)</a:t>
            </a:r>
            <a:r>
              <a:rPr lang="zh-CN" altLang="zh-CN" sz="2600" kern="100" dirty="0" smtClean="0">
                <a:latin typeface="Times New Roman"/>
                <a:ea typeface="华文细黑"/>
                <a:cs typeface="Times New Roman"/>
              </a:rPr>
              <a:t>操作</a:t>
            </a:r>
            <a:r>
              <a:rPr lang="en-US" altLang="zh-CN" sz="2600" kern="100" dirty="0" smtClean="0">
                <a:latin typeface="宋体"/>
                <a:ea typeface="华文细黑"/>
                <a:cs typeface="Times New Roman"/>
              </a:rPr>
              <a:t>①②③④⑤</a:t>
            </a:r>
            <a:r>
              <a:rPr lang="zh-CN" altLang="zh-CN" sz="2600" kern="100" dirty="0" smtClean="0">
                <a:latin typeface="Times New Roman"/>
                <a:ea typeface="华文细黑"/>
                <a:cs typeface="Times New Roman"/>
              </a:rPr>
              <a:t>的名称是</a:t>
            </a:r>
            <a:r>
              <a:rPr lang="en-US" altLang="zh-CN" sz="2600" kern="100" dirty="0" smtClean="0">
                <a:latin typeface="Times New Roman"/>
                <a:ea typeface="华文细黑"/>
                <a:cs typeface="Courier New"/>
              </a:rPr>
              <a:t>__________(</a:t>
            </a:r>
            <a:r>
              <a:rPr lang="zh-CN" altLang="zh-CN" sz="2600" kern="100" dirty="0" smtClean="0">
                <a:latin typeface="Times New Roman"/>
                <a:ea typeface="华文细黑"/>
                <a:cs typeface="Times New Roman"/>
              </a:rPr>
              <a:t>填字母</a:t>
            </a:r>
            <a:r>
              <a:rPr lang="en-US" altLang="zh-CN" sz="2600" kern="100" dirty="0" smtClean="0">
                <a:latin typeface="Times New Roman"/>
                <a:ea typeface="华文细黑"/>
                <a:cs typeface="Courier New"/>
              </a:rPr>
              <a:t>)</a:t>
            </a:r>
            <a:r>
              <a:rPr lang="zh-CN" altLang="zh-CN" sz="2600" kern="100" dirty="0" smtClean="0">
                <a:latin typeface="Times New Roman"/>
                <a:ea typeface="华文细黑"/>
                <a:cs typeface="Times New Roman"/>
              </a:rPr>
              <a:t>。</a:t>
            </a:r>
            <a:endParaRPr lang="zh-CN" altLang="zh-CN" sz="2600" kern="100" dirty="0" smtClean="0">
              <a:latin typeface="宋体"/>
              <a:cs typeface="Courier New"/>
            </a:endParaRPr>
          </a:p>
          <a:p>
            <a:pPr algn="just">
              <a:lnSpc>
                <a:spcPct val="140000"/>
              </a:lnSpc>
              <a:spcAft>
                <a:spcPts val="0"/>
              </a:spcAft>
              <a:tabLst>
                <a:tab pos="1890395" algn="l"/>
              </a:tabLst>
            </a:pPr>
            <a:r>
              <a:rPr lang="en-US" altLang="zh-CN" sz="2600" kern="100" dirty="0" smtClean="0">
                <a:latin typeface="Times New Roman"/>
                <a:ea typeface="华文细黑"/>
                <a:cs typeface="Courier New"/>
              </a:rPr>
              <a:t>A.</a:t>
            </a:r>
            <a:r>
              <a:rPr lang="zh-CN" altLang="zh-CN" sz="2600" kern="100" dirty="0" smtClean="0">
                <a:latin typeface="Times New Roman"/>
                <a:ea typeface="华文细黑"/>
                <a:cs typeface="Times New Roman"/>
              </a:rPr>
              <a:t>萃取、过滤、分液、过滤、蒸发结晶</a:t>
            </a:r>
            <a:endParaRPr lang="zh-CN" altLang="zh-CN" sz="2600" kern="100" dirty="0" smtClean="0">
              <a:latin typeface="宋体"/>
              <a:cs typeface="Courier New"/>
            </a:endParaRPr>
          </a:p>
          <a:p>
            <a:pPr algn="just">
              <a:lnSpc>
                <a:spcPct val="140000"/>
              </a:lnSpc>
              <a:spcAft>
                <a:spcPts val="0"/>
              </a:spcAft>
              <a:tabLst>
                <a:tab pos="1890395" algn="l"/>
              </a:tabLst>
            </a:pPr>
            <a:r>
              <a:rPr lang="en-US" altLang="zh-CN" sz="2600" kern="100" dirty="0" smtClean="0">
                <a:latin typeface="Times New Roman"/>
                <a:ea typeface="华文细黑"/>
                <a:cs typeface="Courier New"/>
              </a:rPr>
              <a:t>B.</a:t>
            </a:r>
            <a:r>
              <a:rPr lang="zh-CN" altLang="zh-CN" sz="2600" kern="100" dirty="0" smtClean="0">
                <a:latin typeface="Times New Roman"/>
                <a:ea typeface="华文细黑"/>
                <a:cs typeface="Times New Roman"/>
              </a:rPr>
              <a:t>萃取、分液、蒸馏、过滤、蒸发结晶</a:t>
            </a:r>
            <a:endParaRPr lang="zh-CN" altLang="zh-CN" sz="2600" kern="100" dirty="0" smtClean="0">
              <a:latin typeface="宋体"/>
              <a:cs typeface="Courier New"/>
            </a:endParaRPr>
          </a:p>
          <a:p>
            <a:pPr algn="just">
              <a:lnSpc>
                <a:spcPct val="140000"/>
              </a:lnSpc>
              <a:spcAft>
                <a:spcPts val="0"/>
              </a:spcAft>
              <a:tabLst>
                <a:tab pos="1890395" algn="l"/>
              </a:tabLst>
            </a:pPr>
            <a:r>
              <a:rPr lang="en-US" altLang="zh-CN" sz="2600" kern="100" dirty="0" smtClean="0">
                <a:latin typeface="Times New Roman"/>
                <a:ea typeface="华文细黑"/>
                <a:cs typeface="Courier New"/>
              </a:rPr>
              <a:t>C.</a:t>
            </a:r>
            <a:r>
              <a:rPr lang="zh-CN" altLang="zh-CN" sz="2600" kern="100" dirty="0" smtClean="0">
                <a:latin typeface="Times New Roman"/>
                <a:ea typeface="华文细黑"/>
                <a:cs typeface="Times New Roman"/>
              </a:rPr>
              <a:t>分液、萃取、过滤、过滤、蒸发结晶</a:t>
            </a:r>
            <a:endParaRPr lang="zh-CN" altLang="zh-CN" sz="2600" kern="100" dirty="0" smtClean="0">
              <a:latin typeface="宋体"/>
              <a:cs typeface="Courier New"/>
            </a:endParaRPr>
          </a:p>
          <a:p>
            <a:pPr algn="just">
              <a:lnSpc>
                <a:spcPct val="140000"/>
              </a:lnSpc>
              <a:spcAft>
                <a:spcPts val="0"/>
              </a:spcAft>
              <a:tabLst>
                <a:tab pos="1890395" algn="l"/>
              </a:tabLst>
            </a:pPr>
            <a:r>
              <a:rPr lang="en-US" altLang="zh-CN" sz="2600" kern="100" dirty="0" smtClean="0">
                <a:latin typeface="Times New Roman"/>
                <a:ea typeface="华文细黑"/>
                <a:cs typeface="Courier New"/>
              </a:rPr>
              <a:t>D.</a:t>
            </a:r>
            <a:r>
              <a:rPr lang="zh-CN" altLang="zh-CN" sz="2600" kern="100" dirty="0" smtClean="0">
                <a:latin typeface="Times New Roman"/>
                <a:ea typeface="华文细黑"/>
                <a:cs typeface="Times New Roman"/>
              </a:rPr>
              <a:t>萃取、分液、分液、过滤、蒸发结晶</a:t>
            </a:r>
            <a:endParaRPr lang="en-US" altLang="zh-CN" sz="2600" kern="100" dirty="0" smtClean="0">
              <a:latin typeface="宋体"/>
              <a:cs typeface="Courier New"/>
            </a:endParaRPr>
          </a:p>
          <a:p>
            <a:pPr algn="just">
              <a:lnSpc>
                <a:spcPct val="140000"/>
              </a:lnSpc>
              <a:spcAft>
                <a:spcPts val="0"/>
              </a:spcAft>
              <a:tabLst>
                <a:tab pos="1890395" algn="l"/>
              </a:tabLst>
            </a:pPr>
            <a:r>
              <a:rPr lang="zh-CN" altLang="zh-CN" sz="2600" b="1" kern="100" dirty="0">
                <a:solidFill>
                  <a:srgbClr val="0000FF"/>
                </a:solidFill>
                <a:latin typeface="Times New Roman"/>
                <a:cs typeface="Times New Roman"/>
              </a:rPr>
              <a:t>解析　</a:t>
            </a:r>
            <a:r>
              <a:rPr lang="zh-CN" altLang="zh-CN" sz="2600" kern="100" dirty="0">
                <a:latin typeface="Times New Roman"/>
                <a:ea typeface="华文细黑"/>
                <a:cs typeface="Times New Roman"/>
              </a:rPr>
              <a:t>由流程图知，无色液体</a:t>
            </a:r>
            <a:r>
              <a:rPr lang="en-US" altLang="zh-CN" sz="2600" kern="100" dirty="0">
                <a:latin typeface="宋体"/>
                <a:ea typeface="华文细黑"/>
                <a:cs typeface="Times New Roman"/>
              </a:rPr>
              <a:t>Ⅰ</a:t>
            </a:r>
            <a:r>
              <a:rPr lang="zh-CN" altLang="zh-CN" sz="2600" kern="100" dirty="0">
                <a:latin typeface="Times New Roman"/>
                <a:ea typeface="华文细黑"/>
                <a:cs typeface="Times New Roman"/>
              </a:rPr>
              <a:t>中含有</a:t>
            </a:r>
            <a:r>
              <a:rPr lang="en-US" altLang="zh-CN" sz="2600" kern="100" dirty="0">
                <a:latin typeface="Times New Roman"/>
                <a:ea typeface="华文细黑"/>
              </a:rPr>
              <a:t>K</a:t>
            </a:r>
            <a:r>
              <a:rPr lang="zh-CN" altLang="zh-CN" sz="2600" kern="100" baseline="30000" dirty="0">
                <a:latin typeface="Times New Roman"/>
                <a:ea typeface="华文细黑"/>
                <a:cs typeface="Times New Roman"/>
              </a:rPr>
              <a:t>＋</a:t>
            </a:r>
            <a:r>
              <a:rPr lang="zh-CN" altLang="zh-CN" sz="2600" kern="100" dirty="0">
                <a:latin typeface="Times New Roman"/>
                <a:ea typeface="华文细黑"/>
                <a:cs typeface="Times New Roman"/>
              </a:rPr>
              <a:t>、</a:t>
            </a:r>
            <a:r>
              <a:rPr lang="en-US" altLang="zh-CN" sz="2600" kern="100" dirty="0" err="1">
                <a:latin typeface="Times New Roman"/>
                <a:ea typeface="华文细黑"/>
              </a:rPr>
              <a:t>Cl</a:t>
            </a:r>
            <a:r>
              <a:rPr lang="zh-CN" altLang="zh-CN" sz="2600" kern="100" baseline="30000" dirty="0">
                <a:latin typeface="Times New Roman"/>
                <a:ea typeface="华文细黑"/>
                <a:cs typeface="Times New Roman"/>
              </a:rPr>
              <a:t>－</a:t>
            </a:r>
            <a:r>
              <a:rPr lang="zh-CN" altLang="zh-CN" sz="2600" kern="100" dirty="0">
                <a:latin typeface="Times New Roman"/>
                <a:ea typeface="华文细黑"/>
                <a:cs typeface="Times New Roman"/>
              </a:rPr>
              <a:t>、</a:t>
            </a:r>
            <a:r>
              <a:rPr lang="en-US" altLang="zh-CN" sz="2600" kern="100" dirty="0">
                <a:latin typeface="Times New Roman"/>
                <a:ea typeface="华文细黑"/>
              </a:rPr>
              <a:t>Ca</a:t>
            </a:r>
            <a:r>
              <a:rPr lang="en-US" altLang="zh-CN" sz="2600" kern="100" baseline="30000" dirty="0">
                <a:latin typeface="Times New Roman"/>
                <a:ea typeface="华文细黑"/>
              </a:rPr>
              <a:t>2</a:t>
            </a:r>
            <a:r>
              <a:rPr lang="zh-CN" altLang="zh-CN" sz="2600" kern="100" baseline="30000" dirty="0">
                <a:latin typeface="Times New Roman"/>
                <a:ea typeface="华文细黑"/>
                <a:cs typeface="Times New Roman"/>
              </a:rPr>
              <a:t>＋</a:t>
            </a:r>
            <a:r>
              <a:rPr lang="zh-CN" altLang="zh-CN" sz="2600" kern="100" dirty="0">
                <a:latin typeface="Times New Roman"/>
                <a:ea typeface="华文细黑"/>
                <a:cs typeface="Times New Roman"/>
              </a:rPr>
              <a:t>、</a:t>
            </a:r>
            <a:r>
              <a:rPr lang="en-US" altLang="zh-CN" sz="2600" kern="100" dirty="0">
                <a:latin typeface="Times New Roman"/>
                <a:ea typeface="华文细黑"/>
              </a:rPr>
              <a:t>Mg</a:t>
            </a:r>
            <a:r>
              <a:rPr lang="en-US" altLang="zh-CN" sz="2600" kern="100" baseline="30000" dirty="0">
                <a:latin typeface="Times New Roman"/>
                <a:ea typeface="华文细黑"/>
              </a:rPr>
              <a:t>2</a:t>
            </a:r>
            <a:r>
              <a:rPr lang="zh-CN" altLang="zh-CN" sz="2600" kern="100" baseline="30000" dirty="0">
                <a:latin typeface="Times New Roman"/>
                <a:ea typeface="华文细黑"/>
                <a:cs typeface="Times New Roman"/>
              </a:rPr>
              <a:t>＋</a:t>
            </a:r>
            <a:r>
              <a:rPr lang="zh-CN" altLang="zh-CN" sz="2600" kern="100" dirty="0" smtClean="0">
                <a:latin typeface="Times New Roman"/>
                <a:ea typeface="华文细黑"/>
                <a:cs typeface="Times New Roman"/>
              </a:rPr>
              <a:t>、</a:t>
            </a:r>
            <a:r>
              <a:rPr lang="en-US" altLang="zh-CN" sz="2600" kern="100" dirty="0" smtClean="0">
                <a:latin typeface="Times New Roman"/>
                <a:ea typeface="华文细黑"/>
                <a:cs typeface="Times New Roman"/>
              </a:rPr>
              <a:t>         </a:t>
            </a:r>
            <a:r>
              <a:rPr lang="zh-CN" altLang="zh-CN" sz="2600" kern="100" dirty="0">
                <a:latin typeface="Times New Roman"/>
                <a:ea typeface="华文细黑"/>
                <a:cs typeface="Times New Roman"/>
              </a:rPr>
              <a:t>，无色液体</a:t>
            </a:r>
            <a:r>
              <a:rPr lang="en-US" altLang="zh-CN" sz="2600" kern="100" dirty="0">
                <a:latin typeface="宋体"/>
                <a:ea typeface="华文细黑"/>
                <a:cs typeface="Times New Roman"/>
              </a:rPr>
              <a:t>Ⅲ</a:t>
            </a:r>
            <a:r>
              <a:rPr lang="zh-CN" altLang="zh-CN" sz="2600" kern="100" dirty="0">
                <a:latin typeface="Times New Roman"/>
                <a:ea typeface="华文细黑"/>
                <a:cs typeface="Times New Roman"/>
              </a:rPr>
              <a:t>中只含有</a:t>
            </a:r>
            <a:r>
              <a:rPr lang="en-US" altLang="zh-CN" sz="2600" kern="100" dirty="0">
                <a:latin typeface="Times New Roman"/>
                <a:ea typeface="华文细黑"/>
              </a:rPr>
              <a:t>K</a:t>
            </a:r>
            <a:r>
              <a:rPr lang="zh-CN" altLang="zh-CN" sz="2600" kern="100" baseline="30000" dirty="0">
                <a:latin typeface="Times New Roman"/>
                <a:ea typeface="华文细黑"/>
                <a:cs typeface="Times New Roman"/>
              </a:rPr>
              <a:t>＋</a:t>
            </a:r>
            <a:r>
              <a:rPr lang="zh-CN" altLang="zh-CN" sz="2600" kern="100" dirty="0">
                <a:latin typeface="Times New Roman"/>
                <a:ea typeface="华文细黑"/>
                <a:cs typeface="Times New Roman"/>
              </a:rPr>
              <a:t>、</a:t>
            </a:r>
            <a:r>
              <a:rPr lang="en-US" altLang="zh-CN" sz="2600" kern="100" dirty="0" err="1">
                <a:latin typeface="Times New Roman"/>
                <a:ea typeface="华文细黑"/>
              </a:rPr>
              <a:t>Cl</a:t>
            </a:r>
            <a:r>
              <a:rPr lang="zh-CN" altLang="zh-CN" sz="2600" kern="100" baseline="30000" dirty="0">
                <a:latin typeface="Times New Roman"/>
                <a:ea typeface="华文细黑"/>
                <a:cs typeface="Times New Roman"/>
              </a:rPr>
              <a:t>－</a:t>
            </a:r>
            <a:r>
              <a:rPr lang="zh-CN" altLang="zh-CN" sz="2600" kern="100" dirty="0">
                <a:latin typeface="Times New Roman"/>
                <a:ea typeface="华文细黑"/>
                <a:cs typeface="Times New Roman"/>
              </a:rPr>
              <a:t>，则试剂</a:t>
            </a:r>
            <a:r>
              <a:rPr lang="en-US" altLang="zh-CN" sz="2600" kern="100" dirty="0">
                <a:latin typeface="Times New Roman"/>
                <a:ea typeface="华文细黑"/>
              </a:rPr>
              <a:t>b</a:t>
            </a:r>
            <a:r>
              <a:rPr lang="zh-CN" altLang="zh-CN" sz="2600" kern="100" dirty="0">
                <a:latin typeface="Times New Roman"/>
                <a:ea typeface="华文细黑"/>
                <a:cs typeface="Times New Roman"/>
              </a:rPr>
              <a:t>的作用是除去</a:t>
            </a:r>
            <a:r>
              <a:rPr lang="en-US" altLang="zh-CN" sz="2600" kern="100" dirty="0">
                <a:latin typeface="Times New Roman"/>
                <a:ea typeface="华文细黑"/>
              </a:rPr>
              <a:t>Ca</a:t>
            </a:r>
            <a:r>
              <a:rPr lang="en-US" altLang="zh-CN" sz="2600" kern="100" baseline="30000" dirty="0">
                <a:latin typeface="Times New Roman"/>
                <a:ea typeface="华文细黑"/>
              </a:rPr>
              <a:t>2</a:t>
            </a:r>
            <a:r>
              <a:rPr lang="zh-CN" altLang="zh-CN" sz="2600" kern="100" baseline="30000" dirty="0">
                <a:latin typeface="Times New Roman"/>
                <a:ea typeface="华文细黑"/>
                <a:cs typeface="Times New Roman"/>
              </a:rPr>
              <a:t>＋</a:t>
            </a:r>
            <a:r>
              <a:rPr lang="zh-CN" altLang="zh-CN" sz="2600" kern="100" dirty="0">
                <a:latin typeface="Times New Roman"/>
                <a:ea typeface="华文细黑"/>
                <a:cs typeface="Times New Roman"/>
              </a:rPr>
              <a:t>、</a:t>
            </a:r>
            <a:r>
              <a:rPr lang="en-US" altLang="zh-CN" sz="2600" kern="100" dirty="0">
                <a:latin typeface="Times New Roman"/>
                <a:ea typeface="华文细黑"/>
              </a:rPr>
              <a:t>Mg</a:t>
            </a:r>
            <a:r>
              <a:rPr lang="en-US" altLang="zh-CN" sz="2600" kern="100" baseline="30000" dirty="0">
                <a:latin typeface="Times New Roman"/>
                <a:ea typeface="华文细黑"/>
              </a:rPr>
              <a:t>2</a:t>
            </a:r>
            <a:r>
              <a:rPr lang="zh-CN" altLang="zh-CN" sz="2600" kern="100" baseline="30000" dirty="0">
                <a:latin typeface="Times New Roman"/>
                <a:ea typeface="华文细黑"/>
                <a:cs typeface="Times New Roman"/>
              </a:rPr>
              <a:t>＋</a:t>
            </a:r>
            <a:r>
              <a:rPr lang="zh-CN" altLang="zh-CN" sz="2600" kern="100" dirty="0" smtClean="0">
                <a:latin typeface="Times New Roman"/>
                <a:ea typeface="华文细黑"/>
                <a:cs typeface="Times New Roman"/>
              </a:rPr>
              <a:t>、</a:t>
            </a:r>
            <a:r>
              <a:rPr lang="en-US" altLang="zh-CN" sz="2600" kern="100" dirty="0" smtClean="0">
                <a:latin typeface="Times New Roman"/>
                <a:ea typeface="华文细黑"/>
                <a:cs typeface="Times New Roman"/>
              </a:rPr>
              <a:t>         </a:t>
            </a:r>
            <a:r>
              <a:rPr lang="zh-CN" altLang="zh-CN" sz="2600" kern="100" dirty="0" smtClean="0">
                <a:latin typeface="Times New Roman"/>
                <a:ea typeface="华文细黑"/>
                <a:cs typeface="Times New Roman"/>
              </a:rPr>
              <a:t>。</a:t>
            </a:r>
            <a:endParaRPr lang="en-US" altLang="zh-CN" sz="2600" kern="100" dirty="0">
              <a:latin typeface="Times New Roman"/>
              <a:ea typeface="华文细黑"/>
              <a:cs typeface="Times New Roman"/>
            </a:endParaRPr>
          </a:p>
          <a:p>
            <a:pPr algn="just">
              <a:lnSpc>
                <a:spcPct val="140000"/>
              </a:lnSpc>
              <a:spcAft>
                <a:spcPts val="0"/>
              </a:spcAft>
              <a:tabLst>
                <a:tab pos="1890395" algn="l"/>
              </a:tabLst>
            </a:pPr>
            <a:r>
              <a:rPr lang="zh-CN" altLang="zh-CN" sz="2600" kern="100" dirty="0">
                <a:latin typeface="Times New Roman"/>
                <a:ea typeface="华文细黑"/>
                <a:cs typeface="Times New Roman"/>
              </a:rPr>
              <a:t>操作</a:t>
            </a:r>
            <a:r>
              <a:rPr lang="en-US" altLang="zh-CN" sz="2600" kern="100" dirty="0">
                <a:latin typeface="宋体"/>
                <a:ea typeface="华文细黑"/>
                <a:cs typeface="Times New Roman"/>
              </a:rPr>
              <a:t>①</a:t>
            </a:r>
            <a:r>
              <a:rPr lang="zh-CN" altLang="zh-CN" sz="2600" kern="100" dirty="0">
                <a:latin typeface="Times New Roman"/>
                <a:ea typeface="华文细黑"/>
                <a:cs typeface="Times New Roman"/>
              </a:rPr>
              <a:t>是萃取，操作</a:t>
            </a:r>
            <a:r>
              <a:rPr lang="en-US" altLang="zh-CN" sz="2600" kern="100" dirty="0">
                <a:latin typeface="宋体"/>
                <a:ea typeface="华文细黑"/>
                <a:cs typeface="Times New Roman"/>
              </a:rPr>
              <a:t>②</a:t>
            </a:r>
            <a:r>
              <a:rPr lang="zh-CN" altLang="zh-CN" sz="2600" kern="100" dirty="0">
                <a:latin typeface="Times New Roman"/>
                <a:ea typeface="华文细黑"/>
                <a:cs typeface="Times New Roman"/>
              </a:rPr>
              <a:t>是将互不相溶的两种液体分开</a:t>
            </a:r>
            <a:r>
              <a:rPr lang="en-US" altLang="zh-CN" sz="2600" kern="100" dirty="0">
                <a:latin typeface="Times New Roman"/>
                <a:ea typeface="华文细黑"/>
                <a:cs typeface="Courier New"/>
              </a:rPr>
              <a:t>——</a:t>
            </a:r>
            <a:r>
              <a:rPr lang="zh-CN" altLang="zh-CN" sz="2600" kern="100" dirty="0">
                <a:latin typeface="Times New Roman"/>
                <a:ea typeface="华文细黑"/>
                <a:cs typeface="Times New Roman"/>
              </a:rPr>
              <a:t>分液，操作</a:t>
            </a:r>
            <a:r>
              <a:rPr lang="en-US" altLang="zh-CN" sz="2600" kern="100" dirty="0">
                <a:latin typeface="宋体"/>
                <a:ea typeface="华文细黑"/>
                <a:cs typeface="Times New Roman"/>
              </a:rPr>
              <a:t>③</a:t>
            </a:r>
            <a:r>
              <a:rPr lang="zh-CN" altLang="zh-CN" sz="2600" kern="100" dirty="0">
                <a:latin typeface="Times New Roman"/>
                <a:ea typeface="华文细黑"/>
                <a:cs typeface="Times New Roman"/>
              </a:rPr>
              <a:t>是将沸点不同的、互溶的两液体分开</a:t>
            </a:r>
            <a:r>
              <a:rPr lang="en-US" altLang="zh-CN" sz="2600" kern="100" dirty="0">
                <a:latin typeface="Times New Roman"/>
                <a:ea typeface="华文细黑"/>
                <a:cs typeface="Courier New"/>
              </a:rPr>
              <a:t>——</a:t>
            </a:r>
            <a:r>
              <a:rPr lang="zh-CN" altLang="zh-CN" sz="2600" kern="100" dirty="0">
                <a:latin typeface="Times New Roman"/>
                <a:ea typeface="华文细黑"/>
                <a:cs typeface="Times New Roman"/>
              </a:rPr>
              <a:t>蒸馏，操作</a:t>
            </a:r>
            <a:r>
              <a:rPr lang="en-US" altLang="zh-CN" sz="2600" kern="100" dirty="0">
                <a:latin typeface="宋体"/>
                <a:ea typeface="华文细黑"/>
                <a:cs typeface="Times New Roman"/>
              </a:rPr>
              <a:t>④</a:t>
            </a:r>
            <a:r>
              <a:rPr lang="zh-CN" altLang="zh-CN" sz="2600" kern="100" dirty="0">
                <a:latin typeface="Times New Roman"/>
                <a:ea typeface="华文细黑"/>
                <a:cs typeface="Times New Roman"/>
              </a:rPr>
              <a:t>是将溶液与沉淀分开</a:t>
            </a:r>
            <a:r>
              <a:rPr lang="en-US" altLang="zh-CN" sz="2600" kern="100" dirty="0">
                <a:latin typeface="Times New Roman"/>
                <a:ea typeface="华文细黑"/>
                <a:cs typeface="Courier New"/>
              </a:rPr>
              <a:t>——</a:t>
            </a:r>
            <a:r>
              <a:rPr lang="zh-CN" altLang="zh-CN" sz="2600" kern="100" dirty="0">
                <a:latin typeface="Times New Roman"/>
                <a:ea typeface="华文细黑"/>
                <a:cs typeface="Times New Roman"/>
              </a:rPr>
              <a:t>过滤，操作</a:t>
            </a:r>
            <a:r>
              <a:rPr lang="en-US" altLang="zh-CN" sz="2600" kern="100" dirty="0">
                <a:latin typeface="宋体"/>
                <a:ea typeface="华文细黑"/>
                <a:cs typeface="Times New Roman"/>
              </a:rPr>
              <a:t>⑤</a:t>
            </a:r>
            <a:r>
              <a:rPr lang="zh-CN" altLang="zh-CN" sz="2600" kern="100" dirty="0">
                <a:latin typeface="Times New Roman"/>
                <a:ea typeface="华文细黑"/>
                <a:cs typeface="Times New Roman"/>
              </a:rPr>
              <a:t>是将</a:t>
            </a:r>
            <a:r>
              <a:rPr lang="en-US" altLang="zh-CN" sz="2600" kern="100" dirty="0" err="1">
                <a:latin typeface="Times New Roman"/>
                <a:ea typeface="华文细黑"/>
                <a:cs typeface="Courier New"/>
              </a:rPr>
              <a:t>KCl</a:t>
            </a:r>
            <a:r>
              <a:rPr lang="zh-CN" altLang="zh-CN" sz="2600" kern="100" dirty="0">
                <a:latin typeface="Times New Roman"/>
                <a:ea typeface="华文细黑"/>
                <a:cs typeface="Times New Roman"/>
              </a:rPr>
              <a:t>从其水溶液中提取出来</a:t>
            </a:r>
            <a:r>
              <a:rPr lang="en-US" altLang="zh-CN" sz="2600" kern="100" dirty="0">
                <a:latin typeface="Times New Roman"/>
                <a:ea typeface="华文细黑"/>
                <a:cs typeface="Courier New"/>
              </a:rPr>
              <a:t>——</a:t>
            </a:r>
            <a:r>
              <a:rPr lang="zh-CN" altLang="zh-CN" sz="2600" kern="100" dirty="0">
                <a:latin typeface="Times New Roman"/>
                <a:ea typeface="华文细黑"/>
                <a:cs typeface="Times New Roman"/>
              </a:rPr>
              <a:t>蒸发结晶</a:t>
            </a:r>
            <a:r>
              <a:rPr lang="zh-CN" altLang="zh-CN" sz="2600" kern="100" dirty="0" smtClean="0">
                <a:latin typeface="Times New Roman"/>
                <a:ea typeface="华文细黑"/>
                <a:cs typeface="Times New Roman"/>
              </a:rPr>
              <a:t>。</a:t>
            </a:r>
            <a:endParaRPr lang="zh-CN" altLang="zh-CN" sz="2600" kern="100" dirty="0">
              <a:latin typeface="宋体"/>
              <a:cs typeface="Courier New"/>
            </a:endParaRPr>
          </a:p>
        </p:txBody>
      </p:sp>
      <p:graphicFrame>
        <p:nvGraphicFramePr>
          <p:cNvPr id="6" name="对象 5"/>
          <p:cNvGraphicFramePr>
            <a:graphicFrameLocks noChangeAspect="1"/>
          </p:cNvGraphicFramePr>
          <p:nvPr>
            <p:extLst>
              <p:ext uri="{D42A27DB-BD31-4B8C-83A1-F6EECF244321}">
                <p14:modId xmlns:p14="http://schemas.microsoft.com/office/powerpoint/2010/main" val="1013110328"/>
              </p:ext>
            </p:extLst>
          </p:nvPr>
        </p:nvGraphicFramePr>
        <p:xfrm>
          <a:off x="9851555" y="3530352"/>
          <a:ext cx="1033462" cy="692150"/>
        </p:xfrm>
        <a:graphic>
          <a:graphicData uri="http://schemas.openxmlformats.org/presentationml/2006/ole">
            <mc:AlternateContent xmlns:mc="http://schemas.openxmlformats.org/markup-compatibility/2006">
              <mc:Choice xmlns:v="urn:schemas-microsoft-com:vml" Requires="v">
                <p:oleObj spid="_x0000_s225590" name="文档" r:id="rId4" imgW="1032943" imgH="693384" progId="Word.Document.12">
                  <p:embed/>
                </p:oleObj>
              </mc:Choice>
              <mc:Fallback>
                <p:oleObj name="文档" r:id="rId4" imgW="1032943" imgH="693384" progId="Word.Document.12">
                  <p:embed/>
                  <p:pic>
                    <p:nvPicPr>
                      <p:cNvPr id="0" name=""/>
                      <p:cNvPicPr/>
                      <p:nvPr/>
                    </p:nvPicPr>
                    <p:blipFill>
                      <a:blip r:embed="rId5"/>
                      <a:stretch>
                        <a:fillRect/>
                      </a:stretch>
                    </p:blipFill>
                    <p:spPr>
                      <a:xfrm>
                        <a:off x="9851555" y="3530352"/>
                        <a:ext cx="1033462" cy="692150"/>
                      </a:xfrm>
                      <a:prstGeom prst="rect">
                        <a:avLst/>
                      </a:prstGeom>
                    </p:spPr>
                  </p:pic>
                </p:oleObj>
              </mc:Fallback>
            </mc:AlternateContent>
          </a:graphicData>
        </a:graphic>
      </p:graphicFrame>
      <p:sp>
        <p:nvSpPr>
          <p:cNvPr id="7" name="矩形 6"/>
          <p:cNvSpPr/>
          <p:nvPr/>
        </p:nvSpPr>
        <p:spPr>
          <a:xfrm>
            <a:off x="4994258" y="621482"/>
            <a:ext cx="740908" cy="620426"/>
          </a:xfrm>
          <a:prstGeom prst="rect">
            <a:avLst/>
          </a:prstGeom>
        </p:spPr>
        <p:txBody>
          <a:bodyPr wrap="none">
            <a:spAutoFit/>
          </a:bodyPr>
          <a:lstStyle/>
          <a:p>
            <a:pPr algn="just">
              <a:lnSpc>
                <a:spcPct val="150000"/>
              </a:lnSpc>
              <a:tabLst>
                <a:tab pos="1890395" algn="l"/>
              </a:tabLst>
            </a:pPr>
            <a:r>
              <a:rPr lang="en-US" altLang="zh-CN" sz="2600" b="1" kern="100" dirty="0" smtClean="0">
                <a:solidFill>
                  <a:schemeClr val="accent6">
                    <a:lumMod val="75000"/>
                  </a:schemeClr>
                </a:solidFill>
                <a:latin typeface="Times New Roman"/>
                <a:ea typeface="华文细黑"/>
                <a:cs typeface="Courier New"/>
              </a:rPr>
              <a:t>B</a:t>
            </a:r>
            <a:r>
              <a:rPr lang="zh-CN" altLang="zh-CN" sz="2600" b="1" kern="100" dirty="0">
                <a:solidFill>
                  <a:schemeClr val="accent6">
                    <a:lumMod val="75000"/>
                  </a:schemeClr>
                </a:solidFill>
                <a:latin typeface="Times New Roman"/>
                <a:ea typeface="华文细黑"/>
                <a:cs typeface="Courier New"/>
              </a:rPr>
              <a:t>　</a:t>
            </a:r>
          </a:p>
        </p:txBody>
      </p:sp>
      <p:graphicFrame>
        <p:nvGraphicFramePr>
          <p:cNvPr id="38" name="对象 37"/>
          <p:cNvGraphicFramePr>
            <a:graphicFrameLocks noChangeAspect="1"/>
          </p:cNvGraphicFramePr>
          <p:nvPr>
            <p:extLst>
              <p:ext uri="{D42A27DB-BD31-4B8C-83A1-F6EECF244321}">
                <p14:modId xmlns:p14="http://schemas.microsoft.com/office/powerpoint/2010/main" val="2648146412"/>
              </p:ext>
            </p:extLst>
          </p:nvPr>
        </p:nvGraphicFramePr>
        <p:xfrm>
          <a:off x="9526240" y="4056751"/>
          <a:ext cx="1033462" cy="692150"/>
        </p:xfrm>
        <a:graphic>
          <a:graphicData uri="http://schemas.openxmlformats.org/presentationml/2006/ole">
            <mc:AlternateContent xmlns:mc="http://schemas.openxmlformats.org/markup-compatibility/2006">
              <mc:Choice xmlns:v="urn:schemas-microsoft-com:vml" Requires="v">
                <p:oleObj spid="_x0000_s225591" name="文档" r:id="rId7" imgW="1032943" imgH="693384" progId="Word.Document.12">
                  <p:embed/>
                </p:oleObj>
              </mc:Choice>
              <mc:Fallback>
                <p:oleObj name="文档" r:id="rId7" imgW="1032943" imgH="693384" progId="Word.Document.12">
                  <p:embed/>
                  <p:pic>
                    <p:nvPicPr>
                      <p:cNvPr id="0" name=""/>
                      <p:cNvPicPr/>
                      <p:nvPr/>
                    </p:nvPicPr>
                    <p:blipFill>
                      <a:blip r:embed="rId8"/>
                      <a:stretch>
                        <a:fillRect/>
                      </a:stretch>
                    </p:blipFill>
                    <p:spPr>
                      <a:xfrm>
                        <a:off x="9526240" y="4056751"/>
                        <a:ext cx="1033462" cy="692150"/>
                      </a:xfrm>
                      <a:prstGeom prst="rect">
                        <a:avLst/>
                      </a:prstGeom>
                    </p:spPr>
                  </p:pic>
                </p:oleObj>
              </mc:Fallback>
            </mc:AlternateContent>
          </a:graphicData>
        </a:graphic>
      </p:graphicFrame>
      <p:sp>
        <p:nvSpPr>
          <p:cNvPr id="20" name="Rectangle 21">
            <a:hlinkClick r:id="rId9" action="ppaction://hlinksldjump"/>
          </p:cNvPr>
          <p:cNvSpPr>
            <a:spLocks noChangeArrowheads="1"/>
          </p:cNvSpPr>
          <p:nvPr/>
        </p:nvSpPr>
        <p:spPr bwMode="auto">
          <a:xfrm>
            <a:off x="6239222"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1" name="Rectangle 21">
            <a:hlinkClick r:id="rId10" action="ppaction://hlinksldjump"/>
          </p:cNvPr>
          <p:cNvSpPr>
            <a:spLocks noChangeArrowheads="1"/>
          </p:cNvSpPr>
          <p:nvPr/>
        </p:nvSpPr>
        <p:spPr bwMode="auto">
          <a:xfrm>
            <a:off x="6673145"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3" name="Rectangle 21">
            <a:hlinkClick r:id="rId11" action="ppaction://hlinksldjump"/>
          </p:cNvPr>
          <p:cNvSpPr>
            <a:spLocks noChangeArrowheads="1"/>
          </p:cNvSpPr>
          <p:nvPr/>
        </p:nvSpPr>
        <p:spPr bwMode="auto">
          <a:xfrm>
            <a:off x="7107068"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4" name="Rectangle 21">
            <a:hlinkClick r:id="rId12" action="ppaction://hlinksldjump"/>
          </p:cNvPr>
          <p:cNvSpPr>
            <a:spLocks noChangeArrowheads="1"/>
          </p:cNvSpPr>
          <p:nvPr/>
        </p:nvSpPr>
        <p:spPr bwMode="auto">
          <a:xfrm>
            <a:off x="7540991"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5" name="Rectangle 21">
            <a:hlinkClick r:id="rId13" action="ppaction://hlinksldjump"/>
          </p:cNvPr>
          <p:cNvSpPr>
            <a:spLocks noChangeArrowheads="1"/>
          </p:cNvSpPr>
          <p:nvPr/>
        </p:nvSpPr>
        <p:spPr bwMode="auto">
          <a:xfrm>
            <a:off x="7974914"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6" name="Rectangle 21">
            <a:hlinkClick r:id="rId14" action="ppaction://hlinksldjump"/>
          </p:cNvPr>
          <p:cNvSpPr>
            <a:spLocks noChangeArrowheads="1"/>
          </p:cNvSpPr>
          <p:nvPr/>
        </p:nvSpPr>
        <p:spPr bwMode="auto">
          <a:xfrm>
            <a:off x="8408837"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7" name="Rectangle 21">
            <a:hlinkClick r:id="rId15" action="ppaction://hlinksldjump"/>
          </p:cNvPr>
          <p:cNvSpPr>
            <a:spLocks noChangeArrowheads="1"/>
          </p:cNvSpPr>
          <p:nvPr/>
        </p:nvSpPr>
        <p:spPr bwMode="auto">
          <a:xfrm>
            <a:off x="8842760"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8" name="Rectangle 21">
            <a:hlinkClick r:id="rId16" action="ppaction://hlinksldjump"/>
          </p:cNvPr>
          <p:cNvSpPr>
            <a:spLocks noChangeArrowheads="1"/>
          </p:cNvSpPr>
          <p:nvPr/>
        </p:nvSpPr>
        <p:spPr bwMode="auto">
          <a:xfrm>
            <a:off x="9276683"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9" name="Rectangle 21">
            <a:hlinkClick r:id="rId17" action="ppaction://hlinksldjump"/>
          </p:cNvPr>
          <p:cNvSpPr>
            <a:spLocks noChangeArrowheads="1"/>
          </p:cNvSpPr>
          <p:nvPr/>
        </p:nvSpPr>
        <p:spPr bwMode="auto">
          <a:xfrm>
            <a:off x="9710606" y="117426"/>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30" name="Rectangle 21">
            <a:hlinkClick r:id="rId18" action="ppaction://hlinksldjump"/>
          </p:cNvPr>
          <p:cNvSpPr>
            <a:spLocks noChangeArrowheads="1"/>
          </p:cNvSpPr>
          <p:nvPr/>
        </p:nvSpPr>
        <p:spPr bwMode="auto">
          <a:xfrm>
            <a:off x="10222875" y="117426"/>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31" name="Rectangle 21">
            <a:hlinkClick r:id="rId19" action="ppaction://hlinksldjump"/>
          </p:cNvPr>
          <p:cNvSpPr>
            <a:spLocks noChangeArrowheads="1"/>
          </p:cNvSpPr>
          <p:nvPr/>
        </p:nvSpPr>
        <p:spPr bwMode="auto">
          <a:xfrm>
            <a:off x="10847334" y="117426"/>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32" name="Rectangle 21">
            <a:hlinkClick r:id="rId20" action="ppaction://hlinksldjump"/>
          </p:cNvPr>
          <p:cNvSpPr>
            <a:spLocks noChangeArrowheads="1"/>
          </p:cNvSpPr>
          <p:nvPr/>
        </p:nvSpPr>
        <p:spPr bwMode="auto">
          <a:xfrm>
            <a:off x="11440695" y="117426"/>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3" name="矩形 32"/>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34" name="圆角矩形 33"/>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4651734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4"/>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xEl>
                                              <p:pRg st="5" end="5"/>
                                            </p:txEl>
                                          </p:spTgt>
                                        </p:tgtEl>
                                        <p:attrNameLst>
                                          <p:attrName>style.visibility</p:attrName>
                                        </p:attrNameLst>
                                      </p:cBhvr>
                                      <p:to>
                                        <p:strVal val="visible"/>
                                      </p:to>
                                    </p:set>
                                    <p:animEffect transition="in" filter="blinds(horizontal)">
                                      <p:cBhvr>
                                        <p:cTn id="7" dur="500"/>
                                        <p:tgtEl>
                                          <p:spTgt spid="4">
                                            <p:txEl>
                                              <p:pRg st="5" end="5"/>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blinds(horizontal)">
                                      <p:cBhvr>
                                        <p:cTn id="10" dur="500"/>
                                        <p:tgtEl>
                                          <p:spTgt spid="6"/>
                                        </p:tgtEl>
                                      </p:cBhvr>
                                    </p:animEffect>
                                  </p:childTnLst>
                                </p:cTn>
                              </p:par>
                              <p:par>
                                <p:cTn id="11" presetID="3" presetClass="entr" presetSubtype="10" fill="hold" nodeType="with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blinds(horizontal)">
                                      <p:cBhvr>
                                        <p:cTn id="13" dur="500"/>
                                        <p:tgtEl>
                                          <p:spTgt spid="38"/>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nodeType="clickEffect">
                                  <p:stCondLst>
                                    <p:cond delay="0"/>
                                  </p:stCondLst>
                                  <p:childTnLst>
                                    <p:set>
                                      <p:cBhvr>
                                        <p:cTn id="17" dur="1" fill="hold">
                                          <p:stCondLst>
                                            <p:cond delay="0"/>
                                          </p:stCondLst>
                                        </p:cTn>
                                        <p:tgtEl>
                                          <p:spTgt spid="4">
                                            <p:txEl>
                                              <p:pRg st="6" end="6"/>
                                            </p:txEl>
                                          </p:spTgt>
                                        </p:tgtEl>
                                        <p:attrNameLst>
                                          <p:attrName>style.visibility</p:attrName>
                                        </p:attrNameLst>
                                      </p:cBhvr>
                                      <p:to>
                                        <p:strVal val="visible"/>
                                      </p:to>
                                    </p:set>
                                    <p:animEffect transition="in" filter="blinds(horizontal)">
                                      <p:cBhvr>
                                        <p:cTn id="18" dur="500"/>
                                        <p:tgtEl>
                                          <p:spTgt spid="4">
                                            <p:txEl>
                                              <p:pRg st="6" end="6"/>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blinds(horizontal)">
                                      <p:cBhvr>
                                        <p:cTn id="23" dur="500"/>
                                        <p:tgtEl>
                                          <p:spTgt spid="7"/>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grpId="0" nodeType="clickEffect">
                                  <p:stCondLst>
                                    <p:cond delay="0"/>
                                  </p:stCondLst>
                                  <p:childTnLst>
                                    <p:animEffect transition="out" filter="fade">
                                      <p:cBhvr>
                                        <p:cTn id="27" dur="500"/>
                                        <p:tgtEl>
                                          <p:spTgt spid="4">
                                            <p:txEl>
                                              <p:pRg st="5" end="5"/>
                                            </p:txEl>
                                          </p:spTgt>
                                        </p:tgtEl>
                                      </p:cBhvr>
                                    </p:animEffect>
                                    <p:set>
                                      <p:cBhvr>
                                        <p:cTn id="28" dur="1" fill="hold">
                                          <p:stCondLst>
                                            <p:cond delay="499"/>
                                          </p:stCondLst>
                                        </p:cTn>
                                        <p:tgtEl>
                                          <p:spTgt spid="4">
                                            <p:txEl>
                                              <p:pRg st="5" end="5"/>
                                            </p:txEl>
                                          </p:spTgt>
                                        </p:tgtEl>
                                        <p:attrNameLst>
                                          <p:attrName>style.visibility</p:attrName>
                                        </p:attrNameLst>
                                      </p:cBhvr>
                                      <p:to>
                                        <p:strVal val="hidden"/>
                                      </p:to>
                                    </p:set>
                                  </p:childTnLst>
                                </p:cTn>
                              </p:par>
                              <p:par>
                                <p:cTn id="29" presetID="10" presetClass="exit" presetSubtype="0" fill="hold" grpId="0" nodeType="withEffect">
                                  <p:stCondLst>
                                    <p:cond delay="0"/>
                                  </p:stCondLst>
                                  <p:childTnLst>
                                    <p:animEffect transition="out" filter="fade">
                                      <p:cBhvr>
                                        <p:cTn id="30" dur="500"/>
                                        <p:tgtEl>
                                          <p:spTgt spid="4">
                                            <p:txEl>
                                              <p:pRg st="6" end="6"/>
                                            </p:txEl>
                                          </p:spTgt>
                                        </p:tgtEl>
                                      </p:cBhvr>
                                    </p:animEffect>
                                    <p:set>
                                      <p:cBhvr>
                                        <p:cTn id="31" dur="1" fill="hold">
                                          <p:stCondLst>
                                            <p:cond delay="499"/>
                                          </p:stCondLst>
                                        </p:cTn>
                                        <p:tgtEl>
                                          <p:spTgt spid="4">
                                            <p:txEl>
                                              <p:pRg st="6" end="6"/>
                                            </p:txEl>
                                          </p:spTgt>
                                        </p:tgtEl>
                                        <p:attrNameLst>
                                          <p:attrName>style.visibility</p:attrName>
                                        </p:attrNameLst>
                                      </p:cBhvr>
                                      <p:to>
                                        <p:strVal val="hidden"/>
                                      </p:to>
                                    </p:set>
                                  </p:childTnLst>
                                </p:cTn>
                              </p:par>
                              <p:par>
                                <p:cTn id="32" presetID="10" presetClass="exit" presetSubtype="0" fill="hold" nodeType="withEffect">
                                  <p:stCondLst>
                                    <p:cond delay="0"/>
                                  </p:stCondLst>
                                  <p:childTnLst>
                                    <p:animEffect transition="out" filter="fade">
                                      <p:cBhvr>
                                        <p:cTn id="33" dur="500"/>
                                        <p:tgtEl>
                                          <p:spTgt spid="6"/>
                                        </p:tgtEl>
                                      </p:cBhvr>
                                    </p:animEffect>
                                    <p:set>
                                      <p:cBhvr>
                                        <p:cTn id="34" dur="1" fill="hold">
                                          <p:stCondLst>
                                            <p:cond delay="499"/>
                                          </p:stCondLst>
                                        </p:cTn>
                                        <p:tgtEl>
                                          <p:spTgt spid="6"/>
                                        </p:tgtEl>
                                        <p:attrNameLst>
                                          <p:attrName>style.visibility</p:attrName>
                                        </p:attrNameLst>
                                      </p:cBhvr>
                                      <p:to>
                                        <p:strVal val="hidden"/>
                                      </p:to>
                                    </p:set>
                                  </p:childTnLst>
                                </p:cTn>
                              </p:par>
                              <p:par>
                                <p:cTn id="35" presetID="10" presetClass="exit" presetSubtype="0" fill="hold" nodeType="withEffect">
                                  <p:stCondLst>
                                    <p:cond delay="0"/>
                                  </p:stCondLst>
                                  <p:childTnLst>
                                    <p:animEffect transition="out" filter="fade">
                                      <p:cBhvr>
                                        <p:cTn id="36" dur="500"/>
                                        <p:tgtEl>
                                          <p:spTgt spid="38"/>
                                        </p:tgtEl>
                                      </p:cBhvr>
                                    </p:animEffect>
                                    <p:set>
                                      <p:cBhvr>
                                        <p:cTn id="37" dur="1" fill="hold">
                                          <p:stCondLst>
                                            <p:cond delay="499"/>
                                          </p:stCondLst>
                                        </p:cTn>
                                        <p:tgtEl>
                                          <p:spTgt spid="38"/>
                                        </p:tgtEl>
                                        <p:attrNameLst>
                                          <p:attrName>style.visibility</p:attrName>
                                        </p:attrNameLst>
                                      </p:cBhvr>
                                      <p:to>
                                        <p:strVal val="hidden"/>
                                      </p:to>
                                    </p:set>
                                  </p:childTnLst>
                                </p:cTn>
                              </p:par>
                              <p:par>
                                <p:cTn id="38" presetID="10" presetClass="exit" presetSubtype="0" fill="hold" grpId="1" nodeType="withEffect">
                                  <p:stCondLst>
                                    <p:cond delay="0"/>
                                  </p:stCondLst>
                                  <p:childTnLst>
                                    <p:animEffect transition="out" filter="fade">
                                      <p:cBhvr>
                                        <p:cTn id="39" dur="500"/>
                                        <p:tgtEl>
                                          <p:spTgt spid="7"/>
                                        </p:tgtEl>
                                      </p:cBhvr>
                                    </p:animEffect>
                                    <p:set>
                                      <p:cBhvr>
                                        <p:cTn id="40" dur="1" fill="hold">
                                          <p:stCondLst>
                                            <p:cond delay="499"/>
                                          </p:stCondLst>
                                        </p:cTn>
                                        <p:tgtEl>
                                          <p:spTgt spid="7"/>
                                        </p:tgtEl>
                                        <p:attrNameLst>
                                          <p:attrName>style.visibility</p:attrName>
                                        </p:attrNameLst>
                                      </p:cBhvr>
                                      <p:to>
                                        <p:strVal val="hidden"/>
                                      </p:to>
                                    </p:set>
                                  </p:childTnLst>
                                </p:cTn>
                              </p:par>
                            </p:childTnLst>
                          </p:cTn>
                        </p:par>
                      </p:childTnLst>
                    </p:cTn>
                  </p:par>
                </p:childTnLst>
              </p:cTn>
              <p:nextCondLst>
                <p:cond evt="onClick" delay="0">
                  <p:tgtEl>
                    <p:spTgt spid="34"/>
                  </p:tgtEl>
                </p:cond>
              </p:nextCondLst>
            </p:seq>
          </p:childTnLst>
        </p:cTn>
      </p:par>
    </p:tnLst>
    <p:bldLst>
      <p:bldP spid="4" grpId="0" uiExpand="1" build="allAtOnce"/>
      <p:bldP spid="7" grpId="0"/>
      <p:bldP spid="7" grpId="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62622" y="693490"/>
            <a:ext cx="11344407" cy="5262979"/>
          </a:xfrm>
          <a:prstGeom prst="rect">
            <a:avLst/>
          </a:prstGeom>
        </p:spPr>
        <p:txBody>
          <a:bodyPr>
            <a:spAutoFit/>
          </a:bodyPr>
          <a:lstStyle/>
          <a:p>
            <a:pPr algn="just">
              <a:lnSpc>
                <a:spcPct val="150000"/>
              </a:lnSpc>
              <a:spcAft>
                <a:spcPts val="0"/>
              </a:spcAft>
              <a:tabLst>
                <a:tab pos="1890395" algn="l"/>
              </a:tabLst>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除去无色液体</a:t>
            </a:r>
            <a:r>
              <a:rPr lang="en-US" altLang="zh-CN" sz="2800" kern="100" dirty="0">
                <a:latin typeface="宋体"/>
                <a:ea typeface="华文细黑"/>
                <a:cs typeface="Times New Roman"/>
              </a:rPr>
              <a:t>Ⅰ</a:t>
            </a:r>
            <a:r>
              <a:rPr lang="zh-CN" altLang="zh-CN" sz="2800" kern="100" dirty="0">
                <a:latin typeface="Times New Roman"/>
                <a:ea typeface="华文细黑"/>
                <a:cs typeface="Times New Roman"/>
              </a:rPr>
              <a:t>中的</a:t>
            </a:r>
            <a:r>
              <a:rPr lang="en-US" altLang="zh-CN" sz="2800" kern="100" dirty="0">
                <a:latin typeface="Times New Roman"/>
                <a:ea typeface="华文细黑"/>
                <a:cs typeface="Courier New"/>
              </a:rPr>
              <a:t>Ca</a:t>
            </a:r>
            <a:r>
              <a:rPr lang="en-US" altLang="zh-CN" sz="2800" kern="100" baseline="30000" dirty="0">
                <a:latin typeface="Times New Roman"/>
                <a:ea typeface="华文细黑"/>
                <a:cs typeface="Courier New"/>
              </a:rPr>
              <a:t>2</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Mg</a:t>
            </a:r>
            <a:r>
              <a:rPr lang="en-US" altLang="zh-CN" sz="2800" kern="100" baseline="30000" dirty="0">
                <a:latin typeface="Times New Roman"/>
                <a:ea typeface="华文细黑"/>
                <a:cs typeface="Courier New"/>
              </a:rPr>
              <a:t>2</a:t>
            </a:r>
            <a:r>
              <a:rPr lang="zh-CN" altLang="zh-CN" sz="2800" kern="100" baseline="30000" dirty="0">
                <a:latin typeface="Times New Roman"/>
                <a:ea typeface="华文细黑"/>
                <a:cs typeface="Times New Roman"/>
              </a:rPr>
              <a:t>＋</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cs typeface="Courier New"/>
              </a:rPr>
              <a:t>     </a:t>
            </a:r>
            <a:r>
              <a:rPr lang="zh-CN" altLang="zh-CN" sz="2800" kern="100" dirty="0" smtClean="0">
                <a:latin typeface="Times New Roman"/>
                <a:ea typeface="华文细黑"/>
                <a:cs typeface="Times New Roman"/>
              </a:rPr>
              <a:t>，</a:t>
            </a:r>
            <a:r>
              <a:rPr lang="zh-CN" altLang="zh-CN" sz="2800" kern="100" dirty="0">
                <a:latin typeface="Times New Roman"/>
                <a:ea typeface="华文细黑"/>
                <a:cs typeface="Times New Roman"/>
              </a:rPr>
              <a:t>选出试剂</a:t>
            </a: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所代表的试剂，按滴加顺序依次是</a:t>
            </a:r>
            <a:r>
              <a:rPr lang="en-US" altLang="zh-CN" sz="2800" kern="100" dirty="0" smtClean="0">
                <a:latin typeface="Times New Roman"/>
                <a:ea typeface="华文细黑"/>
                <a:cs typeface="Courier New"/>
              </a:rPr>
              <a:t>______________________________________________</a:t>
            </a:r>
          </a:p>
          <a:p>
            <a:pPr algn="just">
              <a:lnSpc>
                <a:spcPct val="150000"/>
              </a:lnSpc>
              <a:spcAft>
                <a:spcPts val="0"/>
              </a:spcAft>
              <a:tabLst>
                <a:tab pos="1890395" algn="l"/>
              </a:tabLst>
            </a:pPr>
            <a:r>
              <a:rPr lang="en-US" altLang="zh-CN" sz="2800" kern="100" dirty="0" smtClean="0">
                <a:latin typeface="Times New Roman"/>
                <a:ea typeface="华文细黑"/>
                <a:cs typeface="Courier New"/>
              </a:rPr>
              <a:t>______________________________________________________________</a:t>
            </a:r>
          </a:p>
          <a:p>
            <a:pPr algn="just">
              <a:lnSpc>
                <a:spcPct val="150000"/>
              </a:lnSpc>
              <a:spcAft>
                <a:spcPts val="0"/>
              </a:spcAft>
              <a:tabLst>
                <a:tab pos="1890395" algn="l"/>
              </a:tabLst>
            </a:pPr>
            <a:r>
              <a:rPr lang="en-US" altLang="zh-CN" sz="2800" kern="100" dirty="0" smtClean="0">
                <a:latin typeface="Times New Roman"/>
                <a:ea typeface="华文细黑"/>
                <a:cs typeface="Courier New"/>
              </a:rPr>
              <a:t> (</a:t>
            </a:r>
            <a:r>
              <a:rPr lang="zh-CN" altLang="zh-CN" sz="2800" kern="100" dirty="0">
                <a:latin typeface="Times New Roman"/>
                <a:ea typeface="华文细黑"/>
                <a:cs typeface="Times New Roman"/>
              </a:rPr>
              <a:t>填化学式</a:t>
            </a:r>
            <a:r>
              <a:rPr lang="en-US" altLang="zh-CN" sz="2800" kern="100" dirty="0">
                <a:latin typeface="Times New Roman"/>
                <a:ea typeface="华文细黑"/>
                <a:cs typeface="Courier New"/>
              </a:rPr>
              <a:t>)</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tabLst>
                <a:tab pos="1890395" algn="l"/>
              </a:tabLst>
            </a:pPr>
            <a:r>
              <a:rPr lang="zh-CN" altLang="zh-CN" sz="2800" b="1" kern="100" dirty="0">
                <a:solidFill>
                  <a:srgbClr val="0000FF"/>
                </a:solidFill>
                <a:latin typeface="Times New Roman"/>
                <a:cs typeface="Times New Roman"/>
              </a:rPr>
              <a:t>解析　</a:t>
            </a:r>
            <a:r>
              <a:rPr lang="zh-CN" altLang="zh-CN" sz="2800" kern="100" dirty="0" smtClean="0">
                <a:latin typeface="Times New Roman"/>
                <a:ea typeface="华文细黑"/>
                <a:cs typeface="Times New Roman"/>
              </a:rPr>
              <a:t>由于</a:t>
            </a:r>
            <a:r>
              <a:rPr lang="zh-CN" altLang="zh-CN" sz="2800" kern="100" dirty="0">
                <a:latin typeface="Times New Roman"/>
                <a:ea typeface="华文细黑"/>
                <a:cs typeface="Times New Roman"/>
              </a:rPr>
              <a:t>除杂时除杂试剂需过量，且不能引入新杂质，所以欲除去</a:t>
            </a:r>
            <a:r>
              <a:rPr lang="en-US" altLang="zh-CN" sz="2800" kern="100" dirty="0">
                <a:latin typeface="Times New Roman"/>
                <a:ea typeface="华文细黑"/>
                <a:cs typeface="Courier New"/>
              </a:rPr>
              <a:t>Ca</a:t>
            </a:r>
            <a:r>
              <a:rPr lang="en-US" altLang="zh-CN" sz="2800" kern="100" baseline="30000" dirty="0">
                <a:latin typeface="Times New Roman"/>
                <a:ea typeface="华文细黑"/>
                <a:cs typeface="Courier New"/>
              </a:rPr>
              <a:t>2</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，选用饱和</a:t>
            </a:r>
            <a:r>
              <a:rPr lang="en-US" altLang="zh-CN" sz="2800" kern="100" dirty="0">
                <a:latin typeface="Times New Roman"/>
                <a:ea typeface="华文细黑"/>
                <a:cs typeface="Courier New"/>
              </a:rPr>
              <a:t>K</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CO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溶液；欲除去</a:t>
            </a:r>
            <a:r>
              <a:rPr lang="en-US" altLang="zh-CN" sz="2800" kern="100" dirty="0">
                <a:latin typeface="Times New Roman"/>
                <a:ea typeface="华文细黑"/>
                <a:cs typeface="Courier New"/>
              </a:rPr>
              <a:t>Mg</a:t>
            </a:r>
            <a:r>
              <a:rPr lang="en-US" altLang="zh-CN" sz="2800" kern="100" baseline="30000" dirty="0">
                <a:latin typeface="Times New Roman"/>
                <a:ea typeface="华文细黑"/>
                <a:cs typeface="Courier New"/>
              </a:rPr>
              <a:t>2</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，选用</a:t>
            </a:r>
            <a:r>
              <a:rPr lang="en-US" altLang="zh-CN" sz="2800" kern="100" dirty="0">
                <a:latin typeface="Times New Roman"/>
                <a:ea typeface="华文细黑"/>
                <a:cs typeface="Courier New"/>
              </a:rPr>
              <a:t>KOH</a:t>
            </a:r>
            <a:r>
              <a:rPr lang="zh-CN" altLang="zh-CN" sz="2800" kern="100" dirty="0">
                <a:latin typeface="Times New Roman"/>
                <a:ea typeface="华文细黑"/>
                <a:cs typeface="Times New Roman"/>
              </a:rPr>
              <a:t>溶液；欲</a:t>
            </a:r>
            <a:r>
              <a:rPr lang="zh-CN" altLang="zh-CN" sz="2800" kern="100" dirty="0" smtClean="0">
                <a:latin typeface="Times New Roman"/>
                <a:ea typeface="华文细黑"/>
                <a:cs typeface="Times New Roman"/>
              </a:rPr>
              <a:t>除去</a:t>
            </a:r>
            <a:r>
              <a:rPr lang="en-US" altLang="zh-CN" sz="2800" kern="100" dirty="0" smtClean="0">
                <a:latin typeface="Times New Roman"/>
                <a:ea typeface="华文细黑"/>
                <a:cs typeface="Courier New"/>
              </a:rPr>
              <a:t>       </a:t>
            </a:r>
            <a:r>
              <a:rPr lang="zh-CN" altLang="zh-CN" sz="2800" kern="100" dirty="0" smtClean="0">
                <a:latin typeface="Times New Roman"/>
                <a:ea typeface="华文细黑"/>
                <a:cs typeface="Times New Roman"/>
              </a:rPr>
              <a:t>，</a:t>
            </a:r>
            <a:r>
              <a:rPr lang="zh-CN" altLang="zh-CN" sz="2800" kern="100" dirty="0">
                <a:latin typeface="Times New Roman"/>
                <a:ea typeface="华文细黑"/>
                <a:cs typeface="Times New Roman"/>
              </a:rPr>
              <a:t>选用</a:t>
            </a:r>
            <a:r>
              <a:rPr lang="en-US" altLang="zh-CN" sz="2800" kern="100" dirty="0">
                <a:latin typeface="Times New Roman"/>
                <a:ea typeface="华文细黑"/>
                <a:cs typeface="Courier New"/>
              </a:rPr>
              <a:t>BaCl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溶液。因此欲除去无色溶液</a:t>
            </a:r>
            <a:r>
              <a:rPr lang="en-US" altLang="zh-CN" sz="2800" kern="100" dirty="0">
                <a:latin typeface="宋体"/>
                <a:ea typeface="华文细黑"/>
                <a:cs typeface="Times New Roman"/>
              </a:rPr>
              <a:t>Ⅰ</a:t>
            </a:r>
            <a:r>
              <a:rPr lang="zh-CN" altLang="zh-CN" sz="2800" kern="100" dirty="0">
                <a:latin typeface="Times New Roman"/>
                <a:ea typeface="华文细黑"/>
                <a:cs typeface="Times New Roman"/>
              </a:rPr>
              <a:t>中的</a:t>
            </a:r>
            <a:r>
              <a:rPr lang="en-US" altLang="zh-CN" sz="2800" kern="100" dirty="0">
                <a:latin typeface="Times New Roman"/>
                <a:ea typeface="华文细黑"/>
                <a:cs typeface="Courier New"/>
              </a:rPr>
              <a:t>Ca</a:t>
            </a:r>
            <a:r>
              <a:rPr lang="en-US" altLang="zh-CN" sz="2800" kern="100" baseline="30000" dirty="0">
                <a:latin typeface="Times New Roman"/>
                <a:ea typeface="华文细黑"/>
                <a:cs typeface="Courier New"/>
              </a:rPr>
              <a:t>2</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Mg</a:t>
            </a:r>
            <a:r>
              <a:rPr lang="en-US" altLang="zh-CN" sz="2800" kern="100" baseline="30000" dirty="0">
                <a:latin typeface="Times New Roman"/>
                <a:ea typeface="华文细黑"/>
                <a:cs typeface="Courier New"/>
              </a:rPr>
              <a:t>2</a:t>
            </a:r>
            <a:r>
              <a:rPr lang="zh-CN" altLang="zh-CN" sz="2800" kern="100" baseline="30000" dirty="0">
                <a:latin typeface="Times New Roman"/>
                <a:ea typeface="华文细黑"/>
                <a:cs typeface="Times New Roman"/>
              </a:rPr>
              <a:t>＋</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cs typeface="Courier New"/>
              </a:rPr>
              <a:t>        </a:t>
            </a:r>
            <a:r>
              <a:rPr lang="zh-CN" altLang="zh-CN" sz="2800" kern="100" dirty="0" smtClean="0">
                <a:latin typeface="Times New Roman"/>
                <a:ea typeface="华文细黑"/>
                <a:cs typeface="Times New Roman"/>
              </a:rPr>
              <a:t>，</a:t>
            </a:r>
            <a:r>
              <a:rPr lang="zh-CN" altLang="zh-CN" sz="2800" kern="100" dirty="0">
                <a:latin typeface="Times New Roman"/>
                <a:ea typeface="华文细黑"/>
                <a:cs typeface="Times New Roman"/>
              </a:rPr>
              <a:t>只要满足</a:t>
            </a:r>
            <a:r>
              <a:rPr lang="en-US" altLang="zh-CN" sz="2800" kern="100" dirty="0">
                <a:latin typeface="Times New Roman"/>
                <a:ea typeface="华文细黑"/>
                <a:cs typeface="Courier New"/>
              </a:rPr>
              <a:t>BaCl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溶液在饱和</a:t>
            </a:r>
            <a:r>
              <a:rPr lang="en-US" altLang="zh-CN" sz="2800" kern="100" dirty="0">
                <a:latin typeface="Times New Roman"/>
                <a:ea typeface="华文细黑"/>
                <a:cs typeface="Courier New"/>
              </a:rPr>
              <a:t>K</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CO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溶液之前加入即可</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3914204186"/>
              </p:ext>
            </p:extLst>
          </p:nvPr>
        </p:nvGraphicFramePr>
        <p:xfrm>
          <a:off x="6281989" y="816578"/>
          <a:ext cx="1033463" cy="692150"/>
        </p:xfrm>
        <a:graphic>
          <a:graphicData uri="http://schemas.openxmlformats.org/presentationml/2006/ole">
            <mc:AlternateContent xmlns:mc="http://schemas.openxmlformats.org/markup-compatibility/2006">
              <mc:Choice xmlns:v="urn:schemas-microsoft-com:vml" Requires="v">
                <p:oleObj spid="_x0000_s226766" name="文档" r:id="rId4" imgW="1032943" imgH="694826" progId="Word.Document.12">
                  <p:embed/>
                </p:oleObj>
              </mc:Choice>
              <mc:Fallback>
                <p:oleObj name="文档" r:id="rId4" imgW="1032943" imgH="694826" progId="Word.Document.12">
                  <p:embed/>
                  <p:pic>
                    <p:nvPicPr>
                      <p:cNvPr id="0" name="对象 5"/>
                      <p:cNvPicPr>
                        <a:picLocks noChangeAspect="1" noChangeArrowheads="1"/>
                      </p:cNvPicPr>
                      <p:nvPr/>
                    </p:nvPicPr>
                    <p:blipFill>
                      <a:blip r:embed="rId5"/>
                      <a:srcRect/>
                      <a:stretch>
                        <a:fillRect/>
                      </a:stretch>
                    </p:blipFill>
                    <p:spPr bwMode="auto">
                      <a:xfrm>
                        <a:off x="6281989" y="816578"/>
                        <a:ext cx="1033463"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9" name="对象 18"/>
          <p:cNvGraphicFramePr>
            <a:graphicFrameLocks noChangeAspect="1"/>
          </p:cNvGraphicFramePr>
          <p:nvPr>
            <p:extLst>
              <p:ext uri="{D42A27DB-BD31-4B8C-83A1-F6EECF244321}">
                <p14:modId xmlns:p14="http://schemas.microsoft.com/office/powerpoint/2010/main" val="594973944"/>
              </p:ext>
            </p:extLst>
          </p:nvPr>
        </p:nvGraphicFramePr>
        <p:xfrm>
          <a:off x="10867361" y="4017433"/>
          <a:ext cx="1033463" cy="692150"/>
        </p:xfrm>
        <a:graphic>
          <a:graphicData uri="http://schemas.openxmlformats.org/presentationml/2006/ole">
            <mc:AlternateContent xmlns:mc="http://schemas.openxmlformats.org/markup-compatibility/2006">
              <mc:Choice xmlns:v="urn:schemas-microsoft-com:vml" Requires="v">
                <p:oleObj spid="_x0000_s226767" name="文档" r:id="rId7" imgW="1032943" imgH="696269" progId="Word.Document.12">
                  <p:embed/>
                </p:oleObj>
              </mc:Choice>
              <mc:Fallback>
                <p:oleObj name="文档" r:id="rId7" imgW="1032943" imgH="696269" progId="Word.Document.12">
                  <p:embed/>
                  <p:pic>
                    <p:nvPicPr>
                      <p:cNvPr id="0" name=""/>
                      <p:cNvPicPr>
                        <a:picLocks noChangeAspect="1" noChangeArrowheads="1"/>
                      </p:cNvPicPr>
                      <p:nvPr/>
                    </p:nvPicPr>
                    <p:blipFill>
                      <a:blip r:embed="rId8"/>
                      <a:srcRect/>
                      <a:stretch>
                        <a:fillRect/>
                      </a:stretch>
                    </p:blipFill>
                    <p:spPr bwMode="auto">
                      <a:xfrm>
                        <a:off x="10867361" y="4017433"/>
                        <a:ext cx="1033463"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0" name="对象 19"/>
          <p:cNvGraphicFramePr>
            <a:graphicFrameLocks noChangeAspect="1"/>
          </p:cNvGraphicFramePr>
          <p:nvPr>
            <p:extLst>
              <p:ext uri="{D42A27DB-BD31-4B8C-83A1-F6EECF244321}">
                <p14:modId xmlns:p14="http://schemas.microsoft.com/office/powerpoint/2010/main" val="1039951427"/>
              </p:ext>
            </p:extLst>
          </p:nvPr>
        </p:nvGraphicFramePr>
        <p:xfrm>
          <a:off x="9583465" y="4677080"/>
          <a:ext cx="1033463" cy="692150"/>
        </p:xfrm>
        <a:graphic>
          <a:graphicData uri="http://schemas.openxmlformats.org/presentationml/2006/ole">
            <mc:AlternateContent xmlns:mc="http://schemas.openxmlformats.org/markup-compatibility/2006">
              <mc:Choice xmlns:v="urn:schemas-microsoft-com:vml" Requires="v">
                <p:oleObj spid="_x0000_s226768" name="文档" r:id="rId10" imgW="1032943" imgH="696269" progId="Word.Document.12">
                  <p:embed/>
                </p:oleObj>
              </mc:Choice>
              <mc:Fallback>
                <p:oleObj name="文档" r:id="rId10" imgW="1032943" imgH="696269" progId="Word.Document.12">
                  <p:embed/>
                  <p:pic>
                    <p:nvPicPr>
                      <p:cNvPr id="0" name=""/>
                      <p:cNvPicPr>
                        <a:picLocks noChangeAspect="1" noChangeArrowheads="1"/>
                      </p:cNvPicPr>
                      <p:nvPr/>
                    </p:nvPicPr>
                    <p:blipFill>
                      <a:blip r:embed="rId11"/>
                      <a:srcRect/>
                      <a:stretch>
                        <a:fillRect/>
                      </a:stretch>
                    </p:blipFill>
                    <p:spPr bwMode="auto">
                      <a:xfrm>
                        <a:off x="9583465" y="4677080"/>
                        <a:ext cx="1033463"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 name="矩形 2"/>
          <p:cNvSpPr/>
          <p:nvPr/>
        </p:nvSpPr>
        <p:spPr>
          <a:xfrm>
            <a:off x="243082" y="1272422"/>
            <a:ext cx="11296938" cy="1384995"/>
          </a:xfrm>
          <a:prstGeom prst="rect">
            <a:avLst/>
          </a:prstGeom>
        </p:spPr>
        <p:txBody>
          <a:bodyPr>
            <a:spAutoFit/>
          </a:bodyPr>
          <a:lstStyle/>
          <a:p>
            <a:pPr algn="just">
              <a:lnSpc>
                <a:spcPct val="150000"/>
              </a:lnSpc>
              <a:spcAft>
                <a:spcPts val="0"/>
              </a:spcAft>
              <a:tabLst>
                <a:tab pos="1890395" algn="l"/>
              </a:tabLst>
            </a:pPr>
            <a:r>
              <a:rPr lang="en-US" altLang="zh-CN" sz="2800" kern="100" dirty="0" smtClean="0">
                <a:solidFill>
                  <a:srgbClr val="E36C0A"/>
                </a:solidFill>
                <a:latin typeface="Times New Roman"/>
                <a:ea typeface="华文细黑"/>
                <a:cs typeface="Courier New"/>
              </a:rPr>
              <a:t>                                 BaCl</a:t>
            </a:r>
            <a:r>
              <a:rPr lang="en-US" altLang="zh-CN" sz="2800" kern="100" baseline="-25000" dirty="0" smtClean="0">
                <a:solidFill>
                  <a:srgbClr val="E36C0A"/>
                </a:solidFill>
                <a:latin typeface="Times New Roman"/>
                <a:ea typeface="华文细黑"/>
                <a:cs typeface="Courier New"/>
              </a:rPr>
              <a:t>2</a:t>
            </a:r>
            <a:r>
              <a:rPr lang="zh-CN" altLang="zh-CN" sz="2800" kern="100" dirty="0" smtClean="0">
                <a:solidFill>
                  <a:srgbClr val="E36C0A"/>
                </a:solidFill>
                <a:latin typeface="Times New Roman"/>
                <a:ea typeface="华文细黑"/>
                <a:cs typeface="Times New Roman"/>
              </a:rPr>
              <a:t>溶液、饱和</a:t>
            </a:r>
            <a:r>
              <a:rPr lang="en-US" altLang="zh-CN" sz="2800" kern="100" dirty="0" smtClean="0">
                <a:solidFill>
                  <a:srgbClr val="E36C0A"/>
                </a:solidFill>
                <a:latin typeface="Times New Roman"/>
                <a:ea typeface="华文细黑"/>
                <a:cs typeface="Courier New"/>
              </a:rPr>
              <a:t>K</a:t>
            </a:r>
            <a:r>
              <a:rPr lang="en-US" altLang="zh-CN" sz="2800" kern="100" baseline="-25000" dirty="0" smtClean="0">
                <a:solidFill>
                  <a:srgbClr val="E36C0A"/>
                </a:solidFill>
                <a:latin typeface="Times New Roman"/>
                <a:ea typeface="华文细黑"/>
                <a:cs typeface="Courier New"/>
              </a:rPr>
              <a:t>2</a:t>
            </a:r>
            <a:r>
              <a:rPr lang="en-US" altLang="zh-CN" sz="2800" kern="100" dirty="0" smtClean="0">
                <a:solidFill>
                  <a:srgbClr val="E36C0A"/>
                </a:solidFill>
                <a:latin typeface="Times New Roman"/>
                <a:ea typeface="华文细黑"/>
                <a:cs typeface="Courier New"/>
              </a:rPr>
              <a:t>CO</a:t>
            </a:r>
            <a:r>
              <a:rPr lang="en-US" altLang="zh-CN" sz="2800" kern="100" baseline="-25000" dirty="0" smtClean="0">
                <a:solidFill>
                  <a:srgbClr val="E36C0A"/>
                </a:solidFill>
                <a:latin typeface="Times New Roman"/>
                <a:ea typeface="华文细黑"/>
                <a:cs typeface="Courier New"/>
              </a:rPr>
              <a:t>3</a:t>
            </a:r>
            <a:r>
              <a:rPr lang="zh-CN" altLang="zh-CN" sz="2800" kern="100" dirty="0" smtClean="0">
                <a:solidFill>
                  <a:srgbClr val="E36C0A"/>
                </a:solidFill>
                <a:latin typeface="Times New Roman"/>
                <a:ea typeface="华文细黑"/>
                <a:cs typeface="Times New Roman"/>
              </a:rPr>
              <a:t>溶液、</a:t>
            </a:r>
            <a:r>
              <a:rPr lang="en-US" altLang="zh-CN" sz="2800" kern="100" dirty="0" smtClean="0">
                <a:solidFill>
                  <a:srgbClr val="E36C0A"/>
                </a:solidFill>
                <a:latin typeface="Times New Roman"/>
                <a:ea typeface="华文细黑"/>
                <a:cs typeface="Courier New"/>
              </a:rPr>
              <a:t>KOH</a:t>
            </a:r>
            <a:r>
              <a:rPr lang="zh-CN" altLang="zh-CN" sz="2800" kern="100" dirty="0" smtClean="0">
                <a:solidFill>
                  <a:srgbClr val="E36C0A"/>
                </a:solidFill>
                <a:latin typeface="Times New Roman"/>
                <a:ea typeface="华文细黑"/>
                <a:cs typeface="Times New Roman"/>
              </a:rPr>
              <a:t>溶液</a:t>
            </a:r>
            <a:r>
              <a:rPr lang="en-US" altLang="zh-CN" sz="2800" kern="100" dirty="0" smtClean="0">
                <a:solidFill>
                  <a:srgbClr val="E36C0A"/>
                </a:solidFill>
                <a:latin typeface="Times New Roman"/>
                <a:ea typeface="华文细黑"/>
                <a:cs typeface="Courier New"/>
              </a:rPr>
              <a:t>(</a:t>
            </a:r>
            <a:r>
              <a:rPr lang="zh-CN" altLang="zh-CN" sz="2800" kern="100" dirty="0" smtClean="0">
                <a:solidFill>
                  <a:srgbClr val="E36C0A"/>
                </a:solidFill>
                <a:latin typeface="Times New Roman"/>
                <a:ea typeface="华文细黑"/>
                <a:cs typeface="Times New Roman"/>
              </a:rPr>
              <a:t>或</a:t>
            </a:r>
            <a:r>
              <a:rPr lang="en-US" altLang="zh-CN" sz="2800" kern="100" dirty="0" smtClean="0">
                <a:solidFill>
                  <a:srgbClr val="E36C0A"/>
                </a:solidFill>
                <a:latin typeface="Times New Roman"/>
                <a:ea typeface="华文细黑"/>
                <a:cs typeface="Courier New"/>
              </a:rPr>
              <a:t>KOH</a:t>
            </a:r>
            <a:r>
              <a:rPr lang="zh-CN" altLang="zh-CN" sz="2800" kern="100" dirty="0" smtClean="0">
                <a:solidFill>
                  <a:srgbClr val="E36C0A"/>
                </a:solidFill>
                <a:latin typeface="Times New Roman"/>
                <a:ea typeface="华文细黑"/>
                <a:cs typeface="Times New Roman"/>
              </a:rPr>
              <a:t>溶液、</a:t>
            </a:r>
            <a:r>
              <a:rPr lang="en-US" altLang="zh-CN" sz="2800" kern="100" dirty="0" smtClean="0">
                <a:solidFill>
                  <a:srgbClr val="E36C0A"/>
                </a:solidFill>
                <a:latin typeface="Times New Roman"/>
                <a:ea typeface="华文细黑"/>
                <a:cs typeface="Courier New"/>
              </a:rPr>
              <a:t>BaCl</a:t>
            </a:r>
            <a:r>
              <a:rPr lang="en-US" altLang="zh-CN" sz="2800" kern="100" baseline="-25000" dirty="0" smtClean="0">
                <a:solidFill>
                  <a:srgbClr val="E36C0A"/>
                </a:solidFill>
                <a:latin typeface="Times New Roman"/>
                <a:ea typeface="华文细黑"/>
                <a:cs typeface="Courier New"/>
              </a:rPr>
              <a:t>2</a:t>
            </a:r>
            <a:r>
              <a:rPr lang="zh-CN" altLang="zh-CN" sz="2800" kern="100" dirty="0" smtClean="0">
                <a:solidFill>
                  <a:srgbClr val="E36C0A"/>
                </a:solidFill>
                <a:latin typeface="Times New Roman"/>
                <a:ea typeface="华文细黑"/>
                <a:cs typeface="Times New Roman"/>
              </a:rPr>
              <a:t>溶液、饱和</a:t>
            </a:r>
            <a:r>
              <a:rPr lang="en-US" altLang="zh-CN" sz="2800" kern="100" dirty="0" smtClean="0">
                <a:solidFill>
                  <a:srgbClr val="E36C0A"/>
                </a:solidFill>
                <a:latin typeface="Times New Roman"/>
                <a:ea typeface="华文细黑"/>
                <a:cs typeface="Courier New"/>
              </a:rPr>
              <a:t>K</a:t>
            </a:r>
            <a:r>
              <a:rPr lang="en-US" altLang="zh-CN" sz="2800" kern="100" baseline="-25000" dirty="0" smtClean="0">
                <a:solidFill>
                  <a:srgbClr val="E36C0A"/>
                </a:solidFill>
                <a:latin typeface="Times New Roman"/>
                <a:ea typeface="华文细黑"/>
                <a:cs typeface="Courier New"/>
              </a:rPr>
              <a:t>2</a:t>
            </a:r>
            <a:r>
              <a:rPr lang="en-US" altLang="zh-CN" sz="2800" kern="100" dirty="0" smtClean="0">
                <a:solidFill>
                  <a:srgbClr val="E36C0A"/>
                </a:solidFill>
                <a:latin typeface="Times New Roman"/>
                <a:ea typeface="华文细黑"/>
                <a:cs typeface="Courier New"/>
              </a:rPr>
              <a:t>CO</a:t>
            </a:r>
            <a:r>
              <a:rPr lang="en-US" altLang="zh-CN" sz="2800" kern="100" baseline="-25000" dirty="0" smtClean="0">
                <a:solidFill>
                  <a:srgbClr val="E36C0A"/>
                </a:solidFill>
                <a:latin typeface="Times New Roman"/>
                <a:ea typeface="华文细黑"/>
                <a:cs typeface="Courier New"/>
              </a:rPr>
              <a:t>3</a:t>
            </a:r>
            <a:r>
              <a:rPr lang="zh-CN" altLang="zh-CN" sz="2800" kern="100" dirty="0" smtClean="0">
                <a:solidFill>
                  <a:srgbClr val="E36C0A"/>
                </a:solidFill>
                <a:latin typeface="Times New Roman"/>
                <a:ea typeface="华文细黑"/>
                <a:cs typeface="Times New Roman"/>
              </a:rPr>
              <a:t>溶液或</a:t>
            </a:r>
            <a:r>
              <a:rPr lang="en-US" altLang="zh-CN" sz="2800" kern="100" dirty="0" smtClean="0">
                <a:solidFill>
                  <a:srgbClr val="E36C0A"/>
                </a:solidFill>
                <a:latin typeface="Times New Roman"/>
                <a:ea typeface="华文细黑"/>
                <a:cs typeface="Courier New"/>
              </a:rPr>
              <a:t>BaCl</a:t>
            </a:r>
            <a:r>
              <a:rPr lang="en-US" altLang="zh-CN" sz="2800" kern="100" baseline="-25000" dirty="0" smtClean="0">
                <a:solidFill>
                  <a:srgbClr val="E36C0A"/>
                </a:solidFill>
                <a:latin typeface="Times New Roman"/>
                <a:ea typeface="华文细黑"/>
                <a:cs typeface="Courier New"/>
              </a:rPr>
              <a:t>2</a:t>
            </a:r>
            <a:r>
              <a:rPr lang="zh-CN" altLang="zh-CN" sz="2800" kern="100" dirty="0" smtClean="0">
                <a:solidFill>
                  <a:srgbClr val="E36C0A"/>
                </a:solidFill>
                <a:latin typeface="Times New Roman"/>
                <a:ea typeface="华文细黑"/>
                <a:cs typeface="Times New Roman"/>
              </a:rPr>
              <a:t>溶液、</a:t>
            </a:r>
            <a:r>
              <a:rPr lang="en-US" altLang="zh-CN" sz="2800" kern="100" dirty="0" smtClean="0">
                <a:solidFill>
                  <a:srgbClr val="E36C0A"/>
                </a:solidFill>
                <a:latin typeface="Times New Roman"/>
                <a:ea typeface="华文细黑"/>
                <a:cs typeface="Courier New"/>
              </a:rPr>
              <a:t>KOH</a:t>
            </a:r>
            <a:r>
              <a:rPr lang="zh-CN" altLang="zh-CN" sz="2800" kern="100" dirty="0" smtClean="0">
                <a:solidFill>
                  <a:srgbClr val="E36C0A"/>
                </a:solidFill>
                <a:latin typeface="Times New Roman"/>
                <a:ea typeface="华文细黑"/>
                <a:cs typeface="Times New Roman"/>
              </a:rPr>
              <a:t>溶液、饱和</a:t>
            </a:r>
            <a:r>
              <a:rPr lang="en-US" altLang="zh-CN" sz="2800" kern="100" dirty="0" smtClean="0">
                <a:solidFill>
                  <a:srgbClr val="E36C0A"/>
                </a:solidFill>
                <a:latin typeface="Times New Roman"/>
                <a:ea typeface="华文细黑"/>
                <a:cs typeface="Courier New"/>
              </a:rPr>
              <a:t>K</a:t>
            </a:r>
            <a:r>
              <a:rPr lang="en-US" altLang="zh-CN" sz="2800" kern="100" baseline="-25000" dirty="0" smtClean="0">
                <a:solidFill>
                  <a:srgbClr val="E36C0A"/>
                </a:solidFill>
                <a:latin typeface="Times New Roman"/>
                <a:ea typeface="华文细黑"/>
                <a:cs typeface="Courier New"/>
              </a:rPr>
              <a:t>2</a:t>
            </a:r>
            <a:r>
              <a:rPr lang="en-US" altLang="zh-CN" sz="2800" kern="100" dirty="0" smtClean="0">
                <a:solidFill>
                  <a:srgbClr val="E36C0A"/>
                </a:solidFill>
                <a:latin typeface="Times New Roman"/>
                <a:ea typeface="华文细黑"/>
                <a:cs typeface="Courier New"/>
              </a:rPr>
              <a:t>CO</a:t>
            </a:r>
            <a:r>
              <a:rPr lang="en-US" altLang="zh-CN" sz="2800" kern="100" baseline="-25000" dirty="0" smtClean="0">
                <a:solidFill>
                  <a:srgbClr val="E36C0A"/>
                </a:solidFill>
                <a:latin typeface="Times New Roman"/>
                <a:ea typeface="华文细黑"/>
                <a:cs typeface="Courier New"/>
              </a:rPr>
              <a:t>3</a:t>
            </a:r>
            <a:r>
              <a:rPr lang="zh-CN" altLang="zh-CN" sz="2800" kern="100" dirty="0" smtClean="0">
                <a:solidFill>
                  <a:srgbClr val="E36C0A"/>
                </a:solidFill>
                <a:latin typeface="Times New Roman"/>
                <a:ea typeface="华文细黑"/>
                <a:cs typeface="Times New Roman"/>
              </a:rPr>
              <a:t>溶液</a:t>
            </a:r>
            <a:r>
              <a:rPr lang="en-US" altLang="zh-CN" sz="2800" kern="100" dirty="0" smtClean="0">
                <a:solidFill>
                  <a:srgbClr val="E36C0A"/>
                </a:solidFill>
                <a:latin typeface="Times New Roman"/>
                <a:ea typeface="华文细黑"/>
                <a:cs typeface="Courier New"/>
              </a:rPr>
              <a:t>)</a:t>
            </a:r>
            <a:endParaRPr lang="zh-CN" altLang="zh-CN" sz="2800" kern="100" dirty="0">
              <a:effectLst/>
              <a:latin typeface="宋体"/>
              <a:cs typeface="Courier New"/>
            </a:endParaRPr>
          </a:p>
        </p:txBody>
      </p:sp>
      <p:sp>
        <p:nvSpPr>
          <p:cNvPr id="23" name="Rectangle 21">
            <a:hlinkClick r:id="rId12" action="ppaction://hlinksldjump"/>
          </p:cNvPr>
          <p:cNvSpPr>
            <a:spLocks noChangeArrowheads="1"/>
          </p:cNvSpPr>
          <p:nvPr/>
        </p:nvSpPr>
        <p:spPr bwMode="auto">
          <a:xfrm>
            <a:off x="6239222"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4" name="Rectangle 21">
            <a:hlinkClick r:id="rId13" action="ppaction://hlinksldjump"/>
          </p:cNvPr>
          <p:cNvSpPr>
            <a:spLocks noChangeArrowheads="1"/>
          </p:cNvSpPr>
          <p:nvPr/>
        </p:nvSpPr>
        <p:spPr bwMode="auto">
          <a:xfrm>
            <a:off x="6673145"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5" name="Rectangle 21">
            <a:hlinkClick r:id="rId14" action="ppaction://hlinksldjump"/>
          </p:cNvPr>
          <p:cNvSpPr>
            <a:spLocks noChangeArrowheads="1"/>
          </p:cNvSpPr>
          <p:nvPr/>
        </p:nvSpPr>
        <p:spPr bwMode="auto">
          <a:xfrm>
            <a:off x="7107068"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6" name="Rectangle 21">
            <a:hlinkClick r:id="rId15" action="ppaction://hlinksldjump"/>
          </p:cNvPr>
          <p:cNvSpPr>
            <a:spLocks noChangeArrowheads="1"/>
          </p:cNvSpPr>
          <p:nvPr/>
        </p:nvSpPr>
        <p:spPr bwMode="auto">
          <a:xfrm>
            <a:off x="7540991"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7" name="Rectangle 21">
            <a:hlinkClick r:id="rId16" action="ppaction://hlinksldjump"/>
          </p:cNvPr>
          <p:cNvSpPr>
            <a:spLocks noChangeArrowheads="1"/>
          </p:cNvSpPr>
          <p:nvPr/>
        </p:nvSpPr>
        <p:spPr bwMode="auto">
          <a:xfrm>
            <a:off x="7974914"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8" name="Rectangle 21">
            <a:hlinkClick r:id="rId17" action="ppaction://hlinksldjump"/>
          </p:cNvPr>
          <p:cNvSpPr>
            <a:spLocks noChangeArrowheads="1"/>
          </p:cNvSpPr>
          <p:nvPr/>
        </p:nvSpPr>
        <p:spPr bwMode="auto">
          <a:xfrm>
            <a:off x="8408837"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9" name="Rectangle 21">
            <a:hlinkClick r:id="rId18" action="ppaction://hlinksldjump"/>
          </p:cNvPr>
          <p:cNvSpPr>
            <a:spLocks noChangeArrowheads="1"/>
          </p:cNvSpPr>
          <p:nvPr/>
        </p:nvSpPr>
        <p:spPr bwMode="auto">
          <a:xfrm>
            <a:off x="8842760"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30" name="Rectangle 21">
            <a:hlinkClick r:id="rId19" action="ppaction://hlinksldjump"/>
          </p:cNvPr>
          <p:cNvSpPr>
            <a:spLocks noChangeArrowheads="1"/>
          </p:cNvSpPr>
          <p:nvPr/>
        </p:nvSpPr>
        <p:spPr bwMode="auto">
          <a:xfrm>
            <a:off x="9276683"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31" name="Rectangle 21">
            <a:hlinkClick r:id="rId20" action="ppaction://hlinksldjump"/>
          </p:cNvPr>
          <p:cNvSpPr>
            <a:spLocks noChangeArrowheads="1"/>
          </p:cNvSpPr>
          <p:nvPr/>
        </p:nvSpPr>
        <p:spPr bwMode="auto">
          <a:xfrm>
            <a:off x="9710606" y="117426"/>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32" name="Rectangle 21">
            <a:hlinkClick r:id="rId21" action="ppaction://hlinksldjump"/>
          </p:cNvPr>
          <p:cNvSpPr>
            <a:spLocks noChangeArrowheads="1"/>
          </p:cNvSpPr>
          <p:nvPr/>
        </p:nvSpPr>
        <p:spPr bwMode="auto">
          <a:xfrm>
            <a:off x="10222875" y="117426"/>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33" name="Rectangle 21">
            <a:hlinkClick r:id="rId22" action="ppaction://hlinksldjump"/>
          </p:cNvPr>
          <p:cNvSpPr>
            <a:spLocks noChangeArrowheads="1"/>
          </p:cNvSpPr>
          <p:nvPr/>
        </p:nvSpPr>
        <p:spPr bwMode="auto">
          <a:xfrm>
            <a:off x="10847334" y="117426"/>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34" name="Rectangle 21">
            <a:hlinkClick r:id="rId23" action="ppaction://hlinksldjump"/>
          </p:cNvPr>
          <p:cNvSpPr>
            <a:spLocks noChangeArrowheads="1"/>
          </p:cNvSpPr>
          <p:nvPr/>
        </p:nvSpPr>
        <p:spPr bwMode="auto">
          <a:xfrm>
            <a:off x="11440695" y="117426"/>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5" name="矩形 34"/>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36" name="圆角矩形 35"/>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180667708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6"/>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animEffect transition="in" filter="blinds(horizontal)">
                                      <p:cBhvr>
                                        <p:cTn id="7" dur="500"/>
                                        <p:tgtEl>
                                          <p:spTgt spid="4">
                                            <p:txEl>
                                              <p:pRg st="3" end="3"/>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blinds(horizontal)">
                                      <p:cBhvr>
                                        <p:cTn id="10" dur="500"/>
                                        <p:tgtEl>
                                          <p:spTgt spid="19"/>
                                        </p:tgtEl>
                                      </p:cBhvr>
                                    </p:animEffect>
                                  </p:childTnLst>
                                </p:cTn>
                              </p:par>
                              <p:par>
                                <p:cTn id="11" presetID="3" presetClass="entr" presetSubtype="10"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blinds(horizontal)">
                                      <p:cBhvr>
                                        <p:cTn id="13" dur="500"/>
                                        <p:tgtEl>
                                          <p:spTgt spid="20"/>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blinds(horizontal)">
                                      <p:cBhvr>
                                        <p:cTn id="18" dur="500"/>
                                        <p:tgtEl>
                                          <p:spTgt spid="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nodeType="clickEffect">
                                  <p:stCondLst>
                                    <p:cond delay="0"/>
                                  </p:stCondLst>
                                  <p:childTnLst>
                                    <p:animEffect transition="out" filter="fade">
                                      <p:cBhvr>
                                        <p:cTn id="22" dur="500"/>
                                        <p:tgtEl>
                                          <p:spTgt spid="19"/>
                                        </p:tgtEl>
                                      </p:cBhvr>
                                    </p:animEffect>
                                    <p:set>
                                      <p:cBhvr>
                                        <p:cTn id="23" dur="1" fill="hold">
                                          <p:stCondLst>
                                            <p:cond delay="499"/>
                                          </p:stCondLst>
                                        </p:cTn>
                                        <p:tgtEl>
                                          <p:spTgt spid="19"/>
                                        </p:tgtEl>
                                        <p:attrNameLst>
                                          <p:attrName>style.visibility</p:attrName>
                                        </p:attrNameLst>
                                      </p:cBhvr>
                                      <p:to>
                                        <p:strVal val="hidden"/>
                                      </p:to>
                                    </p:set>
                                  </p:childTnLst>
                                </p:cTn>
                              </p:par>
                              <p:par>
                                <p:cTn id="24" presetID="10" presetClass="exit" presetSubtype="0" fill="hold" nodeType="withEffect">
                                  <p:stCondLst>
                                    <p:cond delay="0"/>
                                  </p:stCondLst>
                                  <p:childTnLst>
                                    <p:animEffect transition="out" filter="fade">
                                      <p:cBhvr>
                                        <p:cTn id="25" dur="500"/>
                                        <p:tgtEl>
                                          <p:spTgt spid="20"/>
                                        </p:tgtEl>
                                      </p:cBhvr>
                                    </p:animEffect>
                                    <p:set>
                                      <p:cBhvr>
                                        <p:cTn id="26" dur="1" fill="hold">
                                          <p:stCondLst>
                                            <p:cond delay="499"/>
                                          </p:stCondLst>
                                        </p:cTn>
                                        <p:tgtEl>
                                          <p:spTgt spid="20"/>
                                        </p:tgtEl>
                                        <p:attrNameLst>
                                          <p:attrName>style.visibility</p:attrName>
                                        </p:attrNameLst>
                                      </p:cBhvr>
                                      <p:to>
                                        <p:strVal val="hidden"/>
                                      </p:to>
                                    </p:set>
                                  </p:childTnLst>
                                </p:cTn>
                              </p:par>
                              <p:par>
                                <p:cTn id="27" presetID="10" presetClass="exit" presetSubtype="0" fill="hold" nodeType="withEffect">
                                  <p:stCondLst>
                                    <p:cond delay="0"/>
                                  </p:stCondLst>
                                  <p:childTnLst>
                                    <p:animEffect transition="out" filter="fade">
                                      <p:cBhvr>
                                        <p:cTn id="28" dur="500"/>
                                        <p:tgtEl>
                                          <p:spTgt spid="4">
                                            <p:txEl>
                                              <p:pRg st="3" end="3"/>
                                            </p:txEl>
                                          </p:spTgt>
                                        </p:tgtEl>
                                      </p:cBhvr>
                                    </p:animEffect>
                                    <p:set>
                                      <p:cBhvr>
                                        <p:cTn id="29" dur="1" fill="hold">
                                          <p:stCondLst>
                                            <p:cond delay="499"/>
                                          </p:stCondLst>
                                        </p:cTn>
                                        <p:tgtEl>
                                          <p:spTgt spid="4">
                                            <p:txEl>
                                              <p:pRg st="3" end="3"/>
                                            </p:txEl>
                                          </p:spTgt>
                                        </p:tgtEl>
                                        <p:attrNameLst>
                                          <p:attrName>style.visibility</p:attrName>
                                        </p:attrNameLst>
                                      </p:cBhvr>
                                      <p:to>
                                        <p:strVal val="hidden"/>
                                      </p:to>
                                    </p:set>
                                  </p:childTnLst>
                                </p:cTn>
                              </p:par>
                              <p:par>
                                <p:cTn id="30" presetID="10" presetClass="exit" presetSubtype="0" fill="hold" grpId="1" nodeType="withEffect">
                                  <p:stCondLst>
                                    <p:cond delay="0"/>
                                  </p:stCondLst>
                                  <p:childTnLst>
                                    <p:animEffect transition="out" filter="fade">
                                      <p:cBhvr>
                                        <p:cTn id="31" dur="500"/>
                                        <p:tgtEl>
                                          <p:spTgt spid="3"/>
                                        </p:tgtEl>
                                      </p:cBhvr>
                                    </p:animEffect>
                                    <p:set>
                                      <p:cBhvr>
                                        <p:cTn id="32" dur="1" fill="hold">
                                          <p:stCondLst>
                                            <p:cond delay="499"/>
                                          </p:stCondLst>
                                        </p:cTn>
                                        <p:tgtEl>
                                          <p:spTgt spid="3"/>
                                        </p:tgtEl>
                                        <p:attrNameLst>
                                          <p:attrName>style.visibility</p:attrName>
                                        </p:attrNameLst>
                                      </p:cBhvr>
                                      <p:to>
                                        <p:strVal val="hidden"/>
                                      </p:to>
                                    </p:set>
                                  </p:childTnLst>
                                </p:cTn>
                              </p:par>
                            </p:childTnLst>
                          </p:cTn>
                        </p:par>
                      </p:childTnLst>
                    </p:cTn>
                  </p:par>
                </p:childTnLst>
              </p:cTn>
              <p:nextCondLst>
                <p:cond evt="onClick" delay="0">
                  <p:tgtEl>
                    <p:spTgt spid="36"/>
                  </p:tgtEl>
                </p:cond>
              </p:nextCondLst>
            </p:seq>
          </p:childTnLst>
        </p:cTn>
      </p:par>
    </p:tnLst>
    <p:bldLst>
      <p:bldP spid="3" grpId="0"/>
      <p:bldP spid="3" grpId="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62323" y="822812"/>
            <a:ext cx="11572430" cy="4616648"/>
          </a:xfrm>
          <a:prstGeom prst="rect">
            <a:avLst/>
          </a:prstGeom>
        </p:spPr>
        <p:txBody>
          <a:bodyPr>
            <a:spAutoFit/>
          </a:bodyPr>
          <a:lstStyle/>
          <a:p>
            <a:pPr algn="just">
              <a:lnSpc>
                <a:spcPct val="150000"/>
              </a:lnSpc>
              <a:spcAft>
                <a:spcPts val="0"/>
              </a:spcAft>
              <a:tabLst>
                <a:tab pos="1890395" algn="l"/>
              </a:tabLst>
            </a:pPr>
            <a:r>
              <a:rPr lang="en-US" altLang="zh-CN" sz="2800" kern="100" dirty="0">
                <a:latin typeface="Times New Roman"/>
                <a:ea typeface="华文细黑"/>
                <a:cs typeface="Courier New"/>
              </a:rPr>
              <a:t>(4)</a:t>
            </a:r>
            <a:r>
              <a:rPr lang="zh-CN" altLang="zh-CN" sz="2800" kern="100" dirty="0">
                <a:latin typeface="Times New Roman"/>
                <a:ea typeface="华文细黑"/>
                <a:cs typeface="Times New Roman"/>
              </a:rPr>
              <a:t>调节</a:t>
            </a:r>
            <a:r>
              <a:rPr lang="en-US" altLang="zh-CN" sz="2800" kern="100" dirty="0">
                <a:latin typeface="Times New Roman"/>
                <a:ea typeface="华文细黑"/>
                <a:cs typeface="Courier New"/>
              </a:rPr>
              <a:t>pH</a:t>
            </a:r>
            <a:r>
              <a:rPr lang="zh-CN" altLang="zh-CN" sz="2800" kern="100" dirty="0">
                <a:latin typeface="Times New Roman"/>
                <a:ea typeface="华文细黑"/>
                <a:cs typeface="Times New Roman"/>
              </a:rPr>
              <a:t>的作用是</a:t>
            </a:r>
            <a:r>
              <a:rPr lang="en-US" altLang="zh-CN" sz="2800" kern="100" dirty="0" smtClean="0">
                <a:latin typeface="Times New Roman"/>
                <a:ea typeface="华文细黑"/>
                <a:cs typeface="Courier New"/>
              </a:rPr>
              <a:t>_______________________</a:t>
            </a:r>
            <a:r>
              <a:rPr lang="zh-CN" altLang="zh-CN" sz="2800" kern="100" dirty="0" smtClean="0">
                <a:latin typeface="Times New Roman"/>
                <a:ea typeface="华文细黑"/>
                <a:cs typeface="Times New Roman"/>
              </a:rPr>
              <a:t>，操作</a:t>
            </a:r>
            <a:r>
              <a:rPr lang="zh-CN" altLang="zh-CN" sz="2800" kern="100" dirty="0">
                <a:latin typeface="Times New Roman"/>
                <a:ea typeface="华文细黑"/>
                <a:cs typeface="Times New Roman"/>
              </a:rPr>
              <a:t>方法是</a:t>
            </a:r>
            <a:r>
              <a:rPr lang="en-US" altLang="zh-CN" sz="2800" kern="100" dirty="0" smtClean="0">
                <a:latin typeface="Times New Roman"/>
                <a:ea typeface="华文细黑"/>
                <a:cs typeface="Courier New"/>
              </a:rPr>
              <a:t>____________</a:t>
            </a:r>
          </a:p>
          <a:p>
            <a:pPr algn="just">
              <a:lnSpc>
                <a:spcPct val="150000"/>
              </a:lnSpc>
              <a:spcAft>
                <a:spcPts val="0"/>
              </a:spcAft>
              <a:tabLst>
                <a:tab pos="1890395" algn="l"/>
              </a:tabLst>
            </a:pPr>
            <a:r>
              <a:rPr lang="en-US" altLang="zh-CN" sz="2800" kern="100" dirty="0" smtClean="0">
                <a:latin typeface="Times New Roman"/>
                <a:ea typeface="华文细黑"/>
                <a:cs typeface="Courier New"/>
              </a:rPr>
              <a:t>__________________________________</a:t>
            </a:r>
            <a:r>
              <a:rPr lang="zh-CN" altLang="zh-CN" sz="2800" kern="100" dirty="0" smtClean="0">
                <a:latin typeface="Times New Roman"/>
                <a:ea typeface="华文细黑"/>
                <a:cs typeface="Times New Roman"/>
              </a:rPr>
              <a:t>。</a:t>
            </a:r>
            <a:endParaRPr lang="en-US" altLang="zh-CN" sz="2800" kern="100" dirty="0" smtClean="0">
              <a:latin typeface="宋体"/>
              <a:cs typeface="Courier New"/>
            </a:endParaRPr>
          </a:p>
          <a:p>
            <a:pPr algn="just">
              <a:lnSpc>
                <a:spcPct val="150000"/>
              </a:lnSpc>
              <a:spcAft>
                <a:spcPts val="0"/>
              </a:spcAft>
              <a:tabLst>
                <a:tab pos="1890395" algn="l"/>
              </a:tabLst>
            </a:pPr>
            <a:r>
              <a:rPr lang="zh-CN" altLang="zh-CN" sz="2800" b="1" kern="100" dirty="0">
                <a:solidFill>
                  <a:srgbClr val="0000FF"/>
                </a:solidFill>
                <a:latin typeface="Times New Roman"/>
                <a:cs typeface="Times New Roman"/>
              </a:rPr>
              <a:t>解析　</a:t>
            </a:r>
            <a:r>
              <a:rPr lang="zh-CN" altLang="zh-CN" sz="2800" kern="100" dirty="0">
                <a:latin typeface="Times New Roman"/>
                <a:ea typeface="华文细黑"/>
                <a:cs typeface="Times New Roman"/>
              </a:rPr>
              <a:t>由以上知，无色液体</a:t>
            </a:r>
            <a:r>
              <a:rPr lang="en-US" altLang="zh-CN" sz="2800" kern="100" dirty="0">
                <a:latin typeface="宋体"/>
                <a:ea typeface="华文细黑"/>
                <a:cs typeface="Times New Roman"/>
              </a:rPr>
              <a:t>Ⅱ</a:t>
            </a:r>
            <a:r>
              <a:rPr lang="zh-CN" altLang="zh-CN" sz="2800" kern="100" dirty="0">
                <a:latin typeface="Times New Roman"/>
                <a:ea typeface="华文细黑"/>
                <a:cs typeface="Times New Roman"/>
              </a:rPr>
              <a:t>中还含有杂质</a:t>
            </a:r>
            <a:r>
              <a:rPr lang="zh-CN" altLang="zh-CN" sz="2800" kern="100" dirty="0" smtClean="0">
                <a:latin typeface="Times New Roman"/>
                <a:ea typeface="华文细黑"/>
                <a:cs typeface="Times New Roman"/>
              </a:rPr>
              <a:t>离子</a:t>
            </a:r>
            <a:r>
              <a:rPr lang="en-US" altLang="zh-CN" sz="2800" kern="100" dirty="0" smtClean="0">
                <a:latin typeface="Times New Roman"/>
                <a:ea typeface="华文细黑"/>
                <a:cs typeface="Courier New"/>
              </a:rPr>
              <a:t>        </a:t>
            </a:r>
            <a:r>
              <a:rPr lang="zh-CN" altLang="zh-CN" sz="2800" kern="100" dirty="0" smtClean="0">
                <a:latin typeface="Times New Roman"/>
                <a:ea typeface="华文细黑"/>
                <a:cs typeface="Times New Roman"/>
              </a:rPr>
              <a:t>和</a:t>
            </a:r>
            <a:r>
              <a:rPr lang="en-US" altLang="zh-CN" sz="2800" kern="100" dirty="0">
                <a:latin typeface="Times New Roman"/>
                <a:ea typeface="华文细黑"/>
                <a:cs typeface="Courier New"/>
              </a:rPr>
              <a:t>OH</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，所以需用盐酸来除去剩余的</a:t>
            </a:r>
            <a:r>
              <a:rPr lang="en-US" altLang="zh-CN" sz="2800" kern="100" dirty="0">
                <a:latin typeface="Times New Roman"/>
                <a:ea typeface="华文细黑"/>
                <a:cs typeface="Courier New"/>
              </a:rPr>
              <a:t>OH</a:t>
            </a:r>
            <a:r>
              <a:rPr lang="zh-CN" altLang="zh-CN" sz="2800" kern="100" baseline="30000" dirty="0">
                <a:latin typeface="Times New Roman"/>
                <a:ea typeface="华文细黑"/>
                <a:cs typeface="Times New Roman"/>
              </a:rPr>
              <a:t>－</a:t>
            </a:r>
            <a:r>
              <a:rPr lang="zh-CN" altLang="zh-CN" sz="2800" kern="100" dirty="0" smtClean="0">
                <a:latin typeface="Times New Roman"/>
                <a:ea typeface="华文细黑"/>
                <a:cs typeface="Times New Roman"/>
              </a:rPr>
              <a:t>及</a:t>
            </a:r>
            <a:r>
              <a:rPr lang="en-US" altLang="zh-CN" sz="2800" kern="100" dirty="0" smtClean="0">
                <a:latin typeface="Times New Roman"/>
                <a:ea typeface="华文细黑"/>
                <a:cs typeface="Courier New"/>
              </a:rPr>
              <a:t>      </a:t>
            </a:r>
            <a:r>
              <a:rPr lang="zh-CN" altLang="zh-CN" sz="2800" kern="100" dirty="0" smtClean="0">
                <a:latin typeface="Times New Roman"/>
                <a:ea typeface="华文细黑"/>
                <a:cs typeface="Times New Roman"/>
              </a:rPr>
              <a:t>，</a:t>
            </a:r>
            <a:r>
              <a:rPr lang="zh-CN" altLang="zh-CN" sz="2800" kern="100" dirty="0">
                <a:latin typeface="Times New Roman"/>
                <a:ea typeface="华文细黑"/>
                <a:cs typeface="Times New Roman"/>
              </a:rPr>
              <a:t>调节</a:t>
            </a:r>
            <a:r>
              <a:rPr lang="en-US" altLang="zh-CN" sz="2800" kern="100" dirty="0">
                <a:latin typeface="Times New Roman"/>
                <a:ea typeface="华文细黑"/>
                <a:cs typeface="Courier New"/>
              </a:rPr>
              <a:t>pH</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7</a:t>
            </a:r>
            <a:r>
              <a:rPr lang="zh-CN" altLang="zh-CN" sz="2800" kern="100" dirty="0">
                <a:latin typeface="Times New Roman"/>
                <a:ea typeface="华文细黑"/>
                <a:cs typeface="Times New Roman"/>
              </a:rPr>
              <a:t>的操作方法是滴加稀盐酸，无气体产生时，用</a:t>
            </a:r>
            <a:r>
              <a:rPr lang="en-US" altLang="zh-CN" sz="2800" kern="100" dirty="0">
                <a:latin typeface="Times New Roman"/>
                <a:ea typeface="华文细黑"/>
                <a:cs typeface="Courier New"/>
              </a:rPr>
              <a:t>pH</a:t>
            </a:r>
            <a:r>
              <a:rPr lang="zh-CN" altLang="zh-CN" sz="2800" kern="100" dirty="0">
                <a:latin typeface="Times New Roman"/>
                <a:ea typeface="华文细黑"/>
                <a:cs typeface="Times New Roman"/>
              </a:rPr>
              <a:t>试纸测定至</a:t>
            </a:r>
            <a:r>
              <a:rPr lang="en-US" altLang="zh-CN" sz="2800" kern="100" dirty="0">
                <a:latin typeface="Times New Roman"/>
                <a:ea typeface="华文细黑"/>
                <a:cs typeface="Courier New"/>
              </a:rPr>
              <a:t>pH</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7</a:t>
            </a:r>
            <a:r>
              <a:rPr lang="zh-CN" altLang="zh-CN" sz="2800" kern="100" dirty="0" smtClean="0">
                <a:latin typeface="Times New Roman"/>
                <a:ea typeface="华文细黑"/>
                <a:cs typeface="Times New Roman"/>
              </a:rPr>
              <a:t>。</a:t>
            </a:r>
            <a:endParaRPr lang="en-US" altLang="zh-CN" sz="1050" kern="100" dirty="0" smtClean="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(5)</a:t>
            </a:r>
            <a:r>
              <a:rPr lang="zh-CN" altLang="zh-CN" sz="2800" kern="100" dirty="0">
                <a:latin typeface="Times New Roman"/>
                <a:ea typeface="华文细黑"/>
                <a:cs typeface="Times New Roman"/>
              </a:rPr>
              <a:t>操作</a:t>
            </a:r>
            <a:r>
              <a:rPr lang="en-US" altLang="zh-CN" sz="2800" kern="100" dirty="0">
                <a:latin typeface="宋体"/>
                <a:ea typeface="华文细黑"/>
                <a:cs typeface="Times New Roman"/>
              </a:rPr>
              <a:t>⑤</a:t>
            </a:r>
            <a:r>
              <a:rPr lang="zh-CN" altLang="zh-CN" sz="2800" kern="100" dirty="0">
                <a:latin typeface="Times New Roman"/>
                <a:ea typeface="华文细黑"/>
                <a:cs typeface="Times New Roman"/>
              </a:rPr>
              <a:t>中用到的瓷质仪器名称是</a:t>
            </a:r>
            <a:r>
              <a:rPr lang="en-US" altLang="zh-CN" sz="2800" kern="100" dirty="0">
                <a:latin typeface="Times New Roman"/>
                <a:ea typeface="华文细黑"/>
                <a:cs typeface="Courier New"/>
              </a:rPr>
              <a:t>__________</a:t>
            </a:r>
            <a:r>
              <a:rPr lang="zh-CN" altLang="zh-CN" sz="2800" kern="100" dirty="0">
                <a:latin typeface="Times New Roman"/>
                <a:ea typeface="华文细黑"/>
                <a:cs typeface="Times New Roman"/>
              </a:rPr>
              <a:t>。</a:t>
            </a:r>
            <a:endParaRPr lang="zh-CN" altLang="zh-CN" sz="1050" kern="100" dirty="0">
              <a:latin typeface="宋体"/>
              <a:cs typeface="Courier New"/>
            </a:endParaRPr>
          </a:p>
          <a:p>
            <a:pPr algn="just">
              <a:lnSpc>
                <a:spcPct val="150000"/>
              </a:lnSpc>
              <a:spcAft>
                <a:spcPts val="0"/>
              </a:spcAft>
              <a:tabLst>
                <a:tab pos="1890395" algn="l"/>
              </a:tabLst>
            </a:pPr>
            <a:r>
              <a:rPr lang="zh-CN" altLang="zh-CN" sz="2800" b="1" kern="100" dirty="0">
                <a:solidFill>
                  <a:srgbClr val="0000FF"/>
                </a:solidFill>
                <a:latin typeface="Times New Roman"/>
                <a:cs typeface="Times New Roman"/>
              </a:rPr>
              <a:t>解析　</a:t>
            </a:r>
            <a:r>
              <a:rPr lang="zh-CN" altLang="zh-CN" sz="2800" kern="100" dirty="0" smtClean="0">
                <a:latin typeface="Times New Roman"/>
                <a:ea typeface="华文细黑"/>
                <a:cs typeface="Times New Roman"/>
              </a:rPr>
              <a:t>由于</a:t>
            </a:r>
            <a:r>
              <a:rPr lang="zh-CN" altLang="zh-CN" sz="2800" kern="100" dirty="0">
                <a:latin typeface="Times New Roman"/>
                <a:ea typeface="华文细黑"/>
                <a:cs typeface="Times New Roman"/>
              </a:rPr>
              <a:t>操作</a:t>
            </a:r>
            <a:r>
              <a:rPr lang="en-US" altLang="zh-CN" sz="2800" kern="100" dirty="0">
                <a:latin typeface="宋体"/>
                <a:ea typeface="华文细黑"/>
                <a:cs typeface="Times New Roman"/>
              </a:rPr>
              <a:t>⑤</a:t>
            </a:r>
            <a:r>
              <a:rPr lang="zh-CN" altLang="zh-CN" sz="2800" kern="100" dirty="0">
                <a:latin typeface="Times New Roman"/>
                <a:ea typeface="华文细黑"/>
                <a:cs typeface="Times New Roman"/>
              </a:rPr>
              <a:t>是蒸发结晶，所以该操作用到的瓷质仪器是蒸发皿</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1498389724"/>
              </p:ext>
            </p:extLst>
          </p:nvPr>
        </p:nvGraphicFramePr>
        <p:xfrm>
          <a:off x="8014729" y="2209572"/>
          <a:ext cx="1055687" cy="774700"/>
        </p:xfrm>
        <a:graphic>
          <a:graphicData uri="http://schemas.openxmlformats.org/presentationml/2006/ole">
            <mc:AlternateContent xmlns:mc="http://schemas.openxmlformats.org/markup-compatibility/2006">
              <mc:Choice xmlns:v="urn:schemas-microsoft-com:vml" Requires="v">
                <p:oleObj spid="_x0000_s227773" name="文档" r:id="rId4" imgW="1056337" imgH="774874" progId="Word.Document.12">
                  <p:embed/>
                </p:oleObj>
              </mc:Choice>
              <mc:Fallback>
                <p:oleObj name="文档" r:id="rId4" imgW="1056337" imgH="774874" progId="Word.Document.12">
                  <p:embed/>
                  <p:pic>
                    <p:nvPicPr>
                      <p:cNvPr id="0" name=""/>
                      <p:cNvPicPr/>
                      <p:nvPr/>
                    </p:nvPicPr>
                    <p:blipFill>
                      <a:blip r:embed="rId5"/>
                      <a:stretch>
                        <a:fillRect/>
                      </a:stretch>
                    </p:blipFill>
                    <p:spPr>
                      <a:xfrm>
                        <a:off x="8014729" y="2209572"/>
                        <a:ext cx="1055687" cy="774700"/>
                      </a:xfrm>
                      <a:prstGeom prst="rect">
                        <a:avLst/>
                      </a:prstGeom>
                    </p:spPr>
                  </p:pic>
                </p:oleObj>
              </mc:Fallback>
            </mc:AlternateContent>
          </a:graphicData>
        </a:graphic>
      </p:graphicFrame>
      <p:graphicFrame>
        <p:nvGraphicFramePr>
          <p:cNvPr id="19" name="对象 18"/>
          <p:cNvGraphicFramePr>
            <a:graphicFrameLocks noChangeAspect="1"/>
          </p:cNvGraphicFramePr>
          <p:nvPr>
            <p:extLst>
              <p:ext uri="{D42A27DB-BD31-4B8C-83A1-F6EECF244321}">
                <p14:modId xmlns:p14="http://schemas.microsoft.com/office/powerpoint/2010/main" val="262510064"/>
              </p:ext>
            </p:extLst>
          </p:nvPr>
        </p:nvGraphicFramePr>
        <p:xfrm>
          <a:off x="4391447" y="2875032"/>
          <a:ext cx="1055687" cy="774700"/>
        </p:xfrm>
        <a:graphic>
          <a:graphicData uri="http://schemas.openxmlformats.org/presentationml/2006/ole">
            <mc:AlternateContent xmlns:mc="http://schemas.openxmlformats.org/markup-compatibility/2006">
              <mc:Choice xmlns:v="urn:schemas-microsoft-com:vml" Requires="v">
                <p:oleObj spid="_x0000_s227774" name="文档" r:id="rId7" imgW="1056337" imgH="774874" progId="Word.Document.12">
                  <p:embed/>
                </p:oleObj>
              </mc:Choice>
              <mc:Fallback>
                <p:oleObj name="文档" r:id="rId7" imgW="1056337" imgH="774874" progId="Word.Document.12">
                  <p:embed/>
                  <p:pic>
                    <p:nvPicPr>
                      <p:cNvPr id="0" name=""/>
                      <p:cNvPicPr/>
                      <p:nvPr/>
                    </p:nvPicPr>
                    <p:blipFill>
                      <a:blip r:embed="rId8"/>
                      <a:stretch>
                        <a:fillRect/>
                      </a:stretch>
                    </p:blipFill>
                    <p:spPr>
                      <a:xfrm>
                        <a:off x="4391447" y="2875032"/>
                        <a:ext cx="1055687" cy="774700"/>
                      </a:xfrm>
                      <a:prstGeom prst="rect">
                        <a:avLst/>
                      </a:prstGeom>
                    </p:spPr>
                  </p:pic>
                </p:oleObj>
              </mc:Fallback>
            </mc:AlternateContent>
          </a:graphicData>
        </a:graphic>
      </p:graphicFrame>
      <p:graphicFrame>
        <p:nvGraphicFramePr>
          <p:cNvPr id="3" name="对象 2"/>
          <p:cNvGraphicFramePr>
            <a:graphicFrameLocks noChangeAspect="1"/>
          </p:cNvGraphicFramePr>
          <p:nvPr>
            <p:extLst>
              <p:ext uri="{D42A27DB-BD31-4B8C-83A1-F6EECF244321}">
                <p14:modId xmlns:p14="http://schemas.microsoft.com/office/powerpoint/2010/main" val="3999025155"/>
              </p:ext>
            </p:extLst>
          </p:nvPr>
        </p:nvGraphicFramePr>
        <p:xfrm>
          <a:off x="3444949" y="842300"/>
          <a:ext cx="4162425" cy="739775"/>
        </p:xfrm>
        <a:graphic>
          <a:graphicData uri="http://schemas.openxmlformats.org/presentationml/2006/ole">
            <mc:AlternateContent xmlns:mc="http://schemas.openxmlformats.org/markup-compatibility/2006">
              <mc:Choice xmlns:v="urn:schemas-microsoft-com:vml" Requires="v">
                <p:oleObj spid="_x0000_s227775" name="文档" r:id="rId10" imgW="4162003" imgH="739177" progId="Word.Document.12">
                  <p:embed/>
                </p:oleObj>
              </mc:Choice>
              <mc:Fallback>
                <p:oleObj name="文档" r:id="rId10" imgW="4162003" imgH="739177" progId="Word.Document.12">
                  <p:embed/>
                  <p:pic>
                    <p:nvPicPr>
                      <p:cNvPr id="0" name=""/>
                      <p:cNvPicPr/>
                      <p:nvPr/>
                    </p:nvPicPr>
                    <p:blipFill>
                      <a:blip r:embed="rId11"/>
                      <a:stretch>
                        <a:fillRect/>
                      </a:stretch>
                    </p:blipFill>
                    <p:spPr>
                      <a:xfrm>
                        <a:off x="3444949" y="842300"/>
                        <a:ext cx="4162425" cy="739775"/>
                      </a:xfrm>
                      <a:prstGeom prst="rect">
                        <a:avLst/>
                      </a:prstGeom>
                    </p:spPr>
                  </p:pic>
                </p:oleObj>
              </mc:Fallback>
            </mc:AlternateContent>
          </a:graphicData>
        </a:graphic>
      </p:graphicFrame>
      <p:sp>
        <p:nvSpPr>
          <p:cNvPr id="6" name="矩形 5"/>
          <p:cNvSpPr/>
          <p:nvPr/>
        </p:nvSpPr>
        <p:spPr>
          <a:xfrm>
            <a:off x="262558" y="1391788"/>
            <a:ext cx="6593373" cy="738664"/>
          </a:xfrm>
          <a:prstGeom prst="rect">
            <a:avLst/>
          </a:prstGeom>
        </p:spPr>
        <p:txBody>
          <a:bodyPr wrap="square">
            <a:spAutoFit/>
          </a:bodyPr>
          <a:lstStyle/>
          <a:p>
            <a:pPr algn="just">
              <a:lnSpc>
                <a:spcPct val="150000"/>
              </a:lnSpc>
              <a:spcAft>
                <a:spcPts val="0"/>
              </a:spcAft>
              <a:tabLst>
                <a:tab pos="1890395" algn="l"/>
              </a:tabLst>
            </a:pPr>
            <a:r>
              <a:rPr lang="zh-CN" altLang="zh-CN" sz="2800" kern="100" dirty="0" smtClean="0">
                <a:solidFill>
                  <a:srgbClr val="E36C0A"/>
                </a:solidFill>
                <a:latin typeface="Times New Roman"/>
                <a:ea typeface="华文细黑"/>
                <a:cs typeface="Times New Roman"/>
              </a:rPr>
              <a:t>无</a:t>
            </a:r>
            <a:r>
              <a:rPr lang="zh-CN" altLang="zh-CN" sz="2800" kern="100" dirty="0">
                <a:solidFill>
                  <a:srgbClr val="E36C0A"/>
                </a:solidFill>
                <a:latin typeface="Times New Roman"/>
                <a:ea typeface="华文细黑"/>
                <a:cs typeface="Times New Roman"/>
              </a:rPr>
              <a:t>气体产生时，用</a:t>
            </a:r>
            <a:r>
              <a:rPr lang="en-US" altLang="zh-CN" sz="2800" kern="100" dirty="0">
                <a:solidFill>
                  <a:srgbClr val="E36C0A"/>
                </a:solidFill>
                <a:latin typeface="Times New Roman"/>
                <a:ea typeface="华文细黑"/>
                <a:cs typeface="Courier New"/>
              </a:rPr>
              <a:t>pH</a:t>
            </a:r>
            <a:r>
              <a:rPr lang="zh-CN" altLang="zh-CN" sz="2800" kern="100" dirty="0">
                <a:solidFill>
                  <a:srgbClr val="E36C0A"/>
                </a:solidFill>
                <a:latin typeface="Times New Roman"/>
                <a:ea typeface="华文细黑"/>
                <a:cs typeface="Times New Roman"/>
              </a:rPr>
              <a:t>试纸测定至</a:t>
            </a:r>
            <a:r>
              <a:rPr lang="en-US" altLang="zh-CN" sz="2800" kern="100" dirty="0">
                <a:solidFill>
                  <a:srgbClr val="E36C0A"/>
                </a:solidFill>
                <a:latin typeface="Times New Roman"/>
                <a:ea typeface="华文细黑"/>
                <a:cs typeface="Courier New"/>
              </a:rPr>
              <a:t>pH</a:t>
            </a:r>
            <a:r>
              <a:rPr lang="zh-CN" altLang="zh-CN" sz="2800" kern="100" dirty="0">
                <a:solidFill>
                  <a:srgbClr val="E36C0A"/>
                </a:solidFill>
                <a:latin typeface="Times New Roman"/>
                <a:ea typeface="华文细黑"/>
                <a:cs typeface="Times New Roman"/>
              </a:rPr>
              <a:t>＝</a:t>
            </a:r>
            <a:r>
              <a:rPr lang="en-US" altLang="zh-CN" sz="2800" kern="100" dirty="0" smtClean="0">
                <a:solidFill>
                  <a:srgbClr val="E36C0A"/>
                </a:solidFill>
                <a:latin typeface="Times New Roman"/>
                <a:ea typeface="华文细黑"/>
                <a:cs typeface="Courier New"/>
              </a:rPr>
              <a:t>7</a:t>
            </a:r>
            <a:endParaRPr lang="zh-CN" altLang="zh-CN" sz="2800" kern="100" dirty="0">
              <a:effectLst/>
              <a:latin typeface="宋体"/>
              <a:cs typeface="Courier New"/>
            </a:endParaRPr>
          </a:p>
        </p:txBody>
      </p:sp>
      <p:sp>
        <p:nvSpPr>
          <p:cNvPr id="7" name="矩形 6"/>
          <p:cNvSpPr/>
          <p:nvPr/>
        </p:nvSpPr>
        <p:spPr>
          <a:xfrm>
            <a:off x="9623598" y="765498"/>
            <a:ext cx="2339102" cy="661015"/>
          </a:xfrm>
          <a:prstGeom prst="rect">
            <a:avLst/>
          </a:prstGeom>
        </p:spPr>
        <p:txBody>
          <a:bodyPr wrap="none">
            <a:spAutoFit/>
          </a:bodyPr>
          <a:lstStyle/>
          <a:p>
            <a:pPr algn="just">
              <a:lnSpc>
                <a:spcPct val="150000"/>
              </a:lnSpc>
              <a:tabLst>
                <a:tab pos="1890395" algn="l"/>
              </a:tabLst>
            </a:pPr>
            <a:r>
              <a:rPr lang="zh-CN" altLang="zh-CN" sz="2800" kern="100" dirty="0">
                <a:solidFill>
                  <a:schemeClr val="accent6">
                    <a:lumMod val="75000"/>
                  </a:schemeClr>
                </a:solidFill>
                <a:latin typeface="Times New Roman"/>
                <a:ea typeface="华文细黑"/>
                <a:cs typeface="Courier New"/>
              </a:rPr>
              <a:t>滴加稀盐酸，</a:t>
            </a:r>
            <a:endParaRPr lang="zh-CN" altLang="en-US" sz="2800" kern="100" dirty="0">
              <a:solidFill>
                <a:schemeClr val="accent6">
                  <a:lumMod val="75000"/>
                </a:schemeClr>
              </a:solidFill>
              <a:latin typeface="Times New Roman"/>
              <a:ea typeface="华文细黑"/>
              <a:cs typeface="Courier New"/>
            </a:endParaRPr>
          </a:p>
        </p:txBody>
      </p:sp>
      <p:sp>
        <p:nvSpPr>
          <p:cNvPr id="8" name="矩形 7"/>
          <p:cNvSpPr/>
          <p:nvPr/>
        </p:nvSpPr>
        <p:spPr>
          <a:xfrm>
            <a:off x="6080608" y="3990192"/>
            <a:ext cx="1261884" cy="656077"/>
          </a:xfrm>
          <a:prstGeom prst="rect">
            <a:avLst/>
          </a:prstGeom>
        </p:spPr>
        <p:txBody>
          <a:bodyPr wrap="none">
            <a:spAutoFit/>
          </a:bodyPr>
          <a:lstStyle/>
          <a:p>
            <a:pPr lvl="0" algn="just">
              <a:lnSpc>
                <a:spcPct val="150000"/>
              </a:lnSpc>
              <a:tabLst>
                <a:tab pos="1890395" algn="l"/>
              </a:tabLst>
            </a:pPr>
            <a:r>
              <a:rPr lang="zh-CN" altLang="zh-CN" sz="2800" kern="100" dirty="0" smtClean="0">
                <a:solidFill>
                  <a:srgbClr val="E36C0A"/>
                </a:solidFill>
                <a:latin typeface="Times New Roman"/>
                <a:ea typeface="华文细黑"/>
                <a:cs typeface="Times New Roman"/>
              </a:rPr>
              <a:t>蒸发皿</a:t>
            </a:r>
            <a:endParaRPr lang="zh-CN" altLang="zh-CN" sz="2800" kern="100" dirty="0">
              <a:solidFill>
                <a:prstClr val="black"/>
              </a:solidFill>
              <a:latin typeface="宋体"/>
              <a:cs typeface="Courier New"/>
            </a:endParaRPr>
          </a:p>
        </p:txBody>
      </p:sp>
      <p:sp>
        <p:nvSpPr>
          <p:cNvPr id="24" name="Rectangle 21">
            <a:hlinkClick r:id="rId12" action="ppaction://hlinksldjump"/>
          </p:cNvPr>
          <p:cNvSpPr>
            <a:spLocks noChangeArrowheads="1"/>
          </p:cNvSpPr>
          <p:nvPr/>
        </p:nvSpPr>
        <p:spPr bwMode="auto">
          <a:xfrm>
            <a:off x="6239222"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5" name="Rectangle 21">
            <a:hlinkClick r:id="rId13" action="ppaction://hlinksldjump"/>
          </p:cNvPr>
          <p:cNvSpPr>
            <a:spLocks noChangeArrowheads="1"/>
          </p:cNvSpPr>
          <p:nvPr/>
        </p:nvSpPr>
        <p:spPr bwMode="auto">
          <a:xfrm>
            <a:off x="6673145"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6" name="Rectangle 21">
            <a:hlinkClick r:id="rId14" action="ppaction://hlinksldjump"/>
          </p:cNvPr>
          <p:cNvSpPr>
            <a:spLocks noChangeArrowheads="1"/>
          </p:cNvSpPr>
          <p:nvPr/>
        </p:nvSpPr>
        <p:spPr bwMode="auto">
          <a:xfrm>
            <a:off x="7107068"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8" name="Rectangle 21">
            <a:hlinkClick r:id="rId15" action="ppaction://hlinksldjump"/>
          </p:cNvPr>
          <p:cNvSpPr>
            <a:spLocks noChangeArrowheads="1"/>
          </p:cNvSpPr>
          <p:nvPr/>
        </p:nvSpPr>
        <p:spPr bwMode="auto">
          <a:xfrm>
            <a:off x="7540991"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9" name="Rectangle 21">
            <a:hlinkClick r:id="rId16" action="ppaction://hlinksldjump"/>
          </p:cNvPr>
          <p:cNvSpPr>
            <a:spLocks noChangeArrowheads="1"/>
          </p:cNvSpPr>
          <p:nvPr/>
        </p:nvSpPr>
        <p:spPr bwMode="auto">
          <a:xfrm>
            <a:off x="7974914"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30" name="Rectangle 21">
            <a:hlinkClick r:id="rId17" action="ppaction://hlinksldjump"/>
          </p:cNvPr>
          <p:cNvSpPr>
            <a:spLocks noChangeArrowheads="1"/>
          </p:cNvSpPr>
          <p:nvPr/>
        </p:nvSpPr>
        <p:spPr bwMode="auto">
          <a:xfrm>
            <a:off x="8408837"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31" name="Rectangle 21">
            <a:hlinkClick r:id="rId18" action="ppaction://hlinksldjump"/>
          </p:cNvPr>
          <p:cNvSpPr>
            <a:spLocks noChangeArrowheads="1"/>
          </p:cNvSpPr>
          <p:nvPr/>
        </p:nvSpPr>
        <p:spPr bwMode="auto">
          <a:xfrm>
            <a:off x="8842760"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32" name="Rectangle 21">
            <a:hlinkClick r:id="rId19" action="ppaction://hlinksldjump"/>
          </p:cNvPr>
          <p:cNvSpPr>
            <a:spLocks noChangeArrowheads="1"/>
          </p:cNvSpPr>
          <p:nvPr/>
        </p:nvSpPr>
        <p:spPr bwMode="auto">
          <a:xfrm>
            <a:off x="9276683"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33" name="Rectangle 21">
            <a:hlinkClick r:id="rId20" action="ppaction://hlinksldjump"/>
          </p:cNvPr>
          <p:cNvSpPr>
            <a:spLocks noChangeArrowheads="1"/>
          </p:cNvSpPr>
          <p:nvPr/>
        </p:nvSpPr>
        <p:spPr bwMode="auto">
          <a:xfrm>
            <a:off x="9710606" y="117426"/>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34" name="Rectangle 21">
            <a:hlinkClick r:id="rId21" action="ppaction://hlinksldjump"/>
          </p:cNvPr>
          <p:cNvSpPr>
            <a:spLocks noChangeArrowheads="1"/>
          </p:cNvSpPr>
          <p:nvPr/>
        </p:nvSpPr>
        <p:spPr bwMode="auto">
          <a:xfrm>
            <a:off x="10222875" y="117426"/>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35" name="Rectangle 21">
            <a:hlinkClick r:id="rId22" action="ppaction://hlinksldjump"/>
          </p:cNvPr>
          <p:cNvSpPr>
            <a:spLocks noChangeArrowheads="1"/>
          </p:cNvSpPr>
          <p:nvPr/>
        </p:nvSpPr>
        <p:spPr bwMode="auto">
          <a:xfrm>
            <a:off x="10847334" y="117426"/>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36" name="Rectangle 21">
            <a:hlinkClick r:id="rId23" action="ppaction://hlinksldjump"/>
          </p:cNvPr>
          <p:cNvSpPr>
            <a:spLocks noChangeArrowheads="1"/>
          </p:cNvSpPr>
          <p:nvPr/>
        </p:nvSpPr>
        <p:spPr bwMode="auto">
          <a:xfrm>
            <a:off x="11440695" y="117426"/>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7" name="矩形 36"/>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38" name="圆角矩形 37">
            <a:hlinkClick r:id="rId24" action="ppaction://hlinksldjump"/>
          </p:cNvPr>
          <p:cNvSpPr/>
          <p:nvPr/>
        </p:nvSpPr>
        <p:spPr>
          <a:xfrm>
            <a:off x="11376626" y="6653833"/>
            <a:ext cx="807892"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0000FF"/>
                </a:solidFill>
                <a:latin typeface="黑体" pitchFamily="49" charset="-122"/>
                <a:ea typeface="黑体" pitchFamily="49" charset="-122"/>
              </a:rPr>
              <a:t>返回</a:t>
            </a:r>
            <a:endParaRPr lang="zh-CN" altLang="en-US" sz="1400" dirty="0">
              <a:solidFill>
                <a:srgbClr val="0000FF"/>
              </a:solidFill>
              <a:latin typeface="黑体" pitchFamily="49" charset="-122"/>
              <a:ea typeface="黑体" pitchFamily="49" charset="-122"/>
            </a:endParaRPr>
          </a:p>
        </p:txBody>
      </p:sp>
      <p:sp>
        <p:nvSpPr>
          <p:cNvPr id="39" name="圆角矩形 38"/>
          <p:cNvSpPr/>
          <p:nvPr/>
        </p:nvSpPr>
        <p:spPr>
          <a:xfrm>
            <a:off x="9847531"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411953852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9"/>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animEffect transition="in" filter="blinds(horizontal)">
                                      <p:cBhvr>
                                        <p:cTn id="7" dur="500"/>
                                        <p:tgtEl>
                                          <p:spTgt spid="4">
                                            <p:txEl>
                                              <p:pRg st="2" end="2"/>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blinds(horizontal)">
                                      <p:cBhvr>
                                        <p:cTn id="10" dur="500"/>
                                        <p:tgtEl>
                                          <p:spTgt spid="2"/>
                                        </p:tgtEl>
                                      </p:cBhvr>
                                    </p:animEffect>
                                  </p:childTnLst>
                                </p:cTn>
                              </p:par>
                              <p:par>
                                <p:cTn id="11" presetID="3" presetClass="entr" presetSubtype="1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blinds(horizontal)">
                                      <p:cBhvr>
                                        <p:cTn id="13" dur="500"/>
                                        <p:tgtEl>
                                          <p:spTgt spid="19"/>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blinds(horizontal)">
                                      <p:cBhvr>
                                        <p:cTn id="18" dur="500"/>
                                        <p:tgtEl>
                                          <p:spTgt spid="6"/>
                                        </p:tgtEl>
                                      </p:cBhvr>
                                    </p:animEffect>
                                  </p:childTnLst>
                                </p:cTn>
                              </p:par>
                              <p:par>
                                <p:cTn id="19" presetID="3" presetClass="entr" presetSubtype="10" fill="hold" nodeType="with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blinds(horizontal)">
                                      <p:cBhvr>
                                        <p:cTn id="21" dur="500"/>
                                        <p:tgtEl>
                                          <p:spTgt spid="3"/>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blinds(horizontal)">
                                      <p:cBhvr>
                                        <p:cTn id="24" dur="500"/>
                                        <p:tgtEl>
                                          <p:spTgt spid="7"/>
                                        </p:tgtEl>
                                      </p:cBhvr>
                                    </p:animEffect>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nodeType="clickEffect">
                                  <p:stCondLst>
                                    <p:cond delay="0"/>
                                  </p:stCondLst>
                                  <p:childTnLst>
                                    <p:set>
                                      <p:cBhvr>
                                        <p:cTn id="28" dur="1" fill="hold">
                                          <p:stCondLst>
                                            <p:cond delay="0"/>
                                          </p:stCondLst>
                                        </p:cTn>
                                        <p:tgtEl>
                                          <p:spTgt spid="4">
                                            <p:txEl>
                                              <p:pRg st="4" end="4"/>
                                            </p:txEl>
                                          </p:spTgt>
                                        </p:tgtEl>
                                        <p:attrNameLst>
                                          <p:attrName>style.visibility</p:attrName>
                                        </p:attrNameLst>
                                      </p:cBhvr>
                                      <p:to>
                                        <p:strVal val="visible"/>
                                      </p:to>
                                    </p:set>
                                    <p:animEffect transition="in" filter="blinds(horizontal)">
                                      <p:cBhvr>
                                        <p:cTn id="29" dur="500"/>
                                        <p:tgtEl>
                                          <p:spTgt spid="4">
                                            <p:txEl>
                                              <p:pRg st="4" end="4"/>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3" presetClass="entr" presetSubtype="10" fill="hold" grpId="0" nodeType="click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blinds(horizontal)">
                                      <p:cBhvr>
                                        <p:cTn id="34" dur="500"/>
                                        <p:tgtEl>
                                          <p:spTgt spid="8"/>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xit" presetSubtype="0" fill="hold" grpId="0" nodeType="clickEffect">
                                  <p:stCondLst>
                                    <p:cond delay="0"/>
                                  </p:stCondLst>
                                  <p:childTnLst>
                                    <p:animEffect transition="out" filter="fade">
                                      <p:cBhvr>
                                        <p:cTn id="38" dur="500"/>
                                        <p:tgtEl>
                                          <p:spTgt spid="4">
                                            <p:txEl>
                                              <p:pRg st="2" end="2"/>
                                            </p:txEl>
                                          </p:spTgt>
                                        </p:tgtEl>
                                      </p:cBhvr>
                                    </p:animEffect>
                                    <p:set>
                                      <p:cBhvr>
                                        <p:cTn id="39" dur="1" fill="hold">
                                          <p:stCondLst>
                                            <p:cond delay="499"/>
                                          </p:stCondLst>
                                        </p:cTn>
                                        <p:tgtEl>
                                          <p:spTgt spid="4">
                                            <p:txEl>
                                              <p:pRg st="2" end="2"/>
                                            </p:txEl>
                                          </p:spTgt>
                                        </p:tgtEl>
                                        <p:attrNameLst>
                                          <p:attrName>style.visibility</p:attrName>
                                        </p:attrNameLst>
                                      </p:cBhvr>
                                      <p:to>
                                        <p:strVal val="hidden"/>
                                      </p:to>
                                    </p:set>
                                  </p:childTnLst>
                                </p:cTn>
                              </p:par>
                              <p:par>
                                <p:cTn id="40" presetID="10" presetClass="exit" presetSubtype="0" fill="hold" grpId="0" nodeType="withEffect">
                                  <p:stCondLst>
                                    <p:cond delay="0"/>
                                  </p:stCondLst>
                                  <p:childTnLst>
                                    <p:animEffect transition="out" filter="fade">
                                      <p:cBhvr>
                                        <p:cTn id="41" dur="500"/>
                                        <p:tgtEl>
                                          <p:spTgt spid="4">
                                            <p:txEl>
                                              <p:pRg st="4" end="4"/>
                                            </p:txEl>
                                          </p:spTgt>
                                        </p:tgtEl>
                                      </p:cBhvr>
                                    </p:animEffect>
                                    <p:set>
                                      <p:cBhvr>
                                        <p:cTn id="42" dur="1" fill="hold">
                                          <p:stCondLst>
                                            <p:cond delay="499"/>
                                          </p:stCondLst>
                                        </p:cTn>
                                        <p:tgtEl>
                                          <p:spTgt spid="4">
                                            <p:txEl>
                                              <p:pRg st="4" end="4"/>
                                            </p:txEl>
                                          </p:spTgt>
                                        </p:tgtEl>
                                        <p:attrNameLst>
                                          <p:attrName>style.visibility</p:attrName>
                                        </p:attrNameLst>
                                      </p:cBhvr>
                                      <p:to>
                                        <p:strVal val="hidden"/>
                                      </p:to>
                                    </p:set>
                                  </p:childTnLst>
                                </p:cTn>
                              </p:par>
                              <p:par>
                                <p:cTn id="43" presetID="10" presetClass="exit" presetSubtype="0" fill="hold" nodeType="withEffect">
                                  <p:stCondLst>
                                    <p:cond delay="0"/>
                                  </p:stCondLst>
                                  <p:childTnLst>
                                    <p:animEffect transition="out" filter="fade">
                                      <p:cBhvr>
                                        <p:cTn id="44" dur="500"/>
                                        <p:tgtEl>
                                          <p:spTgt spid="2"/>
                                        </p:tgtEl>
                                      </p:cBhvr>
                                    </p:animEffect>
                                    <p:set>
                                      <p:cBhvr>
                                        <p:cTn id="45" dur="1" fill="hold">
                                          <p:stCondLst>
                                            <p:cond delay="499"/>
                                          </p:stCondLst>
                                        </p:cTn>
                                        <p:tgtEl>
                                          <p:spTgt spid="2"/>
                                        </p:tgtEl>
                                        <p:attrNameLst>
                                          <p:attrName>style.visibility</p:attrName>
                                        </p:attrNameLst>
                                      </p:cBhvr>
                                      <p:to>
                                        <p:strVal val="hidden"/>
                                      </p:to>
                                    </p:set>
                                  </p:childTnLst>
                                </p:cTn>
                              </p:par>
                              <p:par>
                                <p:cTn id="46" presetID="10" presetClass="exit" presetSubtype="0" fill="hold" nodeType="withEffect">
                                  <p:stCondLst>
                                    <p:cond delay="0"/>
                                  </p:stCondLst>
                                  <p:childTnLst>
                                    <p:animEffect transition="out" filter="fade">
                                      <p:cBhvr>
                                        <p:cTn id="47" dur="500"/>
                                        <p:tgtEl>
                                          <p:spTgt spid="19"/>
                                        </p:tgtEl>
                                      </p:cBhvr>
                                    </p:animEffect>
                                    <p:set>
                                      <p:cBhvr>
                                        <p:cTn id="48" dur="1" fill="hold">
                                          <p:stCondLst>
                                            <p:cond delay="499"/>
                                          </p:stCondLst>
                                        </p:cTn>
                                        <p:tgtEl>
                                          <p:spTgt spid="19"/>
                                        </p:tgtEl>
                                        <p:attrNameLst>
                                          <p:attrName>style.visibility</p:attrName>
                                        </p:attrNameLst>
                                      </p:cBhvr>
                                      <p:to>
                                        <p:strVal val="hidden"/>
                                      </p:to>
                                    </p:set>
                                  </p:childTnLst>
                                </p:cTn>
                              </p:par>
                              <p:par>
                                <p:cTn id="49" presetID="10" presetClass="exit" presetSubtype="0" fill="hold" grpId="1" nodeType="withEffect">
                                  <p:stCondLst>
                                    <p:cond delay="0"/>
                                  </p:stCondLst>
                                  <p:childTnLst>
                                    <p:animEffect transition="out" filter="fade">
                                      <p:cBhvr>
                                        <p:cTn id="50" dur="500"/>
                                        <p:tgtEl>
                                          <p:spTgt spid="6"/>
                                        </p:tgtEl>
                                      </p:cBhvr>
                                    </p:animEffect>
                                    <p:set>
                                      <p:cBhvr>
                                        <p:cTn id="51" dur="1" fill="hold">
                                          <p:stCondLst>
                                            <p:cond delay="499"/>
                                          </p:stCondLst>
                                        </p:cTn>
                                        <p:tgtEl>
                                          <p:spTgt spid="6"/>
                                        </p:tgtEl>
                                        <p:attrNameLst>
                                          <p:attrName>style.visibility</p:attrName>
                                        </p:attrNameLst>
                                      </p:cBhvr>
                                      <p:to>
                                        <p:strVal val="hidden"/>
                                      </p:to>
                                    </p:set>
                                  </p:childTnLst>
                                </p:cTn>
                              </p:par>
                              <p:par>
                                <p:cTn id="52" presetID="10" presetClass="exit" presetSubtype="0" fill="hold" nodeType="withEffect">
                                  <p:stCondLst>
                                    <p:cond delay="0"/>
                                  </p:stCondLst>
                                  <p:childTnLst>
                                    <p:animEffect transition="out" filter="fade">
                                      <p:cBhvr>
                                        <p:cTn id="53" dur="500"/>
                                        <p:tgtEl>
                                          <p:spTgt spid="3"/>
                                        </p:tgtEl>
                                      </p:cBhvr>
                                    </p:animEffect>
                                    <p:set>
                                      <p:cBhvr>
                                        <p:cTn id="54" dur="1" fill="hold">
                                          <p:stCondLst>
                                            <p:cond delay="499"/>
                                          </p:stCondLst>
                                        </p:cTn>
                                        <p:tgtEl>
                                          <p:spTgt spid="3"/>
                                        </p:tgtEl>
                                        <p:attrNameLst>
                                          <p:attrName>style.visibility</p:attrName>
                                        </p:attrNameLst>
                                      </p:cBhvr>
                                      <p:to>
                                        <p:strVal val="hidden"/>
                                      </p:to>
                                    </p:set>
                                  </p:childTnLst>
                                </p:cTn>
                              </p:par>
                              <p:par>
                                <p:cTn id="55" presetID="10" presetClass="exit" presetSubtype="0" fill="hold" grpId="1" nodeType="withEffect">
                                  <p:stCondLst>
                                    <p:cond delay="0"/>
                                  </p:stCondLst>
                                  <p:childTnLst>
                                    <p:animEffect transition="out" filter="fade">
                                      <p:cBhvr>
                                        <p:cTn id="56" dur="500"/>
                                        <p:tgtEl>
                                          <p:spTgt spid="7"/>
                                        </p:tgtEl>
                                      </p:cBhvr>
                                    </p:animEffect>
                                    <p:set>
                                      <p:cBhvr>
                                        <p:cTn id="57" dur="1" fill="hold">
                                          <p:stCondLst>
                                            <p:cond delay="499"/>
                                          </p:stCondLst>
                                        </p:cTn>
                                        <p:tgtEl>
                                          <p:spTgt spid="7"/>
                                        </p:tgtEl>
                                        <p:attrNameLst>
                                          <p:attrName>style.visibility</p:attrName>
                                        </p:attrNameLst>
                                      </p:cBhvr>
                                      <p:to>
                                        <p:strVal val="hidden"/>
                                      </p:to>
                                    </p:set>
                                  </p:childTnLst>
                                </p:cTn>
                              </p:par>
                              <p:par>
                                <p:cTn id="58" presetID="10" presetClass="exit" presetSubtype="0" fill="hold" grpId="1" nodeType="withEffect">
                                  <p:stCondLst>
                                    <p:cond delay="0"/>
                                  </p:stCondLst>
                                  <p:childTnLst>
                                    <p:animEffect transition="out" filter="fade">
                                      <p:cBhvr>
                                        <p:cTn id="59" dur="500"/>
                                        <p:tgtEl>
                                          <p:spTgt spid="8"/>
                                        </p:tgtEl>
                                      </p:cBhvr>
                                    </p:animEffect>
                                    <p:set>
                                      <p:cBhvr>
                                        <p:cTn id="60" dur="1" fill="hold">
                                          <p:stCondLst>
                                            <p:cond delay="499"/>
                                          </p:stCondLst>
                                        </p:cTn>
                                        <p:tgtEl>
                                          <p:spTgt spid="8"/>
                                        </p:tgtEl>
                                        <p:attrNameLst>
                                          <p:attrName>style.visibility</p:attrName>
                                        </p:attrNameLst>
                                      </p:cBhvr>
                                      <p:to>
                                        <p:strVal val="hidden"/>
                                      </p:to>
                                    </p:set>
                                  </p:childTnLst>
                                </p:cTn>
                              </p:par>
                            </p:childTnLst>
                          </p:cTn>
                        </p:par>
                      </p:childTnLst>
                    </p:cTn>
                  </p:par>
                </p:childTnLst>
              </p:cTn>
              <p:nextCondLst>
                <p:cond evt="onClick" delay="0">
                  <p:tgtEl>
                    <p:spTgt spid="39"/>
                  </p:tgtEl>
                </p:cond>
              </p:nextCondLst>
            </p:seq>
          </p:childTnLst>
        </p:cTn>
      </p:par>
    </p:tnLst>
    <p:bldLst>
      <p:bldP spid="4" grpId="0" uiExpand="1" build="allAtOnce"/>
      <p:bldP spid="6" grpId="0"/>
      <p:bldP spid="6" grpId="1"/>
      <p:bldP spid="7" grpId="0"/>
      <p:bldP spid="7" grpId="1"/>
      <p:bldP spid="8" grpId="0"/>
      <p:bldP spid="8" grpId="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4677533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90550" y="2461911"/>
            <a:ext cx="11821120" cy="1200329"/>
          </a:xfrm>
          <a:prstGeom prst="rect">
            <a:avLst/>
          </a:prstGeom>
        </p:spPr>
        <p:txBody>
          <a:bodyPr wrap="square">
            <a:spAutoFit/>
          </a:bodyPr>
          <a:lstStyle/>
          <a:p>
            <a:pPr>
              <a:lnSpc>
                <a:spcPct val="150000"/>
              </a:lnSpc>
            </a:pPr>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1</a:t>
            </a:r>
            <a:r>
              <a:rPr lang="zh-CN" altLang="en-US" dirty="0">
                <a:latin typeface="Times New Roman" panose="02020603050405020304" pitchFamily="18" charset="0"/>
                <a:cs typeface="Times New Roman" panose="02020603050405020304" pitchFamily="18" charset="0"/>
              </a:rPr>
              <a:t>）“除杂”时，先加入适量石灰乳过滤除去</a:t>
            </a:r>
            <a:r>
              <a:rPr lang="en-US" altLang="zh-CN" dirty="0">
                <a:latin typeface="Times New Roman" panose="02020603050405020304" pitchFamily="18" charset="0"/>
                <a:cs typeface="Times New Roman" panose="02020603050405020304" pitchFamily="18" charset="0"/>
              </a:rPr>
              <a:t>Mg</a:t>
            </a:r>
            <a:r>
              <a:rPr lang="en-US" altLang="zh-CN" baseline="30000" dirty="0">
                <a:latin typeface="Times New Roman" panose="02020603050405020304" pitchFamily="18" charset="0"/>
                <a:cs typeface="Times New Roman" panose="02020603050405020304" pitchFamily="18" charset="0"/>
              </a:rPr>
              <a:t>2+</a:t>
            </a:r>
            <a:r>
              <a:rPr lang="zh-CN" altLang="en-US" dirty="0">
                <a:latin typeface="Times New Roman" panose="02020603050405020304" pitchFamily="18" charset="0"/>
                <a:cs typeface="Times New Roman" panose="02020603050405020304" pitchFamily="18" charset="0"/>
              </a:rPr>
              <a:t>，再通入</a:t>
            </a:r>
            <a:r>
              <a:rPr lang="en-US" altLang="zh-CN" dirty="0">
                <a:latin typeface="Times New Roman" panose="02020603050405020304" pitchFamily="18" charset="0"/>
                <a:cs typeface="Times New Roman" panose="02020603050405020304" pitchFamily="18" charset="0"/>
              </a:rPr>
              <a:t>CO</a:t>
            </a:r>
            <a:r>
              <a:rPr lang="en-US" altLang="zh-CN" baseline="-25000" dirty="0">
                <a:latin typeface="Times New Roman" panose="02020603050405020304" pitchFamily="18" charset="0"/>
                <a:cs typeface="Times New Roman" panose="02020603050405020304" pitchFamily="18" charset="0"/>
              </a:rPr>
              <a:t>2</a:t>
            </a:r>
            <a:r>
              <a:rPr lang="zh-CN" altLang="en-US" dirty="0">
                <a:latin typeface="Times New Roman" panose="02020603050405020304" pitchFamily="18" charset="0"/>
                <a:cs typeface="Times New Roman" panose="02020603050405020304" pitchFamily="18" charset="0"/>
              </a:rPr>
              <a:t>并用少量氨水调节</a:t>
            </a:r>
            <a:r>
              <a:rPr lang="en-US" altLang="zh-CN" dirty="0">
                <a:latin typeface="Times New Roman" panose="02020603050405020304" pitchFamily="18" charset="0"/>
                <a:cs typeface="Times New Roman" panose="02020603050405020304" pitchFamily="18" charset="0"/>
              </a:rPr>
              <a:t>pH</a:t>
            </a:r>
            <a:r>
              <a:rPr lang="zh-CN" altLang="en-US" dirty="0">
                <a:latin typeface="Times New Roman" panose="02020603050405020304" pitchFamily="18" charset="0"/>
                <a:cs typeface="Times New Roman" panose="02020603050405020304" pitchFamily="18" charset="0"/>
              </a:rPr>
              <a:t>过滤除去</a:t>
            </a:r>
            <a:r>
              <a:rPr lang="en-US" altLang="zh-CN" dirty="0">
                <a:latin typeface="Times New Roman" panose="02020603050405020304" pitchFamily="18" charset="0"/>
                <a:cs typeface="Times New Roman" panose="02020603050405020304" pitchFamily="18" charset="0"/>
              </a:rPr>
              <a:t>Ca</a:t>
            </a:r>
            <a:r>
              <a:rPr lang="en-US" altLang="zh-CN" baseline="30000" dirty="0">
                <a:latin typeface="Times New Roman" panose="02020603050405020304" pitchFamily="18" charset="0"/>
                <a:cs typeface="Times New Roman" panose="02020603050405020304" pitchFamily="18" charset="0"/>
              </a:rPr>
              <a:t>2+</a:t>
            </a:r>
            <a:r>
              <a:rPr lang="zh-CN" altLang="en-US" dirty="0">
                <a:latin typeface="Times New Roman" panose="02020603050405020304" pitchFamily="18" charset="0"/>
                <a:cs typeface="Times New Roman" panose="02020603050405020304" pitchFamily="18" charset="0"/>
              </a:rPr>
              <a:t>，“废渣”的主要成分为 </a:t>
            </a:r>
            <a:r>
              <a:rPr lang="zh-CN" altLang="en-US" u="sng" dirty="0">
                <a:latin typeface="Times New Roman" panose="02020603050405020304" pitchFamily="18" charset="0"/>
                <a:cs typeface="Times New Roman" panose="02020603050405020304" pitchFamily="18" charset="0"/>
              </a:rPr>
              <a:t>                              </a:t>
            </a:r>
            <a:r>
              <a:rPr lang="zh-CN" altLang="en-US" dirty="0">
                <a:latin typeface="Times New Roman" panose="02020603050405020304" pitchFamily="18" charset="0"/>
                <a:cs typeface="Times New Roman" panose="02020603050405020304" pitchFamily="18" charset="0"/>
              </a:rPr>
              <a:t>、</a:t>
            </a:r>
            <a:r>
              <a:rPr lang="zh-CN" altLang="en-US" u="sng" dirty="0">
                <a:latin typeface="Times New Roman" panose="02020603050405020304" pitchFamily="18" charset="0"/>
                <a:cs typeface="Times New Roman" panose="02020603050405020304" pitchFamily="18" charset="0"/>
              </a:rPr>
              <a:t>                     </a:t>
            </a:r>
            <a:r>
              <a:rPr lang="zh-CN" altLang="en-US" u="sng" dirty="0" smtClean="0">
                <a:latin typeface="Times New Roman" panose="02020603050405020304" pitchFamily="18" charset="0"/>
                <a:cs typeface="Times New Roman" panose="02020603050405020304" pitchFamily="18" charset="0"/>
              </a:rPr>
              <a:t> </a:t>
            </a:r>
            <a:r>
              <a:rPr lang="zh-CN" altLang="en-US" u="sng" dirty="0">
                <a:latin typeface="Times New Roman" panose="02020603050405020304" pitchFamily="18" charset="0"/>
                <a:cs typeface="Times New Roman" panose="02020603050405020304" pitchFamily="18" charset="0"/>
              </a:rPr>
              <a:t>               </a:t>
            </a:r>
            <a:r>
              <a:rPr lang="zh-CN" altLang="en-US" dirty="0" smtClean="0">
                <a:latin typeface="Times New Roman" panose="02020603050405020304" pitchFamily="18" charset="0"/>
                <a:cs typeface="Times New Roman" panose="02020603050405020304" pitchFamily="18" charset="0"/>
              </a:rPr>
              <a:t>。</a:t>
            </a:r>
            <a:endParaRPr lang="zh-CN" altLang="en-US" dirty="0">
              <a:latin typeface="Times New Roman" panose="02020603050405020304" pitchFamily="18" charset="0"/>
              <a:cs typeface="Times New Roman" panose="02020603050405020304" pitchFamily="18" charset="0"/>
            </a:endParaRPr>
          </a:p>
        </p:txBody>
      </p:sp>
      <p:sp>
        <p:nvSpPr>
          <p:cNvPr id="4" name="Rectangle 2"/>
          <p:cNvSpPr>
            <a:spLocks noChangeArrowheads="1"/>
          </p:cNvSpPr>
          <p:nvPr/>
        </p:nvSpPr>
        <p:spPr bwMode="auto">
          <a:xfrm>
            <a:off x="0" y="0"/>
            <a:ext cx="1219041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pSp>
        <p:nvGrpSpPr>
          <p:cNvPr id="7" name="组合 6"/>
          <p:cNvGrpSpPr/>
          <p:nvPr/>
        </p:nvGrpSpPr>
        <p:grpSpPr>
          <a:xfrm>
            <a:off x="-241498" y="3285778"/>
            <a:ext cx="6912768" cy="3831449"/>
            <a:chOff x="-169490" y="3645818"/>
            <a:chExt cx="5904656" cy="3366009"/>
          </a:xfrm>
        </p:grpSpPr>
        <p:graphicFrame>
          <p:nvGraphicFramePr>
            <p:cNvPr id="5" name="对象 4"/>
            <p:cNvGraphicFramePr>
              <a:graphicFrameLocks noChangeAspect="1"/>
            </p:cNvGraphicFramePr>
            <p:nvPr>
              <p:extLst>
                <p:ext uri="{D42A27DB-BD31-4B8C-83A1-F6EECF244321}">
                  <p14:modId xmlns:p14="http://schemas.microsoft.com/office/powerpoint/2010/main" val="3579058891"/>
                </p:ext>
              </p:extLst>
            </p:nvPr>
          </p:nvGraphicFramePr>
          <p:xfrm>
            <a:off x="-169490" y="3645818"/>
            <a:ext cx="4799062" cy="3366009"/>
          </p:xfrm>
          <a:graphic>
            <a:graphicData uri="http://schemas.openxmlformats.org/presentationml/2006/ole">
              <mc:AlternateContent xmlns:mc="http://schemas.openxmlformats.org/markup-compatibility/2006">
                <mc:Choice xmlns:v="urn:schemas-microsoft-com:vml" Requires="v">
                  <p:oleObj spid="_x0000_s230431" r:id="rId3" imgW="4389120" imgH="3073603" progId="Origin50.Graph">
                    <p:embed/>
                  </p:oleObj>
                </mc:Choice>
                <mc:Fallback>
                  <p:oleObj r:id="rId3" imgW="4389120" imgH="3073603" progId="Origin50.Graph">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490" y="3645818"/>
                          <a:ext cx="4799062" cy="3366009"/>
                        </a:xfrm>
                        <a:prstGeom prst="rect">
                          <a:avLst/>
                        </a:prstGeom>
                        <a:noFill/>
                      </p:spPr>
                    </p:pic>
                  </p:oleObj>
                </mc:Fallback>
              </mc:AlternateContent>
            </a:graphicData>
          </a:graphic>
        </p:graphicFrame>
        <p:sp>
          <p:nvSpPr>
            <p:cNvPr id="6" name="Rectangle 3"/>
            <p:cNvSpPr>
              <a:spLocks noChangeArrowheads="1"/>
            </p:cNvSpPr>
            <p:nvPr/>
          </p:nvSpPr>
          <p:spPr bwMode="auto">
            <a:xfrm>
              <a:off x="3776031" y="4149874"/>
              <a:ext cx="1959135" cy="43204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zh-CN" b="1" i="0" u="none" strike="noStrike" cap="none" normalizeH="0" baseline="0" dirty="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rPr>
                <a:t>NH</a:t>
              </a:r>
              <a:r>
                <a:rPr kumimoji="0" lang="en-US" altLang="zh-CN" b="1" i="0" u="none" strike="noStrike" cap="none" normalizeH="0" baseline="-25000" dirty="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rPr>
                <a:t>4</a:t>
              </a:r>
              <a:r>
                <a:rPr kumimoji="0" lang="en-US" altLang="zh-CN" b="1" i="0" u="none" strike="noStrike" cap="none" normalizeH="0" baseline="0" dirty="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rPr>
                <a:t>HCO</a:t>
              </a:r>
              <a:r>
                <a:rPr kumimoji="0" lang="en-US" altLang="zh-CN" b="1" i="0" u="none" strike="noStrike" cap="none" normalizeH="0" baseline="-25000" dirty="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rPr>
                <a:t>3</a:t>
              </a:r>
              <a:endParaRPr kumimoji="0" lang="zh-CN" altLang="zh-CN" sz="4800" b="1" i="0" u="none" strike="noStrike" cap="none" normalizeH="0" baseline="0" dirty="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endParaRPr>
            </a:p>
          </p:txBody>
        </p:sp>
        <p:sp>
          <p:nvSpPr>
            <p:cNvPr id="9" name="Rectangle 3"/>
            <p:cNvSpPr>
              <a:spLocks noChangeArrowheads="1"/>
            </p:cNvSpPr>
            <p:nvPr/>
          </p:nvSpPr>
          <p:spPr bwMode="auto">
            <a:xfrm>
              <a:off x="3747970" y="4711424"/>
              <a:ext cx="1743111" cy="43204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zh-CN" b="1" i="0" u="none" strike="noStrike" cap="none" normalizeH="0" baseline="0" dirty="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rPr>
                <a:t>NH</a:t>
              </a:r>
              <a:r>
                <a:rPr kumimoji="0" lang="en-US" altLang="zh-CN" b="1" i="0" u="none" strike="noStrike" cap="none" normalizeH="0" baseline="-25000" dirty="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rPr>
                <a:t>4</a:t>
              </a:r>
              <a:r>
                <a:rPr kumimoji="0" lang="en-US" altLang="zh-CN" b="1" i="0" u="none" strike="noStrike" cap="none" normalizeH="0" baseline="0" dirty="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rPr>
                <a:t>Cl</a:t>
              </a:r>
              <a:endParaRPr kumimoji="0" lang="zh-CN" altLang="zh-CN" sz="4800" b="1" i="0" u="none" strike="noStrike" cap="none" normalizeH="0" baseline="0" dirty="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endParaRPr>
            </a:p>
          </p:txBody>
        </p:sp>
        <p:sp>
          <p:nvSpPr>
            <p:cNvPr id="10" name="Rectangle 3"/>
            <p:cNvSpPr>
              <a:spLocks noChangeArrowheads="1"/>
            </p:cNvSpPr>
            <p:nvPr/>
          </p:nvSpPr>
          <p:spPr bwMode="auto">
            <a:xfrm>
              <a:off x="3747971" y="5244508"/>
              <a:ext cx="1036656" cy="43204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zh-CN" b="1" i="0" u="none" strike="noStrike" cap="none" normalizeH="0" baseline="0" dirty="0" err="1"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rPr>
                <a:t>NaCl</a:t>
              </a:r>
              <a:endParaRPr kumimoji="0" lang="zh-CN" altLang="zh-CN" sz="4800" b="1" i="0" u="none" strike="noStrike" cap="none" normalizeH="0" baseline="0" dirty="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endParaRPr>
            </a:p>
          </p:txBody>
        </p:sp>
        <p:sp>
          <p:nvSpPr>
            <p:cNvPr id="11" name="Rectangle 3"/>
            <p:cNvSpPr>
              <a:spLocks noChangeArrowheads="1"/>
            </p:cNvSpPr>
            <p:nvPr/>
          </p:nvSpPr>
          <p:spPr bwMode="auto">
            <a:xfrm>
              <a:off x="3747971" y="5763078"/>
              <a:ext cx="1584176" cy="43204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zh-CN" b="1" i="0" u="none" strike="noStrike" cap="none" normalizeH="0" baseline="0" dirty="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rPr>
                <a:t>NaHCO</a:t>
              </a:r>
              <a:r>
                <a:rPr kumimoji="0" lang="en-US" altLang="zh-CN" b="1" i="0" u="none" strike="noStrike" cap="none" normalizeH="0" baseline="-25000" dirty="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rPr>
                <a:t>3</a:t>
              </a:r>
              <a:endParaRPr kumimoji="0" lang="zh-CN" altLang="zh-CN" sz="4800" b="1" i="0" u="none" strike="noStrike" cap="none" normalizeH="0" baseline="0" dirty="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endParaRPr>
            </a:p>
          </p:txBody>
        </p:sp>
      </p:grpSp>
      <p:pic>
        <p:nvPicPr>
          <p:cNvPr id="14" name="图片 13"/>
          <p:cNvPicPr>
            <a:picLocks noChangeAspect="1"/>
          </p:cNvPicPr>
          <p:nvPr/>
        </p:nvPicPr>
        <p:blipFill rotWithShape="1">
          <a:blip r:embed="rId5">
            <a:extLst>
              <a:ext uri="{BEBA8EAE-BF5A-486C-A8C5-ECC9F3942E4B}">
                <a14:imgProps xmlns:a14="http://schemas.microsoft.com/office/drawing/2010/main">
                  <a14:imgLayer r:embed="rId6">
                    <a14:imgEffect>
                      <a14:sharpenSoften amount="50000"/>
                    </a14:imgEffect>
                  </a14:imgLayer>
                </a14:imgProps>
              </a:ext>
              <a:ext uri="{28A0092B-C50C-407E-A947-70E740481C1C}">
                <a14:useLocalDpi xmlns:a14="http://schemas.microsoft.com/office/drawing/2010/main" val="0"/>
              </a:ext>
            </a:extLst>
          </a:blip>
          <a:srcRect l="1143" t="6076" r="1774" b="4513"/>
          <a:stretch/>
        </p:blipFill>
        <p:spPr>
          <a:xfrm>
            <a:off x="694605" y="32652"/>
            <a:ext cx="10858765" cy="2478319"/>
          </a:xfrm>
          <a:prstGeom prst="rect">
            <a:avLst/>
          </a:prstGeom>
        </p:spPr>
      </p:pic>
      <p:sp>
        <p:nvSpPr>
          <p:cNvPr id="12" name="矩形 11"/>
          <p:cNvSpPr/>
          <p:nvPr/>
        </p:nvSpPr>
        <p:spPr>
          <a:xfrm>
            <a:off x="5421685" y="4581922"/>
            <a:ext cx="6650185" cy="1754326"/>
          </a:xfrm>
          <a:prstGeom prst="rect">
            <a:avLst/>
          </a:prstGeom>
        </p:spPr>
        <p:txBody>
          <a:bodyPr wrap="square">
            <a:spAutoFit/>
          </a:bodyPr>
          <a:lstStyle/>
          <a:p>
            <a:pPr>
              <a:lnSpc>
                <a:spcPct val="150000"/>
              </a:lnSpc>
            </a:pPr>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2</a:t>
            </a:r>
            <a:r>
              <a:rPr lang="zh-CN" altLang="en-US" dirty="0">
                <a:latin typeface="Times New Roman" panose="02020603050405020304" pitchFamily="18" charset="0"/>
                <a:cs typeface="Times New Roman" panose="02020603050405020304" pitchFamily="18" charset="0"/>
              </a:rPr>
              <a:t>）“滤渣</a:t>
            </a:r>
            <a:r>
              <a:rPr lang="en-US" altLang="zh-CN" dirty="0">
                <a:latin typeface="Times New Roman" panose="02020603050405020304" pitchFamily="18" charset="0"/>
                <a:cs typeface="Times New Roman" panose="02020603050405020304" pitchFamily="18" charset="0"/>
              </a:rPr>
              <a:t>1”</a:t>
            </a:r>
            <a:r>
              <a:rPr lang="zh-CN" altLang="en-US" dirty="0">
                <a:latin typeface="Times New Roman" panose="02020603050405020304" pitchFamily="18" charset="0"/>
                <a:cs typeface="Times New Roman" panose="02020603050405020304" pitchFamily="18" charset="0"/>
              </a:rPr>
              <a:t>的化学式为</a:t>
            </a:r>
            <a:r>
              <a:rPr lang="zh-CN" altLang="en-US" u="sng" dirty="0">
                <a:latin typeface="Times New Roman" panose="02020603050405020304" pitchFamily="18" charset="0"/>
                <a:cs typeface="Times New Roman" panose="02020603050405020304" pitchFamily="18" charset="0"/>
              </a:rPr>
              <a:t>                         </a:t>
            </a:r>
            <a:r>
              <a:rPr lang="zh-CN" altLang="en-US" dirty="0">
                <a:latin typeface="Times New Roman" panose="02020603050405020304" pitchFamily="18" charset="0"/>
                <a:cs typeface="Times New Roman" panose="02020603050405020304" pitchFamily="18" charset="0"/>
              </a:rPr>
              <a:t>。</a:t>
            </a:r>
            <a:br>
              <a:rPr lang="zh-CN" altLang="en-US" dirty="0">
                <a:latin typeface="Times New Roman" panose="02020603050405020304" pitchFamily="18" charset="0"/>
                <a:cs typeface="Times New Roman" panose="02020603050405020304" pitchFamily="18" charset="0"/>
              </a:rPr>
            </a:br>
            <a:r>
              <a:rPr lang="zh-CN" altLang="en-US" dirty="0" smtClean="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3</a:t>
            </a:r>
            <a:r>
              <a:rPr lang="zh-CN" altLang="en-US" dirty="0">
                <a:latin typeface="Times New Roman" panose="02020603050405020304" pitchFamily="18" charset="0"/>
                <a:cs typeface="Times New Roman" panose="02020603050405020304" pitchFamily="18" charset="0"/>
              </a:rPr>
              <a:t>）在“滤液</a:t>
            </a:r>
            <a:r>
              <a:rPr lang="en-US" altLang="zh-CN" dirty="0">
                <a:latin typeface="Times New Roman" panose="02020603050405020304" pitchFamily="18" charset="0"/>
                <a:cs typeface="Times New Roman" panose="02020603050405020304" pitchFamily="18" charset="0"/>
              </a:rPr>
              <a:t>1”</a:t>
            </a:r>
            <a:r>
              <a:rPr lang="zh-CN" altLang="en-US" dirty="0">
                <a:latin typeface="Times New Roman" panose="02020603050405020304" pitchFamily="18" charset="0"/>
                <a:cs typeface="Times New Roman" panose="02020603050405020304" pitchFamily="18" charset="0"/>
              </a:rPr>
              <a:t>中加入盐酸的目的是</a:t>
            </a:r>
            <a:r>
              <a:rPr lang="zh-CN" altLang="en-US" u="sng" dirty="0">
                <a:latin typeface="Times New Roman" panose="02020603050405020304" pitchFamily="18" charset="0"/>
                <a:cs typeface="Times New Roman" panose="02020603050405020304" pitchFamily="18" charset="0"/>
              </a:rPr>
              <a:t>                   </a:t>
            </a:r>
            <a:r>
              <a:rPr lang="zh-CN" altLang="en-US" dirty="0">
                <a:latin typeface="Times New Roman" panose="02020603050405020304" pitchFamily="18" charset="0"/>
                <a:cs typeface="Times New Roman" panose="02020603050405020304" pitchFamily="18" charset="0"/>
              </a:rPr>
              <a:t>。“滤渣</a:t>
            </a:r>
            <a:r>
              <a:rPr lang="en-US" altLang="zh-CN" dirty="0">
                <a:latin typeface="Times New Roman" panose="02020603050405020304" pitchFamily="18" charset="0"/>
                <a:cs typeface="Times New Roman" panose="02020603050405020304" pitchFamily="18" charset="0"/>
              </a:rPr>
              <a:t>2”</a:t>
            </a:r>
            <a:r>
              <a:rPr lang="zh-CN" altLang="en-US" dirty="0">
                <a:latin typeface="Times New Roman" panose="02020603050405020304" pitchFamily="18" charset="0"/>
                <a:cs typeface="Times New Roman" panose="02020603050405020304" pitchFamily="18" charset="0"/>
              </a:rPr>
              <a:t>的化学式为</a:t>
            </a:r>
            <a:r>
              <a:rPr lang="zh-CN" altLang="en-US" u="sng" dirty="0">
                <a:latin typeface="Times New Roman" panose="02020603050405020304" pitchFamily="18" charset="0"/>
                <a:cs typeface="Times New Roman" panose="02020603050405020304" pitchFamily="18" charset="0"/>
              </a:rPr>
              <a:t>                          </a:t>
            </a:r>
            <a:r>
              <a:rPr lang="zh-CN" altLang="en-US" dirty="0">
                <a:latin typeface="Times New Roman" panose="02020603050405020304" pitchFamily="18" charset="0"/>
                <a:cs typeface="Times New Roman" panose="02020603050405020304" pitchFamily="18" charset="0"/>
              </a:rPr>
              <a:t>。</a:t>
            </a:r>
          </a:p>
        </p:txBody>
      </p:sp>
      <p:sp>
        <p:nvSpPr>
          <p:cNvPr id="13" name="矩形 12"/>
          <p:cNvSpPr/>
          <p:nvPr/>
        </p:nvSpPr>
        <p:spPr>
          <a:xfrm>
            <a:off x="5860791" y="2978582"/>
            <a:ext cx="1622560" cy="523220"/>
          </a:xfrm>
          <a:prstGeom prst="rect">
            <a:avLst/>
          </a:prstGeom>
        </p:spPr>
        <p:txBody>
          <a:bodyPr wrap="none">
            <a:spAutoFit/>
          </a:bodyPr>
          <a:lstStyle/>
          <a:p>
            <a:r>
              <a:rPr lang="en-US" altLang="zh-CN" sz="2800" b="1" kern="100" dirty="0" smtClean="0">
                <a:solidFill>
                  <a:srgbClr val="FF0000"/>
                </a:solidFill>
                <a:latin typeface="Times New Roman"/>
                <a:ea typeface="华文细黑"/>
                <a:cs typeface="Times New Roman"/>
              </a:rPr>
              <a:t>Mg(OH)</a:t>
            </a:r>
            <a:r>
              <a:rPr lang="en-US" altLang="zh-CN" sz="2800" b="1" kern="100" baseline="-25000" dirty="0" smtClean="0">
                <a:solidFill>
                  <a:srgbClr val="FF0000"/>
                </a:solidFill>
                <a:latin typeface="Times New Roman"/>
                <a:ea typeface="华文细黑"/>
                <a:cs typeface="Times New Roman"/>
              </a:rPr>
              <a:t>2</a:t>
            </a:r>
            <a:endParaRPr lang="zh-CN" altLang="en-US" sz="2800" b="1" kern="100" baseline="-25000" dirty="0">
              <a:solidFill>
                <a:srgbClr val="FF0000"/>
              </a:solidFill>
              <a:latin typeface="Times New Roman"/>
              <a:ea typeface="华文细黑"/>
              <a:cs typeface="Times New Roman"/>
            </a:endParaRPr>
          </a:p>
        </p:txBody>
      </p:sp>
      <p:sp>
        <p:nvSpPr>
          <p:cNvPr id="15" name="矩形 14"/>
          <p:cNvSpPr/>
          <p:nvPr/>
        </p:nvSpPr>
        <p:spPr>
          <a:xfrm>
            <a:off x="8628907" y="2978582"/>
            <a:ext cx="1282723" cy="523220"/>
          </a:xfrm>
          <a:prstGeom prst="rect">
            <a:avLst/>
          </a:prstGeom>
        </p:spPr>
        <p:txBody>
          <a:bodyPr wrap="none">
            <a:spAutoFit/>
          </a:bodyPr>
          <a:lstStyle/>
          <a:p>
            <a:r>
              <a:rPr lang="en-US" altLang="zh-CN" sz="2800" b="1" kern="100" dirty="0" smtClean="0">
                <a:solidFill>
                  <a:srgbClr val="FF0000"/>
                </a:solidFill>
                <a:latin typeface="Times New Roman"/>
                <a:ea typeface="华文细黑"/>
                <a:cs typeface="Times New Roman"/>
              </a:rPr>
              <a:t>CaCO</a:t>
            </a:r>
            <a:r>
              <a:rPr lang="en-US" altLang="zh-CN" sz="2800" b="1" kern="100" baseline="-25000" dirty="0" smtClean="0">
                <a:solidFill>
                  <a:srgbClr val="FF0000"/>
                </a:solidFill>
                <a:latin typeface="Times New Roman"/>
                <a:ea typeface="华文细黑"/>
                <a:cs typeface="Times New Roman"/>
              </a:rPr>
              <a:t>3</a:t>
            </a:r>
            <a:endParaRPr lang="zh-CN" altLang="en-US" sz="2800" b="1" kern="100" baseline="-25000" dirty="0">
              <a:solidFill>
                <a:srgbClr val="FF0000"/>
              </a:solidFill>
              <a:latin typeface="Times New Roman"/>
              <a:ea typeface="华文细黑"/>
              <a:cs typeface="Times New Roman"/>
            </a:endParaRPr>
          </a:p>
        </p:txBody>
      </p:sp>
      <p:sp>
        <p:nvSpPr>
          <p:cNvPr id="16" name="矩形 15"/>
          <p:cNvSpPr/>
          <p:nvPr/>
        </p:nvSpPr>
        <p:spPr>
          <a:xfrm>
            <a:off x="9270268" y="4520734"/>
            <a:ext cx="1561646" cy="523220"/>
          </a:xfrm>
          <a:prstGeom prst="rect">
            <a:avLst/>
          </a:prstGeom>
        </p:spPr>
        <p:txBody>
          <a:bodyPr wrap="none">
            <a:spAutoFit/>
          </a:bodyPr>
          <a:lstStyle/>
          <a:p>
            <a:r>
              <a:rPr lang="en-US" altLang="zh-CN" sz="2800" b="1" kern="100" dirty="0" smtClean="0">
                <a:solidFill>
                  <a:srgbClr val="FF0000"/>
                </a:solidFill>
                <a:latin typeface="Times New Roman"/>
                <a:ea typeface="华文细黑"/>
                <a:cs typeface="Times New Roman"/>
              </a:rPr>
              <a:t>NaHCO</a:t>
            </a:r>
            <a:r>
              <a:rPr lang="en-US" altLang="zh-CN" sz="2800" b="1" kern="100" baseline="-25000" dirty="0" smtClean="0">
                <a:solidFill>
                  <a:srgbClr val="FF0000"/>
                </a:solidFill>
                <a:latin typeface="Times New Roman"/>
                <a:ea typeface="华文细黑"/>
                <a:cs typeface="Times New Roman"/>
              </a:rPr>
              <a:t>3</a:t>
            </a:r>
            <a:endParaRPr lang="zh-CN" altLang="en-US" sz="2800" b="1" kern="100" baseline="-25000" dirty="0">
              <a:solidFill>
                <a:srgbClr val="FF0000"/>
              </a:solidFill>
              <a:latin typeface="Times New Roman"/>
              <a:ea typeface="华文细黑"/>
              <a:cs typeface="Times New Roman"/>
            </a:endParaRPr>
          </a:p>
        </p:txBody>
      </p:sp>
      <p:sp>
        <p:nvSpPr>
          <p:cNvPr id="17" name="矩形 16"/>
          <p:cNvSpPr/>
          <p:nvPr/>
        </p:nvSpPr>
        <p:spPr>
          <a:xfrm>
            <a:off x="8628907" y="5662042"/>
            <a:ext cx="982961" cy="523220"/>
          </a:xfrm>
          <a:prstGeom prst="rect">
            <a:avLst/>
          </a:prstGeom>
        </p:spPr>
        <p:txBody>
          <a:bodyPr wrap="none">
            <a:spAutoFit/>
          </a:bodyPr>
          <a:lstStyle/>
          <a:p>
            <a:r>
              <a:rPr lang="en-US" altLang="zh-CN" sz="2800" b="1" kern="100" dirty="0" err="1" smtClean="0">
                <a:solidFill>
                  <a:srgbClr val="FF0000"/>
                </a:solidFill>
                <a:latin typeface="Times New Roman"/>
                <a:ea typeface="华文细黑"/>
                <a:cs typeface="Times New Roman"/>
              </a:rPr>
              <a:t>NaCl</a:t>
            </a:r>
            <a:endParaRPr lang="zh-CN" altLang="en-US" sz="2800" b="1" kern="100" baseline="-25000" dirty="0">
              <a:solidFill>
                <a:srgbClr val="FF0000"/>
              </a:solidFill>
              <a:latin typeface="Times New Roman"/>
              <a:ea typeface="华文细黑"/>
              <a:cs typeface="Times New Roman"/>
            </a:endParaRPr>
          </a:p>
        </p:txBody>
      </p:sp>
      <p:sp>
        <p:nvSpPr>
          <p:cNvPr id="18" name="矩形 17"/>
          <p:cNvSpPr/>
          <p:nvPr/>
        </p:nvSpPr>
        <p:spPr>
          <a:xfrm>
            <a:off x="10318278" y="5159375"/>
            <a:ext cx="2091477" cy="830997"/>
          </a:xfrm>
          <a:prstGeom prst="rect">
            <a:avLst/>
          </a:prstGeom>
        </p:spPr>
        <p:txBody>
          <a:bodyPr wrap="square">
            <a:spAutoFit/>
          </a:bodyPr>
          <a:lstStyle/>
          <a:p>
            <a:r>
              <a:rPr lang="zh-CN" altLang="en-US" b="1" kern="100" dirty="0" smtClean="0">
                <a:solidFill>
                  <a:srgbClr val="FF0000"/>
                </a:solidFill>
                <a:latin typeface="Times New Roman"/>
                <a:ea typeface="华文细黑"/>
                <a:cs typeface="Times New Roman"/>
              </a:rPr>
              <a:t> 将</a:t>
            </a:r>
            <a:r>
              <a:rPr lang="en-US" altLang="zh-CN" b="1" kern="100" dirty="0" smtClean="0">
                <a:solidFill>
                  <a:srgbClr val="FF0000"/>
                </a:solidFill>
                <a:latin typeface="Times New Roman"/>
                <a:ea typeface="华文细黑"/>
                <a:cs typeface="Times New Roman"/>
              </a:rPr>
              <a:t>NH</a:t>
            </a:r>
            <a:r>
              <a:rPr lang="en-US" altLang="zh-CN" b="1" kern="100" baseline="-25000" dirty="0" smtClean="0">
                <a:solidFill>
                  <a:srgbClr val="FF0000"/>
                </a:solidFill>
                <a:latin typeface="Times New Roman"/>
                <a:ea typeface="华文细黑"/>
                <a:cs typeface="Times New Roman"/>
              </a:rPr>
              <a:t>4</a:t>
            </a:r>
            <a:r>
              <a:rPr lang="en-US" altLang="zh-CN" b="1" kern="100" dirty="0" smtClean="0">
                <a:solidFill>
                  <a:srgbClr val="FF0000"/>
                </a:solidFill>
                <a:latin typeface="Times New Roman"/>
                <a:ea typeface="华文细黑"/>
                <a:cs typeface="Times New Roman"/>
              </a:rPr>
              <a:t>HCO</a:t>
            </a:r>
            <a:r>
              <a:rPr lang="en-US" altLang="zh-CN" b="1" kern="100" baseline="-25000" dirty="0" smtClean="0">
                <a:solidFill>
                  <a:srgbClr val="FF0000"/>
                </a:solidFill>
                <a:latin typeface="Times New Roman"/>
                <a:ea typeface="华文细黑"/>
                <a:cs typeface="Times New Roman"/>
              </a:rPr>
              <a:t>3</a:t>
            </a:r>
            <a:r>
              <a:rPr lang="zh-CN" altLang="en-US" b="1" kern="100" dirty="0" smtClean="0">
                <a:solidFill>
                  <a:srgbClr val="FF0000"/>
                </a:solidFill>
                <a:latin typeface="Times New Roman"/>
                <a:ea typeface="华文细黑"/>
                <a:cs typeface="Times New Roman"/>
              </a:rPr>
              <a:t>转化为</a:t>
            </a:r>
            <a:r>
              <a:rPr lang="en-US" altLang="zh-CN" b="1" kern="100" dirty="0" smtClean="0">
                <a:solidFill>
                  <a:srgbClr val="FF0000"/>
                </a:solidFill>
                <a:latin typeface="Times New Roman"/>
                <a:ea typeface="华文细黑"/>
                <a:cs typeface="Times New Roman"/>
              </a:rPr>
              <a:t>NH</a:t>
            </a:r>
            <a:r>
              <a:rPr lang="en-US" altLang="zh-CN" b="1" kern="100" baseline="-25000" dirty="0" smtClean="0">
                <a:solidFill>
                  <a:srgbClr val="FF0000"/>
                </a:solidFill>
                <a:latin typeface="Times New Roman"/>
                <a:ea typeface="华文细黑"/>
                <a:cs typeface="Times New Roman"/>
              </a:rPr>
              <a:t>4</a:t>
            </a:r>
            <a:r>
              <a:rPr lang="en-US" altLang="zh-CN" b="1" kern="100" dirty="0" smtClean="0">
                <a:solidFill>
                  <a:srgbClr val="FF0000"/>
                </a:solidFill>
                <a:latin typeface="Times New Roman"/>
                <a:ea typeface="华文细黑"/>
                <a:cs typeface="Times New Roman"/>
              </a:rPr>
              <a:t>Cl</a:t>
            </a:r>
            <a:endParaRPr lang="zh-CN" altLang="en-US" b="1" kern="100" baseline="-25000" dirty="0">
              <a:solidFill>
                <a:srgbClr val="FF0000"/>
              </a:solidFill>
              <a:latin typeface="Times New Roman"/>
              <a:ea typeface="华文细黑"/>
              <a:cs typeface="Times New Roman"/>
            </a:endParaRPr>
          </a:p>
        </p:txBody>
      </p:sp>
    </p:spTree>
    <p:extLst>
      <p:ext uri="{BB962C8B-B14F-4D97-AF65-F5344CB8AC3E}">
        <p14:creationId xmlns:p14="http://schemas.microsoft.com/office/powerpoint/2010/main" val="2382529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linds(horizontal)">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blinds(horizontal)">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blinds(horizontal)">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blinds(horizontal)">
                                      <p:cBhvr>
                                        <p:cTn id="22" dur="500"/>
                                        <p:tgtEl>
                                          <p:spTgt spid="17"/>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blinds(horizontal)">
                                      <p:cBhvr>
                                        <p:cTn id="2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P spid="16" grpId="0"/>
      <p:bldP spid="17" grpId="0"/>
      <p:bldP spid="18" grpId="0"/>
    </p:bldLst>
  </p:timing>
</p:sld>
</file>

<file path=ppt/theme/theme1.xml><?xml version="1.0" encoding="utf-8"?>
<a:theme xmlns:a="http://schemas.openxmlformats.org/drawingml/2006/main" name="6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基本">
      <a:majorFont>
        <a:latin typeface="Arial Black"/>
        <a:ea typeface=""/>
        <a:cs typeface=""/>
        <a:font script="Jpan" typeface="ＭＳ Ｐゴシック"/>
        <a:font script="Hang" typeface="HY견고딕"/>
        <a:font script="Hans" typeface="微软雅黑"/>
        <a:font script="Hant" typeface="微軟正黑體"/>
        <a:font script="Arab" typeface="Tahoma"/>
        <a:font script="Hebr" typeface="Tahoma"/>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5945</TotalTime>
  <Words>4087</Words>
  <Application>Microsoft Office PowerPoint</Application>
  <PresentationFormat>自定义</PresentationFormat>
  <Paragraphs>1198</Paragraphs>
  <Slides>86</Slides>
  <Notes>3</Notes>
  <HiddenSlides>16</HiddenSlides>
  <MMClips>0</MMClips>
  <ScaleCrop>false</ScaleCrop>
  <HeadingPairs>
    <vt:vector size="6" baseType="variant">
      <vt:variant>
        <vt:lpstr>主题</vt:lpstr>
      </vt:variant>
      <vt:variant>
        <vt:i4>1</vt:i4>
      </vt:variant>
      <vt:variant>
        <vt:lpstr>嵌入 OLE 服务器</vt:lpstr>
      </vt:variant>
      <vt:variant>
        <vt:i4>2</vt:i4>
      </vt:variant>
      <vt:variant>
        <vt:lpstr>幻灯片标题</vt:lpstr>
      </vt:variant>
      <vt:variant>
        <vt:i4>86</vt:i4>
      </vt:variant>
    </vt:vector>
  </HeadingPairs>
  <TitlesOfParts>
    <vt:vector size="89" baseType="lpstr">
      <vt:lpstr>6_Office 主题</vt:lpstr>
      <vt:lpstr>Origin50.Graph</vt:lpstr>
      <vt:lpstr>文档</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USER</cp:lastModifiedBy>
  <cp:revision>1084</cp:revision>
  <dcterms:created xsi:type="dcterms:W3CDTF">2014-11-27T01:03:08Z</dcterms:created>
  <dcterms:modified xsi:type="dcterms:W3CDTF">2016-05-12T14:53:59Z</dcterms:modified>
</cp:coreProperties>
</file>